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83" r:id="rId3"/>
    <p:sldId id="260" r:id="rId4"/>
    <p:sldId id="291" r:id="rId5"/>
    <p:sldId id="261" r:id="rId6"/>
    <p:sldId id="263" r:id="rId7"/>
    <p:sldId id="312" r:id="rId8"/>
    <p:sldId id="264" r:id="rId9"/>
    <p:sldId id="293" r:id="rId10"/>
    <p:sldId id="294" r:id="rId11"/>
    <p:sldId id="280" r:id="rId12"/>
    <p:sldId id="292" r:id="rId13"/>
    <p:sldId id="266" r:id="rId14"/>
    <p:sldId id="267" r:id="rId15"/>
    <p:sldId id="268" r:id="rId16"/>
    <p:sldId id="269" r:id="rId17"/>
    <p:sldId id="270" r:id="rId18"/>
    <p:sldId id="295" r:id="rId19"/>
    <p:sldId id="296" r:id="rId20"/>
    <p:sldId id="281" r:id="rId21"/>
    <p:sldId id="271" r:id="rId22"/>
    <p:sldId id="297" r:id="rId23"/>
    <p:sldId id="273" r:id="rId24"/>
    <p:sldId id="298" r:id="rId25"/>
    <p:sldId id="272" r:id="rId26"/>
    <p:sldId id="282" r:id="rId27"/>
    <p:sldId id="299" r:id="rId28"/>
    <p:sldId id="311" r:id="rId29"/>
    <p:sldId id="274" r:id="rId30"/>
    <p:sldId id="300" r:id="rId31"/>
    <p:sldId id="275" r:id="rId32"/>
    <p:sldId id="276" r:id="rId33"/>
    <p:sldId id="277" r:id="rId34"/>
    <p:sldId id="301" r:id="rId35"/>
    <p:sldId id="302" r:id="rId36"/>
    <p:sldId id="303" r:id="rId37"/>
    <p:sldId id="304" r:id="rId38"/>
    <p:sldId id="305" r:id="rId39"/>
    <p:sldId id="306" r:id="rId40"/>
    <p:sldId id="307" r:id="rId41"/>
    <p:sldId id="308" r:id="rId42"/>
    <p:sldId id="309" r:id="rId43"/>
    <p:sldId id="278" r:id="rId44"/>
    <p:sldId id="310" r:id="rId45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709" autoAdjust="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EC98-E2B3-4628-8C8A-24CB3CDF2735}" type="datetimeFigureOut">
              <a:rPr lang="sr-Latn-CS" smtClean="0"/>
              <a:pPr/>
              <a:t>28.9.2014</a:t>
            </a:fld>
            <a:endParaRPr lang="sr-Cyrl-C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33826-0C78-4E53-938C-FBF65AE20984}" type="slidenum">
              <a:rPr lang="sr-Cyrl-CS" smtClean="0"/>
              <a:pPr/>
              <a:t>‹#›</a:t>
            </a:fld>
            <a:endParaRPr lang="sr-Cyrl-C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EC98-E2B3-4628-8C8A-24CB3CDF2735}" type="datetimeFigureOut">
              <a:rPr lang="sr-Latn-CS" smtClean="0"/>
              <a:pPr/>
              <a:t>28.9.2014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33826-0C78-4E53-938C-FBF65AE2098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EC98-E2B3-4628-8C8A-24CB3CDF2735}" type="datetimeFigureOut">
              <a:rPr lang="sr-Latn-CS" smtClean="0"/>
              <a:pPr/>
              <a:t>28.9.2014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33826-0C78-4E53-938C-FBF65AE2098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EC98-E2B3-4628-8C8A-24CB3CDF2735}" type="datetimeFigureOut">
              <a:rPr lang="sr-Latn-CS" smtClean="0"/>
              <a:pPr/>
              <a:t>28.9.2014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33826-0C78-4E53-938C-FBF65AE2098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EC98-E2B3-4628-8C8A-24CB3CDF2735}" type="datetimeFigureOut">
              <a:rPr lang="sr-Latn-CS" smtClean="0"/>
              <a:pPr/>
              <a:t>28.9.2014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CB33826-0C78-4E53-938C-FBF65AE2098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EC98-E2B3-4628-8C8A-24CB3CDF2735}" type="datetimeFigureOut">
              <a:rPr lang="sr-Latn-CS" smtClean="0"/>
              <a:pPr/>
              <a:t>28.9.2014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33826-0C78-4E53-938C-FBF65AE2098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EC98-E2B3-4628-8C8A-24CB3CDF2735}" type="datetimeFigureOut">
              <a:rPr lang="sr-Latn-CS" smtClean="0"/>
              <a:pPr/>
              <a:t>28.9.2014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33826-0C78-4E53-938C-FBF65AE2098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EC98-E2B3-4628-8C8A-24CB3CDF2735}" type="datetimeFigureOut">
              <a:rPr lang="sr-Latn-CS" smtClean="0"/>
              <a:pPr/>
              <a:t>28.9.2014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33826-0C78-4E53-938C-FBF65AE2098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EC98-E2B3-4628-8C8A-24CB3CDF2735}" type="datetimeFigureOut">
              <a:rPr lang="sr-Latn-CS" smtClean="0"/>
              <a:pPr/>
              <a:t>28.9.2014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33826-0C78-4E53-938C-FBF65AE2098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EC98-E2B3-4628-8C8A-24CB3CDF2735}" type="datetimeFigureOut">
              <a:rPr lang="sr-Latn-CS" smtClean="0"/>
              <a:pPr/>
              <a:t>28.9.2014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33826-0C78-4E53-938C-FBF65AE2098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EC98-E2B3-4628-8C8A-24CB3CDF2735}" type="datetimeFigureOut">
              <a:rPr lang="sr-Latn-CS" smtClean="0"/>
              <a:pPr/>
              <a:t>28.9.2014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33826-0C78-4E53-938C-FBF65AE2098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BEEC98-E2B3-4628-8C8A-24CB3CDF2735}" type="datetimeFigureOut">
              <a:rPr lang="sr-Latn-CS" smtClean="0"/>
              <a:pPr/>
              <a:t>28.9.2014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sr-Cyrl-C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CB33826-0C78-4E53-938C-FBF65AE2098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14348" y="1928802"/>
            <a:ext cx="7700954" cy="1323439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  <a:scene3d>
            <a:camera prst="perspectiveLeft"/>
            <a:lightRig rig="threePt" dir="t"/>
          </a:scene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4000" b="1" spc="600" dirty="0" smtClean="0">
                <a:ln w="900" cmpd="sng">
                  <a:solidFill>
                    <a:schemeClr val="bg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ДЕСЕТ</a:t>
            </a:r>
          </a:p>
          <a:p>
            <a:pPr algn="ctr"/>
            <a:r>
              <a:rPr lang="sr-Cyrl-CS" sz="4000" b="1" spc="600" dirty="0" smtClean="0">
                <a:ln w="900" cmpd="sng">
                  <a:solidFill>
                    <a:schemeClr val="bg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БОЖИЈИХ ЗАПОВЕСТИ</a:t>
            </a:r>
            <a:endParaRPr lang="en-US" sz="4000" b="1" cap="none" spc="600" dirty="0">
              <a:ln w="900" cmpd="sng">
                <a:solidFill>
                  <a:schemeClr val="bg1">
                    <a:alpha val="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609891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ПРАВОСЛАВНИ КАТИХИЗИС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71868" y="5857892"/>
            <a:ext cx="18473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4282" y="5000636"/>
            <a:ext cx="871543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2400" b="1" dirty="0" smtClean="0">
                <a:ln w="12700">
                  <a:solidFill>
                    <a:schemeClr val="tx1"/>
                  </a:solidFill>
                  <a:prstDash val="solid"/>
                </a:ln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Марко Радаковић, вероучитељ</a:t>
            </a:r>
          </a:p>
          <a:p>
            <a:pPr algn="ctr"/>
            <a:r>
              <a:rPr lang="sr-Cyrl-CS" sz="2400" b="1" cap="none" spc="0" dirty="0" smtClean="0">
                <a:ln w="12700">
                  <a:solidFill>
                    <a:schemeClr val="tx1"/>
                  </a:solidFill>
                  <a:prstDash val="solid"/>
                </a:ln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Бачки Грачац</a:t>
            </a:r>
          </a:p>
          <a:p>
            <a:pPr algn="ctr"/>
            <a:r>
              <a:rPr lang="sr-Cyrl-CS" sz="2400" b="1" dirty="0" smtClean="0">
                <a:ln w="12700">
                  <a:solidFill>
                    <a:schemeClr val="tx1"/>
                  </a:solidFill>
                  <a:prstDash val="solid"/>
                </a:ln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Фебруар 2013. л. Г.</a:t>
            </a:r>
            <a:endParaRPr lang="en-US" sz="2400" b="1" cap="none" spc="0" dirty="0">
              <a:ln w="12700">
                <a:solidFill>
                  <a:schemeClr val="tx1"/>
                </a:solidFill>
                <a:prstDash val="solid"/>
              </a:ln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62812" y="6396335"/>
            <a:ext cx="738118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2400" b="0" cap="none" spc="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 “ВЕРИ СВЕТИХ” владике Николаја Велимировића</a:t>
            </a:r>
            <a:endParaRPr lang="en-US" sz="2400" b="0" cap="none" spc="0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57686" y="3714752"/>
            <a:ext cx="377231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24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Тумачење заповести 5 – 10.</a:t>
            </a:r>
            <a:endParaRPr lang="en-US" sz="2400" b="0" cap="none" spc="0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1000" b="-3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8229600" cy="1128722"/>
          </a:xfrm>
          <a:solidFill>
            <a:schemeClr val="tx2">
              <a:lumMod val="60000"/>
              <a:lumOff val="40000"/>
              <a:alpha val="44000"/>
            </a:schemeClr>
          </a:solidFill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Да ли нас поштовање родитеља помаже у нечем другом? </a:t>
            </a:r>
            <a:endParaRPr lang="sr-Cyrl-CS" sz="28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000768"/>
            <a:ext cx="9144000" cy="857232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Да, поштовањем родитеља ми се вежбамо и спремамо на поштовање ауторитета, било духовних, било световних. </a:t>
            </a:r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ainandabelkill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546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43306" y="1714488"/>
            <a:ext cx="6400800" cy="17526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убиј.</a:t>
            </a:r>
            <a:endParaRPr lang="sr-Cyrl-C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8229600" cy="1828800"/>
          </a:xfrm>
        </p:spPr>
        <p:txBody>
          <a:bodyPr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Како гласи шеста божија заповест? </a:t>
            </a:r>
            <a:endParaRPr lang="sr-Cyrl-C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10799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9600" b="1" dirty="0" smtClean="0">
                <a:ln w="10541" cmpd="sng">
                  <a:solidFill>
                    <a:srgbClr val="CEB966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CEB966">
                        <a:tint val="40000"/>
                        <a:satMod val="250000"/>
                      </a:srgbClr>
                    </a:gs>
                    <a:gs pos="9000">
                      <a:srgbClr val="CEB966">
                        <a:tint val="52000"/>
                        <a:satMod val="300000"/>
                      </a:srgbClr>
                    </a:gs>
                    <a:gs pos="50000">
                      <a:srgbClr val="CEB966">
                        <a:shade val="20000"/>
                        <a:satMod val="300000"/>
                      </a:srgbClr>
                    </a:gs>
                    <a:gs pos="79000">
                      <a:srgbClr val="CEB966">
                        <a:tint val="52000"/>
                        <a:satMod val="300000"/>
                      </a:srgbClr>
                    </a:gs>
                    <a:gs pos="100000">
                      <a:srgbClr val="CEB966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6.</a:t>
            </a:r>
            <a:endParaRPr lang="en-US" sz="9600" b="1" dirty="0">
              <a:ln w="10541" cmpd="sng">
                <a:solidFill>
                  <a:srgbClr val="CEB966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CEB966">
                      <a:tint val="40000"/>
                      <a:satMod val="250000"/>
                    </a:srgbClr>
                  </a:gs>
                  <a:gs pos="9000">
                    <a:srgbClr val="CEB966">
                      <a:tint val="52000"/>
                      <a:satMod val="300000"/>
                    </a:srgbClr>
                  </a:gs>
                  <a:gs pos="50000">
                    <a:srgbClr val="CEB966">
                      <a:shade val="20000"/>
                      <a:satMod val="300000"/>
                    </a:srgbClr>
                  </a:gs>
                  <a:gs pos="79000">
                    <a:srgbClr val="CEB966">
                      <a:tint val="52000"/>
                      <a:satMod val="300000"/>
                    </a:srgbClr>
                  </a:gs>
                  <a:gs pos="100000">
                    <a:srgbClr val="CEB966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8229600" cy="1128722"/>
          </a:xfrm>
          <a:solidFill>
            <a:schemeClr val="tx2">
              <a:lumMod val="60000"/>
              <a:lumOff val="40000"/>
              <a:alpha val="44000"/>
            </a:schemeClr>
          </a:solidFill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Шта нам је наређено шестом заповешћу Божјом?</a:t>
            </a:r>
            <a:endParaRPr lang="sr-Cyrl-CS" sz="28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572140"/>
            <a:ext cx="9144000" cy="1285860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Забрањено је да убијамо свога ближњега из зависти, или мржње, или због користи, или због освете. </a:t>
            </a:r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t="-38000" b="-3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57166"/>
            <a:ext cx="8229600" cy="700094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Зашто је забрањено убијање ближњега? </a:t>
            </a:r>
            <a:endParaRPr lang="sr-Cyrl-CS" sz="3200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127000" dist="200000" dir="27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5984" y="4357694"/>
            <a:ext cx="6400800" cy="1752600"/>
          </a:xfrm>
          <a:solidFill>
            <a:schemeClr val="tx2">
              <a:lumMod val="60000"/>
              <a:lumOff val="40000"/>
              <a:alpha val="66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Бог је створио човека по својој слици и Он му је дао живот. Следствено: убијањем човека устајемо против Божјег подобија у њему и против Божје својине. Што не можемо дати, немамо право ни одузимати. </a:t>
            </a:r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0042"/>
            <a:ext cx="4500562" cy="1057284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Како треба да гледамо на самоубиство? </a:t>
            </a:r>
            <a:endParaRPr lang="sr-Cyrl-CS" sz="28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143116"/>
            <a:ext cx="4572000" cy="471488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Оно је равно убиству. Наш живот не припада нама већ Богу. </a:t>
            </a:r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8000" b="-4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71480"/>
            <a:ext cx="3500430" cy="128588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Шта треба да мислимо о убиству у рату? </a:t>
            </a:r>
            <a:endParaRPr lang="sr-Cyrl-CS" sz="28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05400"/>
            <a:ext cx="9144000" cy="1752600"/>
          </a:xfrm>
          <a:solidFill>
            <a:schemeClr val="tx1">
              <a:alpha val="57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Постоје различите врсте рата. У Старом завету је често говорено о рату као „Божјем рату". Под овим се разуме рат за правду против ужаса неправде. У таквом рату оправдано је убијање и сматрано заслугом бити убијен (Изл. XIV, 13—14; XXXI, 6—8; II Днев. ХХ, 15). </a:t>
            </a:r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844" y="214290"/>
            <a:ext cx="8229600" cy="91440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Постоје ли различите врсте убица у мирном времену? </a:t>
            </a:r>
            <a:endParaRPr lang="sr-Cyrl-CS" sz="2800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072074"/>
            <a:ext cx="9144000" cy="1785926"/>
          </a:xfrm>
        </p:spPr>
        <p:txBody>
          <a:bodyPr>
            <a:normAutofit/>
          </a:bodyPr>
          <a:lstStyle/>
          <a:p>
            <a:r>
              <a:rPr lang="ru-RU" b="1" dirty="0" smtClean="0"/>
              <a:t>Постоје убице тела и убице душа. Убице душа су они који убијају људске душе кварећи их и одвајајући их од Бога, будући да су сами искварени и безбожни. </a:t>
            </a:r>
            <a:endParaRPr lang="sr-Cyrl-C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 descr="ranjen-katolicki-svecenik-travniku-slika-2078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1214422"/>
            <a:ext cx="6096000" cy="3314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6182" y="274638"/>
            <a:ext cx="490061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 је најстарији и највећи убица у свету? </a:t>
            </a:r>
            <a:endParaRPr lang="sr-Cyrl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4744" y="2243118"/>
            <a:ext cx="4900618" cy="4614882"/>
          </a:xfrm>
        </p:spPr>
        <p:txBody>
          <a:bodyPr>
            <a:normAutofit/>
          </a:bodyPr>
          <a:lstStyle/>
          <a:p>
            <a:r>
              <a:rPr lang="ru-RU" dirty="0" smtClean="0"/>
              <a:t>Ђаво, за кога је Христос рекао: </a:t>
            </a:r>
            <a:r>
              <a:rPr lang="ru-RU" b="1" dirty="0" smtClean="0"/>
              <a:t>„Он је убица од почетка" (Јн. VIII, 44). Да га Бог не спречава, он би поубијао сва људска бића. Остале људске убице су оруђа и инструменти ђавола. </a:t>
            </a:r>
            <a:endParaRPr lang="sr-Cyrl-C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 descr="3A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857620" cy="6807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71779701_gor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7928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14884"/>
            <a:ext cx="8186766" cy="1857388"/>
          </a:xfrm>
          <a:solidFill>
            <a:schemeClr val="tx1">
              <a:alpha val="41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Из којих мотива ђаво жели истребљење људског рода?</a:t>
            </a:r>
            <a:endParaRPr lang="sr-Cyrl-C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4810" y="1600200"/>
            <a:ext cx="4471990" cy="4186254"/>
          </a:xfrm>
          <a:solidFill>
            <a:schemeClr val="tx1">
              <a:alpha val="54000"/>
            </a:schemeClr>
          </a:solidFill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Из мржње и злобе, јер он зна да је људима одређено да наследе Царство небеско које је лудо изгубио. Стога се ђаво и зове човекомрзац.</a:t>
            </a:r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jesus_painting_1024x76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50006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Из којих мотива Бог штити и чува људске животе?</a:t>
            </a:r>
            <a:endParaRPr lang="sr-Cyrl-C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4186238" cy="3328998"/>
          </a:xfrm>
        </p:spPr>
        <p:txBody>
          <a:bodyPr>
            <a:normAutofit/>
          </a:bodyPr>
          <a:lstStyle/>
          <a:p>
            <a:r>
              <a:rPr lang="ru-RU" b="1" dirty="0" smtClean="0"/>
              <a:t>Из љубави према људима. Стога се Бог зове Човекољубац.</a:t>
            </a:r>
            <a:endParaRPr lang="sr-Cyrl-C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2000" r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214290"/>
            <a:ext cx="2714644" cy="1571636"/>
          </a:xfrm>
        </p:spPr>
        <p:txBody>
          <a:bodyPr>
            <a:normAutofit/>
          </a:bodyPr>
          <a:lstStyle/>
          <a:p>
            <a:r>
              <a:rPr lang="sr-Cyrl-CS" sz="2400" dirty="0" smtClean="0">
                <a:solidFill>
                  <a:schemeClr val="bg1"/>
                </a:solidFill>
              </a:rPr>
              <a:t>Како гласи ПЕТА божија заповест?</a:t>
            </a:r>
            <a:endParaRPr lang="sr-Cyrl-CS" sz="24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3042" y="2143116"/>
            <a:ext cx="6400800" cy="1752600"/>
          </a:xfrm>
        </p:spPr>
        <p:txBody>
          <a:bodyPr>
            <a:noAutofit/>
          </a:bodyPr>
          <a:lstStyle/>
          <a:p>
            <a:r>
              <a:rPr lang="sr-Cyrl-CS" sz="4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Поштуј оца свога и мајку своју, да ти добро буде и да дуго поживиш на земљи.</a:t>
            </a:r>
            <a:endParaRPr lang="sr-Cyrl-CS" sz="4800" b="1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85786" y="1928802"/>
            <a:ext cx="110799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9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5.</a:t>
            </a:r>
            <a:endParaRPr lang="en-US" sz="9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034" y="5286388"/>
            <a:ext cx="6400800" cy="954558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чини прељубе. </a:t>
            </a:r>
            <a:endParaRPr lang="sr-Cyrl-CS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3071802" y="0"/>
            <a:ext cx="6072198" cy="155735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Како гласи седма божија заповест? </a:t>
            </a:r>
            <a:endParaRPr lang="sr-Cyrl-CS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10799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9600" b="1" dirty="0" smtClean="0">
                <a:ln w="10541" cmpd="sng">
                  <a:solidFill>
                    <a:srgbClr val="CEB966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CEB966">
                        <a:tint val="40000"/>
                        <a:satMod val="250000"/>
                      </a:srgbClr>
                    </a:gs>
                    <a:gs pos="9000">
                      <a:srgbClr val="CEB966">
                        <a:tint val="52000"/>
                        <a:satMod val="300000"/>
                      </a:srgbClr>
                    </a:gs>
                    <a:gs pos="50000">
                      <a:srgbClr val="CEB966">
                        <a:shade val="20000"/>
                        <a:satMod val="300000"/>
                      </a:srgbClr>
                    </a:gs>
                    <a:gs pos="79000">
                      <a:srgbClr val="CEB966">
                        <a:tint val="52000"/>
                        <a:satMod val="300000"/>
                      </a:srgbClr>
                    </a:gs>
                    <a:gs pos="100000">
                      <a:srgbClr val="CEB966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7.</a:t>
            </a:r>
            <a:endParaRPr lang="en-US" sz="9600" b="1" dirty="0">
              <a:ln w="10541" cmpd="sng">
                <a:solidFill>
                  <a:srgbClr val="CEB966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CEB966">
                      <a:tint val="40000"/>
                      <a:satMod val="250000"/>
                    </a:srgbClr>
                  </a:gs>
                  <a:gs pos="9000">
                    <a:srgbClr val="CEB966">
                      <a:tint val="52000"/>
                      <a:satMod val="300000"/>
                    </a:srgbClr>
                  </a:gs>
                  <a:gs pos="50000">
                    <a:srgbClr val="CEB966">
                      <a:shade val="20000"/>
                      <a:satMod val="300000"/>
                    </a:srgbClr>
                  </a:gs>
                  <a:gs pos="79000">
                    <a:srgbClr val="CEB966">
                      <a:tint val="52000"/>
                      <a:satMod val="300000"/>
                    </a:srgbClr>
                  </a:gs>
                  <a:gs pos="100000">
                    <a:srgbClr val="CEB966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7" name="Picture 6" descr="DAVID (14)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285984" y="2071678"/>
            <a:ext cx="6245352" cy="311505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Шта се забрањује седмом Божјом заповешћу?</a:t>
            </a:r>
            <a:endParaRPr lang="sr-Cyrl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3071834"/>
          </a:xfrm>
        </p:spPr>
        <p:txBody>
          <a:bodyPr>
            <a:normAutofit/>
          </a:bodyPr>
          <a:lstStyle/>
          <a:p>
            <a:r>
              <a:rPr lang="ru-RU" b="1" dirty="0" smtClean="0"/>
              <a:t>Забрањује се незаконити полни однос, као: прељуба, полни однос пре брака и друге врсте „ниских склоности", које природно употребљавање тела „мењају у противприродно", као што каже св. ап. Павле (Рим. I, 26).</a:t>
            </a:r>
            <a:endParaRPr lang="sr-Cyrl-C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 descr="gej%20vencanje%202012-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4191000"/>
            <a:ext cx="5715000" cy="266700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Шта је циљ ове Божје заповести? </a:t>
            </a:r>
            <a:endParaRPr lang="sr-Cyrl-C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2984"/>
            <a:ext cx="8229600" cy="307183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Да се сачува светост, чистота, срећа и циљ брачног живота. </a:t>
            </a:r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 descr="zvornikdanas-srecna-porodic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2056473"/>
            <a:ext cx="8358214" cy="48015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revara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214678" cy="47274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Шта је узрок нарушавања ове свете заповести? </a:t>
            </a:r>
            <a:endParaRPr lang="sr-Cyrl-C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314820"/>
            <a:ext cx="9144000" cy="2543180"/>
          </a:xfrm>
          <a:solidFill>
            <a:schemeClr val="tx2">
              <a:lumMod val="60000"/>
              <a:lumOff val="40000"/>
              <a:alpha val="47000"/>
            </a:schemeClr>
          </a:solidFill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Незнање људи и жена који пожудно гледају у тела једни другима уместо у душе, и мало знају о људима и женама као духовним бићима и Божјој деци. Ово незнање је последица рђавог васпитања и утакмице у друштвеним изопаченостима. </a:t>
            </a:r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t="2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43240" y="0"/>
            <a:ext cx="5086360" cy="1214422"/>
          </a:xfrm>
          <a:solidFill>
            <a:schemeClr val="tx1"/>
          </a:solidFill>
          <a:scene3d>
            <a:camera prst="orthographicFront"/>
            <a:lightRig rig="soft" dir="t">
              <a:rot lat="0" lon="0" rev="17220000"/>
            </a:lightRig>
          </a:scene3d>
          <a:sp3d prstMaterial="softEdge"/>
        </p:spPr>
        <p:txBody>
          <a:bodyPr>
            <a:normAutofit fontScale="90000"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С којим је грехом прељуба упоређена у Библији?</a:t>
            </a:r>
            <a:endParaRPr lang="sr-Cyrl-CS" sz="28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00364" y="1214422"/>
            <a:ext cx="6143636" cy="2571768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Кроз цео Стари завет идолопоклонство се зове прељубом, браколомством, блудом. А идолопоклонство спада у највећи грех против Бога.</a:t>
            </a:r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2000">
              <a:srgbClr val="000082"/>
            </a:gs>
            <a:gs pos="6200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CS" dirty="0" smtClean="0"/>
              <a:t>Који су плодови блуда? </a:t>
            </a:r>
            <a:endParaRPr lang="sr-Cyrl-CS" dirty="0"/>
          </a:p>
        </p:txBody>
      </p:sp>
      <p:sp>
        <p:nvSpPr>
          <p:cNvPr id="4" name="Rectangle 3"/>
          <p:cNvSpPr/>
          <p:nvPr/>
        </p:nvSpPr>
        <p:spPr>
          <a:xfrm>
            <a:off x="0" y="1214422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sz="3200" b="1" dirty="0" smtClean="0"/>
              <a:t>Пропадање тела и душе, </a:t>
            </a:r>
            <a:endParaRPr lang="sr-Cyrl-C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785926"/>
            <a:ext cx="85725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sz="2800" b="1" dirty="0" smtClean="0"/>
              <a:t>самообмана, </a:t>
            </a:r>
            <a:endParaRPr lang="sr-Cyrl-C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2357430"/>
            <a:ext cx="87154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sz="2800" b="1" dirty="0" smtClean="0"/>
              <a:t>одвратне болести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sr-Cyrl-C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2857496"/>
            <a:ext cx="46117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CS" sz="3200" b="1" dirty="0" smtClean="0"/>
              <a:t>душевна узнемиреност</a:t>
            </a:r>
            <a:endParaRPr lang="sr-Cyrl-C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3500438"/>
            <a:ext cx="34874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нервоза, несрећа </a:t>
            </a:r>
            <a:endParaRPr lang="sr-Cyrl-C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5720" y="4286256"/>
            <a:ext cx="3720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болесна и саката деца</a:t>
            </a:r>
            <a:endParaRPr lang="sr-Cyrl-CS" sz="2800" b="1" dirty="0"/>
          </a:p>
        </p:txBody>
      </p:sp>
      <p:sp>
        <p:nvSpPr>
          <p:cNvPr id="10" name="Rectangle 9"/>
          <p:cNvSpPr/>
          <p:nvPr/>
        </p:nvSpPr>
        <p:spPr>
          <a:xfrm>
            <a:off x="0" y="5143512"/>
            <a:ext cx="45385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очајање, и на крају лудило</a:t>
            </a:r>
            <a:endParaRPr lang="sr-Cyrl-CS" sz="2800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iki-thie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2" y="2000240"/>
            <a:ext cx="4098928" cy="354578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286388"/>
            <a:ext cx="8858280" cy="1571612"/>
          </a:xfrm>
          <a:gradFill>
            <a:gsLst>
              <a:gs pos="0">
                <a:srgbClr val="DDEBCF">
                  <a:alpha val="35000"/>
                </a:srgbClr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кради.</a:t>
            </a:r>
            <a:endParaRPr lang="sr-Cyrl-C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8229600" cy="18288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Како гласи осма божија заповест? </a:t>
            </a:r>
            <a:endParaRPr lang="sr-Cyrl-CS" sz="28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10799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9600" b="1" dirty="0" smtClean="0">
                <a:ln w="10541" cmpd="sng">
                  <a:solidFill>
                    <a:srgbClr val="CEB966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CEB966">
                        <a:tint val="40000"/>
                        <a:satMod val="250000"/>
                      </a:srgbClr>
                    </a:gs>
                    <a:gs pos="9000">
                      <a:srgbClr val="CEB966">
                        <a:tint val="52000"/>
                        <a:satMod val="300000"/>
                      </a:srgbClr>
                    </a:gs>
                    <a:gs pos="50000">
                      <a:srgbClr val="CEB966">
                        <a:shade val="20000"/>
                        <a:satMod val="300000"/>
                      </a:srgbClr>
                    </a:gs>
                    <a:gs pos="79000">
                      <a:srgbClr val="CEB966">
                        <a:tint val="52000"/>
                        <a:satMod val="300000"/>
                      </a:srgbClr>
                    </a:gs>
                    <a:gs pos="100000">
                      <a:srgbClr val="CEB966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8.</a:t>
            </a:r>
            <a:endParaRPr lang="en-US" sz="9600" b="1" dirty="0">
              <a:ln w="10541" cmpd="sng">
                <a:solidFill>
                  <a:srgbClr val="CEB966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CEB966">
                      <a:tint val="40000"/>
                      <a:satMod val="250000"/>
                    </a:srgbClr>
                  </a:gs>
                  <a:gs pos="9000">
                    <a:srgbClr val="CEB966">
                      <a:tint val="52000"/>
                      <a:satMod val="300000"/>
                    </a:srgbClr>
                  </a:gs>
                  <a:gs pos="50000">
                    <a:srgbClr val="CEB966">
                      <a:shade val="20000"/>
                      <a:satMod val="300000"/>
                    </a:srgbClr>
                  </a:gs>
                  <a:gs pos="79000">
                    <a:srgbClr val="CEB966">
                      <a:tint val="52000"/>
                      <a:satMod val="300000"/>
                    </a:srgbClr>
                  </a:gs>
                  <a:gs pos="100000">
                    <a:srgbClr val="CEB966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opo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8229600" cy="857232"/>
          </a:xfrm>
          <a:gradFill>
            <a:gsLst>
              <a:gs pos="0">
                <a:srgbClr val="000000"/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sr-Cyrl-CS" sz="3200" dirty="0" smtClean="0"/>
              <a:t>Шта се зове крађом? </a:t>
            </a:r>
            <a:endParaRPr lang="sr-Cyrl-CS" sz="32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214422"/>
            <a:ext cx="8929718" cy="571504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ru-RU" b="1" dirty="0" smtClean="0"/>
              <a:t>Тајно узимање имовине која припада ближњем или друштву; </a:t>
            </a:r>
            <a:endParaRPr lang="sr-Cyrl-C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643182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Лагање сиромашних и невештих у куповини или продаји </a:t>
            </a:r>
            <a:endParaRPr lang="sr-Cyrl-C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714488"/>
            <a:ext cx="89297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Отворена пљачка насиљем нечије имовине; </a:t>
            </a:r>
            <a:endParaRPr lang="sr-Cyrl-C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571876"/>
            <a:ext cx="87868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Избегавање дужности у јавној служби и мањи рад него што се тражи и него је плаћен; </a:t>
            </a:r>
            <a:endParaRPr lang="sr-Cyrl-C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4714884"/>
            <a:ext cx="88582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Живот од преваре, обмане и фалсификовања. </a:t>
            </a:r>
            <a:endParaRPr lang="sr-Cyrl-C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BCBCB"/>
            </a:gs>
            <a:gs pos="13000">
              <a:srgbClr val="5F5F5F"/>
            </a:gs>
            <a:gs pos="21001">
              <a:srgbClr val="5F5F5F"/>
            </a:gs>
            <a:gs pos="63000">
              <a:srgbClr val="FFFFFF"/>
            </a:gs>
            <a:gs pos="67000">
              <a:srgbClr val="B2B2B2"/>
            </a:gs>
            <a:gs pos="69000">
              <a:srgbClr val="292929"/>
            </a:gs>
            <a:gs pos="82001">
              <a:srgbClr val="777777"/>
            </a:gs>
            <a:gs pos="100000">
              <a:srgbClr val="EAEAE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orupcij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480" y="1428736"/>
            <a:ext cx="5852989" cy="385765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54164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Шта од нас Бог очекује да чинимо у позитивном правцу у односу на ову заповест? </a:t>
            </a:r>
            <a:endParaRPr lang="sr-Cyrl-C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857736"/>
            <a:ext cx="9144000" cy="2000264"/>
          </a:xfrm>
          <a:solidFill>
            <a:schemeClr val="tx1"/>
          </a:solidFill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Да поштујемо свачију имовину, да будемо поштени и праведни у свим својим пословима: да живимо од свог сопственог рада и да помажемо наше ближње који су мање сретни, да будемо верни и марљиви у јавним службама и да евентуално више радимо него што се од нас тражи. </a:t>
            </a:r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8229600" cy="1257296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Шта нам је наређено петом заповешћу Божјом?</a:t>
            </a:r>
            <a:endParaRPr lang="sr-Cyrl-CS" sz="3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928802"/>
            <a:ext cx="4143372" cy="17526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 поштујемо свог оца и своју мајку. </a:t>
            </a:r>
            <a:endParaRPr lang="sr-Cyrl-C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 descr="DSCN0895.JPG"/>
          <p:cNvPicPr>
            <a:picLocks noChangeAspect="1"/>
          </p:cNvPicPr>
          <p:nvPr/>
        </p:nvPicPr>
        <p:blipFill>
          <a:blip r:embed="rId2" cstate="screen">
            <a:lum bright="30000"/>
          </a:blip>
          <a:stretch>
            <a:fillRect/>
          </a:stretch>
        </p:blipFill>
        <p:spPr>
          <a:xfrm>
            <a:off x="4857752" y="1258587"/>
            <a:ext cx="4286248" cy="5599413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715016"/>
            <a:ext cx="8858280" cy="1142984"/>
          </a:xfrm>
          <a:gradFill>
            <a:gsLst>
              <a:gs pos="0">
                <a:srgbClr val="DDEBCF">
                  <a:alpha val="35000"/>
                </a:srgbClr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</a:t>
            </a:r>
            <a:r>
              <a:rPr lang="sr-Cyrl-C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сведочи лажно на ближњега свога</a:t>
            </a:r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sr-Cyrl-C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8229600" cy="18288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Како гласи </a:t>
            </a:r>
            <a:r>
              <a:rPr lang="sr-Cyrl-CS" dirty="0" smtClean="0">
                <a:solidFill>
                  <a:srgbClr val="FFFF00"/>
                </a:solidFill>
              </a:rPr>
              <a:t>девета</a:t>
            </a:r>
            <a:r>
              <a:rPr lang="ru-RU" dirty="0" smtClean="0">
                <a:solidFill>
                  <a:srgbClr val="FFFF00"/>
                </a:solidFill>
              </a:rPr>
              <a:t> божија заповест? </a:t>
            </a:r>
            <a:endParaRPr lang="sr-Cyrl-CS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10799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9600" b="1" dirty="0" smtClean="0">
                <a:ln w="10541" cmpd="sng">
                  <a:solidFill>
                    <a:srgbClr val="CEB966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CEB966">
                        <a:tint val="40000"/>
                        <a:satMod val="250000"/>
                      </a:srgbClr>
                    </a:gs>
                    <a:gs pos="9000">
                      <a:srgbClr val="CEB966">
                        <a:tint val="52000"/>
                        <a:satMod val="300000"/>
                      </a:srgbClr>
                    </a:gs>
                    <a:gs pos="50000">
                      <a:srgbClr val="CEB966">
                        <a:shade val="20000"/>
                        <a:satMod val="300000"/>
                      </a:srgbClr>
                    </a:gs>
                    <a:gs pos="79000">
                      <a:srgbClr val="CEB966">
                        <a:tint val="52000"/>
                        <a:satMod val="300000"/>
                      </a:srgbClr>
                    </a:gs>
                    <a:gs pos="100000">
                      <a:srgbClr val="CEB966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9.</a:t>
            </a:r>
            <a:endParaRPr lang="en-US" sz="9600" b="1" dirty="0">
              <a:ln w="10541" cmpd="sng">
                <a:solidFill>
                  <a:srgbClr val="CEB966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CEB966">
                      <a:tint val="40000"/>
                      <a:satMod val="250000"/>
                    </a:srgbClr>
                  </a:gs>
                  <a:gs pos="9000">
                    <a:srgbClr val="CEB966">
                      <a:tint val="52000"/>
                      <a:satMod val="300000"/>
                    </a:srgbClr>
                  </a:gs>
                  <a:gs pos="50000">
                    <a:srgbClr val="CEB966">
                      <a:shade val="20000"/>
                      <a:satMod val="300000"/>
                    </a:srgbClr>
                  </a:gs>
                  <a:gs pos="79000">
                    <a:srgbClr val="CEB966">
                      <a:tint val="52000"/>
                      <a:satMod val="300000"/>
                    </a:srgbClr>
                  </a:gs>
                  <a:gs pos="100000">
                    <a:srgbClr val="CEB966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Шта се забрањује деветом заповешћу Божјом?</a:t>
            </a:r>
            <a:endParaRPr lang="sr-Cyrl-CS" dirty="0">
              <a:solidFill>
                <a:schemeClr val="tx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14554"/>
            <a:ext cx="9144000" cy="164305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Забрањује се да говоримо лаж о својим ближњима, било тајно, било јавно, или пред судом.</a:t>
            </a:r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4414" y="0"/>
            <a:ext cx="8229600" cy="1143000"/>
          </a:xfrm>
        </p:spPr>
        <p:txBody>
          <a:bodyPr>
            <a:normAutofit/>
          </a:bodyPr>
          <a:lstStyle/>
          <a:p>
            <a:r>
              <a:rPr lang="sr-Cyrl-CS" dirty="0" smtClean="0">
                <a:solidFill>
                  <a:schemeClr val="tx1"/>
                </a:solidFill>
              </a:rPr>
              <a:t>Која је лаж најопаснија?</a:t>
            </a:r>
            <a:endParaRPr lang="sr-Cyrl-C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500306"/>
            <a:ext cx="2428860" cy="4357694"/>
          </a:xfrm>
        </p:spPr>
        <p:txBody>
          <a:bodyPr>
            <a:normAutofit/>
          </a:bodyPr>
          <a:lstStyle/>
          <a:p>
            <a:r>
              <a:rPr lang="ru-RU" b="1" dirty="0" smtClean="0"/>
              <a:t>Лажно сведочење против човека на суду када се лажно кунемо именом Божјим.</a:t>
            </a:r>
            <a:endParaRPr lang="sr-Cyrl-C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Какве су последице лажног сведочења?</a:t>
            </a:r>
            <a:endParaRPr lang="sr-Cyrl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9124" y="1785926"/>
            <a:ext cx="4186238" cy="421484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Материјална и морална штета лица које је лажно оптужено, али још је већа штета лажном сведоку. Јер говорећи лаж, он замрачује, трује и разара своју сопствену душу.</a:t>
            </a:r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Да ли је могуће да лажни сведок не буде откривен и кажњен?</a:t>
            </a:r>
            <a:endParaRPr lang="sr-Cyrl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12"/>
            <a:ext cx="4186238" cy="3500486"/>
          </a:xfrm>
          <a:solidFill>
            <a:schemeClr val="accent1">
              <a:lumMod val="60000"/>
              <a:lumOff val="40000"/>
              <a:alpha val="65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sr-Latn-CS" b="1" dirty="0" smtClean="0">
                <a:solidFill>
                  <a:schemeClr val="bg1"/>
                </a:solidFill>
              </a:rPr>
              <a:t>    </a:t>
            </a:r>
            <a:r>
              <a:rPr lang="ru-RU" b="1" dirty="0" smtClean="0">
                <a:solidFill>
                  <a:schemeClr val="bg1"/>
                </a:solidFill>
              </a:rPr>
              <a:t>Не. Гаранција за ово је сам Бог, који каже: „Нема ништа скривено што се неће открити, ни тајно што се неће дознати" (Мат. X, 26</a:t>
            </a:r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l="-22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Који је класични пример из историје хришћанства о истини која је била откривена?</a:t>
            </a:r>
            <a:endParaRPr lang="sr-Cyrl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714488"/>
            <a:ext cx="8329642" cy="3786214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Када су стражари гроба Христовог дошли старешинама свештеничким и вођама и рекли им о Христовом васкрсењу, „они им дадоше довољно новаца говорећи: кажите, ученици његови дођоше ноћу и украдоше га докле смо ми спавали" (Мат. XXVIII, 11—15). Али ова лаж није успела у прикривању чињенице о Христовом васкрсењу, већ је покрила лажове вечним срамом.</a:t>
            </a:r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постол Павле проповеда у Рим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1308" y="1000108"/>
            <a:ext cx="4632692" cy="54292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Да ли су апостоли опомињали хришћане против говорења неистине? </a:t>
            </a:r>
            <a:endParaRPr lang="sr-Cyrl-CS" sz="24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57232"/>
            <a:ext cx="4000528" cy="642942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Као главни борци за оваплоћену Истину, апостоли су говорили врло оштро против лажи. Тако св. ап. Јаков пише: </a:t>
            </a:r>
            <a:r>
              <a:rPr lang="ru-RU" b="1" dirty="0" smtClean="0">
                <a:solidFill>
                  <a:schemeClr val="bg1"/>
                </a:solidFill>
              </a:rPr>
              <a:t>„Ако неки од вас мисли да верује, и не зауздава језика свога, него вара срце своје, његова је вера узалуд" (Јак. I, 26). </a:t>
            </a:r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Одакле све лажи и преваре извиру?</a:t>
            </a:r>
            <a:endParaRPr lang="sr-Cyrl-C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7620" y="2071678"/>
            <a:ext cx="4786346" cy="542928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Од Сатане кога Господ Исус Христос назива: </a:t>
            </a:r>
            <a:r>
              <a:rPr lang="ru-RU" b="1" dirty="0" smtClean="0">
                <a:solidFill>
                  <a:schemeClr val="bg1"/>
                </a:solidFill>
              </a:rPr>
              <a:t>„Лажљивац и отац лажи". „Када говори лаж, своје говори" (Јн. VIII, 14). Стога сви људи који лажу говоре у име Сатане, а не у име Божје.</a:t>
            </a:r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 descr="71779701_gor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1857364"/>
            <a:ext cx="4337307" cy="357190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2132" y="4572008"/>
            <a:ext cx="3571868" cy="2285992"/>
          </a:xfrm>
          <a:gradFill>
            <a:gsLst>
              <a:gs pos="0">
                <a:srgbClr val="DDEBCF">
                  <a:alpha val="35000"/>
                </a:srgbClr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пожели ништа што је туђе.</a:t>
            </a:r>
            <a:endParaRPr lang="sr-Cyrl-C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3071802" cy="3143200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Како гласи десета божија заповест? </a:t>
            </a:r>
            <a:endParaRPr lang="sr-Cyrl-CS" sz="28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72355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Latn-CS" sz="9600" b="1" dirty="0" smtClean="0">
                <a:ln w="10541" cmpd="sng">
                  <a:solidFill>
                    <a:srgbClr val="CEB966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CEB966">
                        <a:tint val="40000"/>
                        <a:satMod val="250000"/>
                      </a:srgbClr>
                    </a:gs>
                    <a:gs pos="9000">
                      <a:srgbClr val="CEB966">
                        <a:tint val="52000"/>
                        <a:satMod val="300000"/>
                      </a:srgbClr>
                    </a:gs>
                    <a:gs pos="50000">
                      <a:srgbClr val="CEB966">
                        <a:shade val="20000"/>
                        <a:satMod val="300000"/>
                      </a:srgbClr>
                    </a:gs>
                    <a:gs pos="79000">
                      <a:srgbClr val="CEB966">
                        <a:tint val="52000"/>
                        <a:satMod val="300000"/>
                      </a:srgbClr>
                    </a:gs>
                    <a:gs pos="100000">
                      <a:srgbClr val="CEB966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10</a:t>
            </a:r>
            <a:r>
              <a:rPr lang="sr-Cyrl-CS" sz="9600" b="1" dirty="0" smtClean="0">
                <a:ln w="10541" cmpd="sng">
                  <a:solidFill>
                    <a:srgbClr val="CEB966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CEB966">
                        <a:tint val="40000"/>
                        <a:satMod val="250000"/>
                      </a:srgbClr>
                    </a:gs>
                    <a:gs pos="9000">
                      <a:srgbClr val="CEB966">
                        <a:tint val="52000"/>
                        <a:satMod val="300000"/>
                      </a:srgbClr>
                    </a:gs>
                    <a:gs pos="50000">
                      <a:srgbClr val="CEB966">
                        <a:shade val="20000"/>
                        <a:satMod val="300000"/>
                      </a:srgbClr>
                    </a:gs>
                    <a:gs pos="79000">
                      <a:srgbClr val="CEB966">
                        <a:tint val="52000"/>
                        <a:satMod val="300000"/>
                      </a:srgbClr>
                    </a:gs>
                    <a:gs pos="100000">
                      <a:srgbClr val="CEB966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.</a:t>
            </a:r>
            <a:endParaRPr lang="en-US" sz="9600" b="1" dirty="0">
              <a:ln w="10541" cmpd="sng">
                <a:solidFill>
                  <a:srgbClr val="CEB966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CEB966">
                      <a:tint val="40000"/>
                      <a:satMod val="250000"/>
                    </a:srgbClr>
                  </a:gs>
                  <a:gs pos="9000">
                    <a:srgbClr val="CEB966">
                      <a:tint val="52000"/>
                      <a:satMod val="300000"/>
                    </a:srgbClr>
                  </a:gs>
                  <a:gs pos="50000">
                    <a:srgbClr val="CEB966">
                      <a:shade val="20000"/>
                      <a:satMod val="300000"/>
                    </a:srgbClr>
                  </a:gs>
                  <a:gs pos="79000">
                    <a:srgbClr val="CEB966">
                      <a:tint val="52000"/>
                      <a:satMod val="300000"/>
                    </a:srgbClr>
                  </a:gs>
                  <a:gs pos="100000">
                    <a:srgbClr val="CEB966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9000" r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28660" y="107154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Шта се забрањује десетом заповешћу Божјом? </a:t>
            </a:r>
            <a:endParaRPr lang="sr-Cyrl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2976" y="2214554"/>
            <a:ext cx="4357718" cy="271464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Себичне жеље и неправедне жудње за нечим што припада нашим ближњим. </a:t>
            </a:r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2000" r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185882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Како треба да поштујемо своје родитеље? </a:t>
            </a:r>
            <a:endParaRPr lang="sr-Cyrl-CS" sz="32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214422"/>
            <a:ext cx="8929718" cy="571504"/>
          </a:xfrm>
          <a:solidFill>
            <a:schemeClr val="tx1"/>
          </a:solidFill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sr-Cyrl-CS" b="1" dirty="0" smtClean="0">
                <a:solidFill>
                  <a:schemeClr val="bg1"/>
                </a:solidFill>
              </a:rPr>
              <a:t>Треба да их ценимо</a:t>
            </a:r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643182"/>
            <a:ext cx="9144000" cy="95410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ru-RU" sz="2800" b="1" dirty="0" smtClean="0">
                <a:solidFill>
                  <a:schemeClr val="bg1"/>
                </a:solidFill>
              </a:rPr>
              <a:t>да им будемо захвални и да их волимо као што они нас воле </a:t>
            </a:r>
            <a:endParaRPr lang="sr-Cyrl-C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714488"/>
            <a:ext cx="8929718" cy="95410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ru-RU" sz="2800" b="1" dirty="0" smtClean="0">
                <a:solidFill>
                  <a:schemeClr val="bg1"/>
                </a:solidFill>
              </a:rPr>
              <a:t>да слушамо њихове савете, да будемо пажљиви према њиховим искуствима, </a:t>
            </a:r>
            <a:endParaRPr lang="sr-Cyrl-C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571876"/>
            <a:ext cx="8786842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sz="2800" b="1" dirty="0" smtClean="0">
                <a:solidFill>
                  <a:schemeClr val="bg1"/>
                </a:solidFill>
              </a:rPr>
              <a:t>а их помажемо у старости </a:t>
            </a:r>
            <a:endParaRPr lang="sr-Cyrl-C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4071942"/>
            <a:ext cx="8858280" cy="95410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ru-RU" sz="2800" b="1" dirty="0" smtClean="0">
                <a:solidFill>
                  <a:schemeClr val="bg1"/>
                </a:solidFill>
              </a:rPr>
              <a:t>после њихове смрти да их се сећамо у молитвама и да чинимо доброчинства за њихов помен </a:t>
            </a:r>
            <a:endParaRPr lang="sr-Cyrl-C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  <p:bldP spid="5" grpId="0" animBg="1"/>
      <p:bldP spid="6" grpId="0" animBg="1"/>
      <p:bldP spid="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Зашто се забрањују жеље докле још нису постале дела? </a:t>
            </a:r>
            <a:endParaRPr lang="sr-Cyrl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2071678"/>
            <a:ext cx="8501122" cy="542928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Зато што рђаве жеље производе рђава дела. Наше срце је радионица свега што мислимо, говоримо или чинимо. Наш Господ Исус Христос је рекао: </a:t>
            </a:r>
            <a:r>
              <a:rPr lang="ru-RU" b="1" dirty="0" smtClean="0">
                <a:solidFill>
                  <a:schemeClr val="bg1"/>
                </a:solidFill>
              </a:rPr>
              <a:t>„Из срца излазе зле мисли, убиства, прељубе, блуда, крађе, лажна сведочанства, хуле на Бога. Ово је што погани човека ..." (Мат. XV, 19, 20). </a:t>
            </a:r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Имају ли смисла наше жеље за имовином ближњег? </a:t>
            </a:r>
            <a:endParaRPr lang="sr-Cyrl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2071678"/>
            <a:ext cx="8501122" cy="542928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Нимало. Овим жељама мислимо да градимо своју срећу на несрећи свог ближњег. Стога су овакве жеље потпуно безумне. </a:t>
            </a:r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effectLst/>
              </a:rPr>
              <a:t>Како можемо спречити овакве рђаве жеље?</a:t>
            </a:r>
            <a:endParaRPr lang="sr-Cyrl-CS" sz="2800" dirty="0">
              <a:solidFill>
                <a:schemeClr val="bg1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428660" y="785794"/>
            <a:ext cx="9286940" cy="657229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Контролисањем својих жеља, чишћењем срца молитвом и страхом Божјим, исповешћу пред свештеником свих наших грешних жеља, сећањем на смрт и Страшни суд Божји на коме ће свако добити награду „према својим делима"</a:t>
            </a:r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 descr="5214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683614" y="3000372"/>
            <a:ext cx="4460386" cy="385762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072074"/>
            <a:ext cx="4500562" cy="1785926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Које су две највеће Христове заповести, или заповести новог и последњег закона Божјег?</a:t>
            </a:r>
            <a:endParaRPr lang="sr-Cyrl-CS" sz="28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00562" y="5072074"/>
            <a:ext cx="4643438" cy="95410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„Љуби ближњега свога као самога себе "</a:t>
            </a:r>
            <a:endParaRPr lang="sr-Cyrl-C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3643314"/>
            <a:ext cx="7858180" cy="138499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„Љуби Господа Бога свога свим срцем својим, и свом душом својом, и свом мисли својом, и свом снагом својом;”</a:t>
            </a:r>
            <a:endParaRPr lang="en-US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CS" dirty="0" smtClean="0"/>
              <a:t>Хвала на пажњи!</a:t>
            </a:r>
            <a:endParaRPr lang="sr-Cyrl-C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CS" dirty="0" smtClean="0"/>
              <a:t>КРАЈ И БОГУ СЛАВА.</a:t>
            </a:r>
            <a:endParaRPr lang="sr-Cyrl-CS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8229600" cy="1000108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</a:rPr>
              <a:t>Зашто треба толико да поштујемо своје родитеље?</a:t>
            </a:r>
            <a:endParaRPr lang="sr-Cyrl-CS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00108"/>
            <a:ext cx="9144000" cy="1285884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</a:rPr>
              <a:t>Прво, из јасних разлога: преко њих Бог нам је дао живот и биће, њиховом самопрегорном бригом и непроцењивим старањем и жртвама ми смо одрасли и васпитани.</a:t>
            </a:r>
            <a:endParaRPr lang="sr-Cyrl-CS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0" y="2500306"/>
            <a:ext cx="9144000" cy="164307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>
            <a:noAutofit/>
          </a:bodyPr>
          <a:lstStyle/>
          <a:p>
            <a:pPr lvl="0" algn="ctr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</a:rPr>
              <a:t>Друго, јер наши родитељи као једно тело символишу Бога Оца, као што ми символишемо Бога Сина. Тако су наши односи према нашим родитељима символ наших односа према Богу, Светој Тројици у Јединици. </a:t>
            </a:r>
            <a:endParaRPr kumimoji="0" lang="sr-Cyrl-CS" sz="24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0" y="4500570"/>
            <a:ext cx="9144000" cy="164307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>
            <a:noAutofit/>
          </a:bodyPr>
          <a:lstStyle/>
          <a:p>
            <a:pPr lvl="0" algn="ctr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</a:rPr>
              <a:t>Треће, како ми поштујемо или не поштујемо своје родитеље, тако ће и наша деца да нас поштују или не поштују, као што доказује дуго искуство рода људског </a:t>
            </a:r>
            <a:endParaRPr kumimoji="0" lang="sr-Cyrl-CS" sz="24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AVID (15)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03632" y="207264"/>
            <a:ext cx="8936736" cy="64434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2857488" cy="2714644"/>
          </a:xfrm>
          <a:gradFill>
            <a:gsLst>
              <a:gs pos="61000">
                <a:srgbClr val="000000"/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sz="2800" dirty="0" smtClean="0"/>
              <a:t>Каква је казна због непокоравања овој заповести Божјој? </a:t>
            </a:r>
            <a:endParaRPr lang="sr-Cyrl-CS" sz="28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572008"/>
            <a:ext cx="9144000" cy="2285992"/>
          </a:xfrm>
          <a:gradFill>
            <a:gsLst>
              <a:gs pos="61000">
                <a:srgbClr val="000000">
                  <a:alpha val="32000"/>
                </a:srgbClr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lin ang="5400000" scaled="0"/>
          </a:gradFill>
        </p:spPr>
        <p:txBody>
          <a:bodyPr>
            <a:normAutofit fontScale="92500" lnSpcReduction="10000"/>
          </a:bodyPr>
          <a:lstStyle/>
          <a:p>
            <a:r>
              <a:rPr lang="sr-Cyrl-CS" dirty="0" smtClean="0"/>
              <a:t>Врло тешка. У Старом завету Бог је наредио да ће онај </a:t>
            </a:r>
            <a:r>
              <a:rPr lang="sr-Cyrl-CS" b="1" dirty="0" smtClean="0"/>
              <a:t>„ко псује свога оца или своју матер бити погубљен" (Изл. </a:t>
            </a:r>
            <a:r>
              <a:rPr lang="en-US" b="1" dirty="0" smtClean="0"/>
              <a:t>XXI, 17</a:t>
            </a:r>
            <a:r>
              <a:rPr lang="en-US" b="1" i="1" dirty="0" smtClean="0"/>
              <a:t>). </a:t>
            </a:r>
            <a:r>
              <a:rPr lang="sr-Cyrl-CS" b="1" i="1" dirty="0" smtClean="0"/>
              <a:t>Ноје је проклео Хамово потомство, јер се Хам наругао голотињи свога оца. Такође је Авесалом кажњен страшном смрћу, јер се побунио против свога оца цара Давида (</a:t>
            </a:r>
            <a:r>
              <a:rPr lang="en-US" b="1" i="1" dirty="0" smtClean="0"/>
              <a:t>II </a:t>
            </a:r>
            <a:r>
              <a:rPr lang="sr-Cyrl-CS" b="1" i="1" dirty="0" smtClean="0"/>
              <a:t>Самуил. </a:t>
            </a:r>
            <a:r>
              <a:rPr lang="en-US" b="1" i="1" dirty="0" smtClean="0"/>
              <a:t>XVIII, 9). </a:t>
            </a:r>
            <a:endParaRPr lang="sr-Cyrl-C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 descr="neposlusna_deca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Picture 6" descr="neposlusna_deca_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929158" y="0"/>
            <a:ext cx="4214842" cy="3800475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Cyrl-CS"/>
          </a:p>
        </p:txBody>
      </p:sp>
      <p:pic>
        <p:nvPicPr>
          <p:cNvPr id="1026" name="Picture 2" descr="D:\ДУХОВНО\В‚Е Р О Н А У К А\слике\живот у Цркви\10271507_10152067542801980_1735537129553046897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0"/>
            <a:ext cx="6441056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4290"/>
            <a:ext cx="8229600" cy="1214446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Има ли у Светом писму примера да су благословена деца која слушају своје очеве? </a:t>
            </a:r>
            <a:endParaRPr lang="sr-Cyrl-CS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86116" y="1643050"/>
            <a:ext cx="5857884" cy="17526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Врло много. Диван је пример синова и унука Рахавових, који су послушали заповести својих отаца да не пију вина, због чега их је Бог благословио (Јерем. XXXV, 6, 19). .</a:t>
            </a:r>
            <a:endParaRPr lang="sr-Cyrl-C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 descr="DSCN0059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1428736"/>
            <a:ext cx="3291391" cy="442915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8229600" cy="1128722"/>
          </a:xfrm>
          <a:solidFill>
            <a:schemeClr val="tx2">
              <a:lumMod val="60000"/>
              <a:lumOff val="40000"/>
              <a:alpha val="44000"/>
            </a:schemeClr>
          </a:solidFill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Да ли је Господ Исус поштовао ову заповест? </a:t>
            </a:r>
            <a:endParaRPr lang="sr-Cyrl-CS" sz="28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000768"/>
            <a:ext cx="9144000" cy="857232"/>
          </a:xfrm>
          <a:gradFill>
            <a:gsLst>
              <a:gs pos="0">
                <a:srgbClr val="D6B19C"/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Јесте, и делима и речима.</a:t>
            </a:r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316</TotalTime>
  <Words>1646</Words>
  <Application>Microsoft Office PowerPoint</Application>
  <PresentationFormat>On-screen Show (4:3)</PresentationFormat>
  <Paragraphs>113</Paragraphs>
  <Slides>44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Apex</vt:lpstr>
      <vt:lpstr>Slide 1</vt:lpstr>
      <vt:lpstr>Како гласи ПЕТА божија заповест?</vt:lpstr>
      <vt:lpstr>Шта нам је наређено петом заповешћу Божјом?</vt:lpstr>
      <vt:lpstr>Како треба да поштујемо своје родитеље? </vt:lpstr>
      <vt:lpstr>Зашто треба толико да поштујемо своје родитеље?</vt:lpstr>
      <vt:lpstr>Каква је казна због непокоравања овој заповести Божјој? </vt:lpstr>
      <vt:lpstr>Slide 7</vt:lpstr>
      <vt:lpstr>Има ли у Светом писму примера да су благословена деца која слушају своје очеве? </vt:lpstr>
      <vt:lpstr>Да ли је Господ Исус поштовао ову заповест? </vt:lpstr>
      <vt:lpstr>Да ли нас поштовање родитеља помаже у нечем другом? </vt:lpstr>
      <vt:lpstr>Како гласи шеста божија заповест? </vt:lpstr>
      <vt:lpstr>Шта нам је наређено шестом заповешћу Божјом?</vt:lpstr>
      <vt:lpstr>Зашто је забрањено убијање ближњега? </vt:lpstr>
      <vt:lpstr>Како треба да гледамо на самоубиство? </vt:lpstr>
      <vt:lpstr>Шта треба да мислимо о убиству у рату? </vt:lpstr>
      <vt:lpstr>Постоје ли различите врсте убица у мирном времену? </vt:lpstr>
      <vt:lpstr>Ко је најстарији и највећи убица у свету? </vt:lpstr>
      <vt:lpstr>Из којих мотива ђаво жели истребљење људског рода?</vt:lpstr>
      <vt:lpstr>Из којих мотива Бог штити и чува људске животе?</vt:lpstr>
      <vt:lpstr>Како гласи седма божија заповест? </vt:lpstr>
      <vt:lpstr>Шта се забрањује седмом Божјом заповешћу?</vt:lpstr>
      <vt:lpstr>Шта је циљ ове Божје заповести? </vt:lpstr>
      <vt:lpstr>Шта је узрок нарушавања ове свете заповести? </vt:lpstr>
      <vt:lpstr>С којим је грехом прељуба упоређена у Библији?</vt:lpstr>
      <vt:lpstr>Који су плодови блуда? </vt:lpstr>
      <vt:lpstr>Како гласи осма божија заповест? </vt:lpstr>
      <vt:lpstr>Шта се зове крађом? </vt:lpstr>
      <vt:lpstr>Slide 28</vt:lpstr>
      <vt:lpstr>Шта од нас Бог очекује да чинимо у позитивном правцу у односу на ову заповест? </vt:lpstr>
      <vt:lpstr>Како гласи девета божија заповест? </vt:lpstr>
      <vt:lpstr>Шта се забрањује деветом заповешћу Божјом?</vt:lpstr>
      <vt:lpstr>Која је лаж најопаснија?</vt:lpstr>
      <vt:lpstr>Какве су последице лажног сведочења?</vt:lpstr>
      <vt:lpstr>Да ли је могуће да лажни сведок не буде откривен и кажњен?</vt:lpstr>
      <vt:lpstr>Који је класични пример из историје хришћанства о истини која је била откривена?</vt:lpstr>
      <vt:lpstr>Да ли су апостоли опомињали хришћане против говорења неистине? </vt:lpstr>
      <vt:lpstr>Одакле све лажи и преваре извиру?</vt:lpstr>
      <vt:lpstr>Како гласи десета божија заповест? </vt:lpstr>
      <vt:lpstr>Шта се забрањује десетом заповешћу Божјом? </vt:lpstr>
      <vt:lpstr>Зашто се забрањују жеље докле још нису постале дела? </vt:lpstr>
      <vt:lpstr>Имају ли смисла наше жеље за имовином ближњег? </vt:lpstr>
      <vt:lpstr>Како можемо спречити овакве рђаве жеље?</vt:lpstr>
      <vt:lpstr>Које су две највеће Христове заповести, или заповести новог и последњег закона Божјег?</vt:lpstr>
      <vt:lpstr>Хвала на пажњи!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Home</dc:creator>
  <cp:lastModifiedBy>Home</cp:lastModifiedBy>
  <cp:revision>36</cp:revision>
  <dcterms:created xsi:type="dcterms:W3CDTF">2013-02-19T20:17:56Z</dcterms:created>
  <dcterms:modified xsi:type="dcterms:W3CDTF">2014-09-28T19:35:06Z</dcterms:modified>
</cp:coreProperties>
</file>