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68" r:id="rId4"/>
    <p:sldId id="269" r:id="rId5"/>
    <p:sldId id="270" r:id="rId6"/>
    <p:sldId id="271" r:id="rId7"/>
    <p:sldId id="272" r:id="rId8"/>
    <p:sldId id="276" r:id="rId9"/>
    <p:sldId id="277" r:id="rId10"/>
    <p:sldId id="273" r:id="rId11"/>
    <p:sldId id="259" r:id="rId12"/>
    <p:sldId id="260" r:id="rId13"/>
    <p:sldId id="261" r:id="rId14"/>
    <p:sldId id="262" r:id="rId15"/>
    <p:sldId id="263" r:id="rId16"/>
    <p:sldId id="264" r:id="rId17"/>
    <p:sldId id="279" r:id="rId18"/>
    <p:sldId id="280" r:id="rId19"/>
    <p:sldId id="265" r:id="rId20"/>
    <p:sldId id="267" r:id="rId21"/>
    <p:sldId id="278" r:id="rId22"/>
    <p:sldId id="275" r:id="rId23"/>
    <p:sldId id="274" r:id="rId24"/>
    <p:sldId id="266"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BFFFF"/>
    <a:srgbClr val="02A6A2"/>
    <a:srgbClr val="03EDED"/>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76888284-FB70-42EF-9235-3FD3805E2E70}" type="datetimeFigureOut">
              <a:rPr lang="en-US" smtClean="0"/>
              <a:pPr/>
              <a:t>1/9/2019</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E7F975E0-6C28-4CF7-B90C-FB31CA258338}" type="slidenum">
              <a:rPr lang="en-US" smtClean="0"/>
              <a:pPr/>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6888284-FB70-42EF-9235-3FD3805E2E70}" type="datetimeFigureOut">
              <a:rPr lang="en-US" smtClean="0"/>
              <a:pPr/>
              <a:t>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F975E0-6C28-4CF7-B90C-FB31CA25833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6888284-FB70-42EF-9235-3FD3805E2E70}" type="datetimeFigureOut">
              <a:rPr lang="en-US" smtClean="0"/>
              <a:pPr/>
              <a:t>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F975E0-6C28-4CF7-B90C-FB31CA25833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6888284-FB70-42EF-9235-3FD3805E2E70}" type="datetimeFigureOut">
              <a:rPr lang="en-US" smtClean="0"/>
              <a:pPr/>
              <a:t>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F975E0-6C28-4CF7-B90C-FB31CA25833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6888284-FB70-42EF-9235-3FD3805E2E70}" type="datetimeFigureOut">
              <a:rPr lang="en-US" smtClean="0"/>
              <a:pPr/>
              <a:t>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E7F975E0-6C28-4CF7-B90C-FB31CA258338}"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6888284-FB70-42EF-9235-3FD3805E2E70}" type="datetimeFigureOut">
              <a:rPr lang="en-US" smtClean="0"/>
              <a:pPr/>
              <a:t>1/9/2019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F975E0-6C28-4CF7-B90C-FB31CA25833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6888284-FB70-42EF-9235-3FD3805E2E70}" type="datetimeFigureOut">
              <a:rPr lang="en-US" smtClean="0"/>
              <a:pPr/>
              <a:t>1/9/2019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7F975E0-6C28-4CF7-B90C-FB31CA25833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6888284-FB70-42EF-9235-3FD3805E2E70}" type="datetimeFigureOut">
              <a:rPr lang="en-US" smtClean="0"/>
              <a:pPr/>
              <a:t>1/9/2019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7F975E0-6C28-4CF7-B90C-FB31CA25833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888284-FB70-42EF-9235-3FD3805E2E70}" type="datetimeFigureOut">
              <a:rPr lang="en-US" smtClean="0"/>
              <a:pPr/>
              <a:t>1/9/2019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7F975E0-6C28-4CF7-B90C-FB31CA25833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6888284-FB70-42EF-9235-3FD3805E2E70}" type="datetimeFigureOut">
              <a:rPr lang="en-US" smtClean="0"/>
              <a:pPr/>
              <a:t>1/9/2019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F975E0-6C28-4CF7-B90C-FB31CA25833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6888284-FB70-42EF-9235-3FD3805E2E70}" type="datetimeFigureOut">
              <a:rPr lang="en-US" smtClean="0"/>
              <a:pPr/>
              <a:t>1/9/2019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F975E0-6C28-4CF7-B90C-FB31CA25833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76888284-FB70-42EF-9235-3FD3805E2E70}" type="datetimeFigureOut">
              <a:rPr lang="en-US" smtClean="0"/>
              <a:pPr/>
              <a:t>1/9/2019</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E7F975E0-6C28-4CF7-B90C-FB31CA258338}"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www.politika.rs/pogledi/Istok-Pavlovic/Selfi-i-digitalna-renesansa-narcizma.lt.html" TargetMode="External"/><Relationship Id="rId2" Type="http://schemas.openxmlformats.org/officeDocument/2006/relationships/hyperlink" Target="http://www.avdenagom.blogspot.com/" TargetMode="Externa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22" name="Picture 2" descr="http://cdn.muslimvillage.com/wp-content/uploads/2014/09/theselfiesyndrome-600x304.jpg?4c240a"/>
          <p:cNvPicPr>
            <a:picLocks noChangeAspect="1" noChangeArrowheads="1"/>
          </p:cNvPicPr>
          <p:nvPr/>
        </p:nvPicPr>
        <p:blipFill>
          <a:blip r:embed="rId2"/>
          <a:srcRect/>
          <a:stretch>
            <a:fillRect/>
          </a:stretch>
        </p:blipFill>
        <p:spPr bwMode="auto">
          <a:xfrm>
            <a:off x="-1" y="2214555"/>
            <a:ext cx="9164693" cy="4643446"/>
          </a:xfrm>
          <a:prstGeom prst="rect">
            <a:avLst/>
          </a:prstGeom>
          <a:noFill/>
        </p:spPr>
      </p:pic>
      <p:sp>
        <p:nvSpPr>
          <p:cNvPr id="5" name="Rectangle 4"/>
          <p:cNvSpPr/>
          <p:nvPr/>
        </p:nvSpPr>
        <p:spPr>
          <a:xfrm>
            <a:off x="0" y="0"/>
            <a:ext cx="9144000" cy="1446550"/>
          </a:xfrm>
          <a:prstGeom prst="rect">
            <a:avLst/>
          </a:prstGeom>
          <a:noFill/>
        </p:spPr>
        <p:txBody>
          <a:bodyPr wrap="square" lIns="91440" tIns="45720" rIns="91440" bIns="45720">
            <a:spAutoFit/>
          </a:bodyPr>
          <a:lstStyle/>
          <a:p>
            <a:pPr algn="ctr"/>
            <a:r>
              <a:rPr lang="sr-Latn-RS" sz="8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SELFIE </a:t>
            </a:r>
            <a:r>
              <a:rPr lang="sr-Cyrl-RS" sz="8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КУЛТУРА</a:t>
            </a:r>
            <a:endParaRPr lang="en-US" sz="8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 name="TextBox 3"/>
          <p:cNvSpPr txBox="1"/>
          <p:nvPr/>
        </p:nvSpPr>
        <p:spPr>
          <a:xfrm>
            <a:off x="0" y="1214422"/>
            <a:ext cx="5000660" cy="923330"/>
          </a:xfrm>
          <a:prstGeom prst="rect">
            <a:avLst/>
          </a:prstGeom>
          <a:noFill/>
        </p:spPr>
        <p:txBody>
          <a:bodyPr wrap="square" rtlCol="0">
            <a:spAutoFit/>
          </a:bodyPr>
          <a:lstStyle/>
          <a:p>
            <a:r>
              <a:rPr lang="sr-Cyrl-RS" dirty="0" smtClean="0"/>
              <a:t>ПРАВОСЛАВНИ КАТИХИЗИС ЗА СРЕДЊЕ ШКОЛЕ. КАТИХЕТА – МАРКО РАДАКОВИЋ. СОМБОР 2015.</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hypesoul.com/wp-content/uploads/2014/07/like-640x412.jpg"/>
          <p:cNvPicPr>
            <a:picLocks noChangeAspect="1" noChangeArrowheads="1"/>
          </p:cNvPicPr>
          <p:nvPr/>
        </p:nvPicPr>
        <p:blipFill>
          <a:blip r:embed="rId2"/>
          <a:srcRect/>
          <a:stretch>
            <a:fillRect/>
          </a:stretch>
        </p:blipFill>
        <p:spPr bwMode="auto">
          <a:xfrm>
            <a:off x="44364" y="1000109"/>
            <a:ext cx="9099636" cy="5857892"/>
          </a:xfrm>
          <a:prstGeom prst="rect">
            <a:avLst/>
          </a:prstGeom>
          <a:noFill/>
        </p:spPr>
      </p:pic>
      <p:sp>
        <p:nvSpPr>
          <p:cNvPr id="3" name="Content Placeholder 2"/>
          <p:cNvSpPr>
            <a:spLocks noGrp="1"/>
          </p:cNvSpPr>
          <p:nvPr>
            <p:ph idx="1"/>
          </p:nvPr>
        </p:nvSpPr>
        <p:spPr>
          <a:xfrm>
            <a:off x="0" y="0"/>
            <a:ext cx="9144000" cy="2000240"/>
          </a:xfrm>
          <a:solidFill>
            <a:schemeClr val="tx1"/>
          </a:solidFill>
        </p:spPr>
        <p:txBody>
          <a:bodyPr>
            <a:normAutofit fontScale="92500" lnSpcReduction="20000"/>
          </a:bodyPr>
          <a:lstStyle/>
          <a:p>
            <a:r>
              <a:rPr lang="sr-Cyrl-RS" dirty="0" smtClean="0">
                <a:solidFill>
                  <a:schemeClr val="bg1"/>
                </a:solidFill>
              </a:rPr>
              <a:t>Највећи проблем настаје јер све ово људима даје лажни осећај самопоуздања. Рађају се превелика очекивања, која најчешће не буду испуњена. На крају, настаје огромна депресија до које долази онда кад појединац схвати да се његов живот није променио без обзира на велики број сакупљених „лајкова”.</a:t>
            </a:r>
            <a:endParaRPr lang="en-US" dirty="0">
              <a:solidFill>
                <a:schemeClr val="bg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8488C4"/>
            </a:gs>
            <a:gs pos="53000">
              <a:srgbClr val="D4DEFF"/>
            </a:gs>
            <a:gs pos="83000">
              <a:srgbClr val="D4DEFF"/>
            </a:gs>
            <a:gs pos="100000">
              <a:srgbClr val="96AB94"/>
            </a:gs>
          </a:gsLst>
          <a:lin ang="5400000" scaled="0"/>
        </a:gradFill>
        <a:effectLst/>
      </p:bgPr>
    </p:bg>
    <p:spTree>
      <p:nvGrpSpPr>
        <p:cNvPr id="1" name=""/>
        <p:cNvGrpSpPr/>
        <p:nvPr/>
      </p:nvGrpSpPr>
      <p:grpSpPr>
        <a:xfrm>
          <a:off x="0" y="0"/>
          <a:ext cx="0" cy="0"/>
          <a:chOff x="0" y="0"/>
          <a:chExt cx="0" cy="0"/>
        </a:xfrm>
      </p:grpSpPr>
      <p:pic>
        <p:nvPicPr>
          <p:cNvPr id="7" name="Picture 4" descr="http://cdn2.hellogiggles.com/wp-content/uploads/2013/08/28/Selfie-HG.jpg"/>
          <p:cNvPicPr>
            <a:picLocks noChangeAspect="1" noChangeArrowheads="1"/>
          </p:cNvPicPr>
          <p:nvPr/>
        </p:nvPicPr>
        <p:blipFill>
          <a:blip r:embed="rId2"/>
          <a:srcRect/>
          <a:stretch>
            <a:fillRect/>
          </a:stretch>
        </p:blipFill>
        <p:spPr bwMode="auto">
          <a:xfrm>
            <a:off x="357158" y="0"/>
            <a:ext cx="8572528" cy="6429396"/>
          </a:xfrm>
          <a:prstGeom prst="rect">
            <a:avLst/>
          </a:prstGeom>
          <a:noFill/>
        </p:spPr>
      </p:pic>
      <p:sp>
        <p:nvSpPr>
          <p:cNvPr id="3" name="Content Placeholder 2"/>
          <p:cNvSpPr>
            <a:spLocks noGrp="1"/>
          </p:cNvSpPr>
          <p:nvPr>
            <p:ph idx="1"/>
          </p:nvPr>
        </p:nvSpPr>
        <p:spPr>
          <a:xfrm>
            <a:off x="0" y="0"/>
            <a:ext cx="5143504" cy="6858000"/>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rmAutofit/>
          </a:bodyPr>
          <a:lstStyle/>
          <a:p>
            <a:r>
              <a:rPr lang="ru-RU" dirty="0" smtClean="0">
                <a:solidFill>
                  <a:schemeClr val="accent5">
                    <a:lumMod val="50000"/>
                  </a:schemeClr>
                </a:solidFill>
              </a:rPr>
              <a:t>Не може се човек осећати племенито због самога себе.</a:t>
            </a:r>
          </a:p>
          <a:p>
            <a:r>
              <a:rPr lang="ru-RU" dirty="0" smtClean="0">
                <a:solidFill>
                  <a:schemeClr val="accent5">
                    <a:lumMod val="50000"/>
                  </a:schemeClr>
                </a:solidFill>
              </a:rPr>
              <a:t>Данас људи сликају сваки детаљ свог живота, ни не претварајући га у успомену, већ у изложбу, разоткривање. Мисле да су у толикој мери важни и значајни да сви желе да имају увид у њихове тренутке</a:t>
            </a:r>
            <a:r>
              <a:rPr lang="ru-RU" dirty="0" smtClean="0">
                <a:solidFill>
                  <a:schemeClr val="accent5">
                    <a:lumMod val="50000"/>
                  </a:schemeClr>
                </a:solidFill>
              </a:rPr>
              <a:t>..</a:t>
            </a:r>
            <a:endParaRPr lang="en-US" dirty="0">
              <a:solidFill>
                <a:schemeClr val="accent5">
                  <a:lumMod val="5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box(in)">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ox(in)">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071934" y="0"/>
            <a:ext cx="5072066" cy="6858000"/>
          </a:xfrm>
        </p:spPr>
        <p:txBody>
          <a:bodyPr>
            <a:normAutofit/>
          </a:bodyPr>
          <a:lstStyle/>
          <a:p>
            <a:r>
              <a:rPr lang="ru-RU" dirty="0" smtClean="0">
                <a:solidFill>
                  <a:schemeClr val="accent5">
                    <a:lumMod val="50000"/>
                  </a:schemeClr>
                </a:solidFill>
              </a:rPr>
              <a:t>Људи се грчевито држе за тренутке, боље се да ће отићи, отргнути се од њих, желе да тренутке шчепају, задрже, али у свему томе забораве да уживају у њима. </a:t>
            </a:r>
            <a:endParaRPr lang="en-US" dirty="0">
              <a:solidFill>
                <a:schemeClr val="accent5">
                  <a:lumMod val="50000"/>
                </a:schemeClr>
              </a:solidFill>
            </a:endParaRPr>
          </a:p>
        </p:txBody>
      </p:sp>
      <p:pic>
        <p:nvPicPr>
          <p:cNvPr id="13314" name="Picture 2" descr="http://assets.rollingstone.com/assets/images/story/the-10-most-annoying-concert-behaviors-20130114/20130114-cellphone-306-1358351841.jpg"/>
          <p:cNvPicPr>
            <a:picLocks noChangeAspect="1" noChangeArrowheads="1"/>
          </p:cNvPicPr>
          <p:nvPr/>
        </p:nvPicPr>
        <p:blipFill>
          <a:blip r:embed="rId2"/>
          <a:srcRect/>
          <a:stretch>
            <a:fillRect/>
          </a:stretch>
        </p:blipFill>
        <p:spPr bwMode="auto">
          <a:xfrm>
            <a:off x="0" y="0"/>
            <a:ext cx="4286256" cy="4286256"/>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rgbClr val="8488C4"/>
            </a:gs>
            <a:gs pos="53000">
              <a:srgbClr val="D4DEFF"/>
            </a:gs>
            <a:gs pos="83000">
              <a:srgbClr val="D4DEFF"/>
            </a:gs>
            <a:gs pos="100000">
              <a:srgbClr val="96AB94"/>
            </a:gs>
          </a:gsLst>
          <a:lin ang="5400000" scaled="0"/>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0"/>
            <a:ext cx="8786842" cy="1643050"/>
          </a:xfrm>
        </p:spPr>
        <p:txBody>
          <a:bodyPr>
            <a:normAutofit/>
          </a:bodyPr>
          <a:lstStyle/>
          <a:p>
            <a:r>
              <a:rPr lang="ru-RU" dirty="0" smtClean="0">
                <a:solidFill>
                  <a:schemeClr val="accent5">
                    <a:lumMod val="50000"/>
                  </a:schemeClr>
                </a:solidFill>
              </a:rPr>
              <a:t>Блискост је оно због чега живот вреди и због чега је забаван и диван. Зато ћемо ретко отићи на концерт или у кафић сами.</a:t>
            </a:r>
            <a:endParaRPr lang="en-US" dirty="0">
              <a:solidFill>
                <a:schemeClr val="accent5">
                  <a:lumMod val="50000"/>
                </a:schemeClr>
              </a:solidFill>
            </a:endParaRPr>
          </a:p>
        </p:txBody>
      </p:sp>
      <p:pic>
        <p:nvPicPr>
          <p:cNvPr id="12290" name="Picture 2" descr="http://blog.iavm.org/wp-content/uploads/2014/01/Concert_Cellphones_JGoge-2.jpg"/>
          <p:cNvPicPr>
            <a:picLocks noChangeAspect="1" noChangeArrowheads="1"/>
          </p:cNvPicPr>
          <p:nvPr/>
        </p:nvPicPr>
        <p:blipFill>
          <a:blip r:embed="rId2"/>
          <a:srcRect/>
          <a:stretch>
            <a:fillRect/>
          </a:stretch>
        </p:blipFill>
        <p:spPr bwMode="auto">
          <a:xfrm>
            <a:off x="357158" y="1643050"/>
            <a:ext cx="8572500" cy="4791076"/>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3286124"/>
          </a:xfrm>
        </p:spPr>
        <p:txBody>
          <a:bodyPr>
            <a:noAutofit/>
          </a:bodyPr>
          <a:lstStyle/>
          <a:p>
            <a:r>
              <a:rPr lang="ru-RU" sz="3200" dirty="0" smtClean="0">
                <a:solidFill>
                  <a:schemeClr val="accent5">
                    <a:lumMod val="50000"/>
                  </a:schemeClr>
                </a:solidFill>
              </a:rPr>
              <a:t>Богослужење на снимку није богослужење, за служење Богу потребно је да и ти учествујеш, служиш. Као да се на неки начин профанише један доживљај вечности, тиме што желе да га ставе у статични снимак. Богослужење је живо, динамично, увек је другачије, а увек доживљај Истог, Вечног – али то је и наш живот у целости! </a:t>
            </a:r>
            <a:endParaRPr lang="en-US" sz="3200" dirty="0">
              <a:solidFill>
                <a:schemeClr val="accent5">
                  <a:lumMod val="50000"/>
                </a:schemeClr>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2285992"/>
          </a:xfrm>
        </p:spPr>
        <p:txBody>
          <a:bodyPr>
            <a:normAutofit/>
          </a:bodyPr>
          <a:lstStyle/>
          <a:p>
            <a:r>
              <a:rPr lang="ru-RU" dirty="0" smtClean="0">
                <a:solidFill>
                  <a:schemeClr val="bg1"/>
                </a:solidFill>
              </a:rPr>
              <a:t>Пуне су друштвене мреже идеалних и срећних живота и презадовољних људи. Друштвене мреже су једна велика , сретна бајка, а живот ван екрана компјутера са својим глумцима </a:t>
            </a:r>
            <a:r>
              <a:rPr lang="sr-Cyrl-RS" dirty="0" smtClean="0">
                <a:solidFill>
                  <a:schemeClr val="bg1"/>
                </a:solidFill>
              </a:rPr>
              <a:t>сувише често није </a:t>
            </a:r>
            <a:r>
              <a:rPr lang="ru-RU" dirty="0" smtClean="0">
                <a:solidFill>
                  <a:schemeClr val="bg1"/>
                </a:solidFill>
              </a:rPr>
              <a:t>нимало весео ни обећавајућ.</a:t>
            </a:r>
            <a:endParaRPr lang="en-US" dirty="0">
              <a:solidFill>
                <a:schemeClr val="bg1"/>
              </a:solidFill>
            </a:endParaRPr>
          </a:p>
        </p:txBody>
      </p:sp>
      <p:pic>
        <p:nvPicPr>
          <p:cNvPr id="10242" name="Picture 2" descr="http://breatheandsmile.org/wp-content/uploads/2013/01/Does-Facebook-Promote-False-Happiness.png"/>
          <p:cNvPicPr>
            <a:picLocks noChangeAspect="1" noChangeArrowheads="1"/>
          </p:cNvPicPr>
          <p:nvPr/>
        </p:nvPicPr>
        <p:blipFill>
          <a:blip r:embed="rId2"/>
          <a:srcRect/>
          <a:stretch>
            <a:fillRect/>
          </a:stretch>
        </p:blipFill>
        <p:spPr bwMode="auto">
          <a:xfrm>
            <a:off x="1571604" y="2286000"/>
            <a:ext cx="6096000" cy="457200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rgbClr val="8488C4"/>
            </a:gs>
            <a:gs pos="53000">
              <a:srgbClr val="D4DEFF"/>
            </a:gs>
            <a:gs pos="83000">
              <a:srgbClr val="D4DEFF"/>
            </a:gs>
            <a:gs pos="100000">
              <a:srgbClr val="96AB94"/>
            </a:gs>
          </a:gsLst>
          <a:lin ang="5400000" scaled="0"/>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4429124" cy="5715016"/>
          </a:xfrm>
        </p:spPr>
        <p:txBody>
          <a:bodyPr>
            <a:normAutofit/>
          </a:bodyPr>
          <a:lstStyle/>
          <a:p>
            <a:r>
              <a:rPr lang="ru-RU" dirty="0" smtClean="0">
                <a:solidFill>
                  <a:schemeClr val="accent5">
                    <a:lumMod val="50000"/>
                  </a:schemeClr>
                </a:solidFill>
              </a:rPr>
              <a:t>Стандарди за добро и лоше, лепо и ружно које покушавају да нам поставе преко реклама, емисија, видео – спотова нису стандарди који заиста вреде. Они су наметнути и не смемо бити толико наивни и несигурни у себе, па да их прихватимо као своје.</a:t>
            </a:r>
            <a:endParaRPr lang="en-US" dirty="0">
              <a:solidFill>
                <a:schemeClr val="accent5">
                  <a:lumMod val="50000"/>
                </a:schemeClr>
              </a:solidFill>
            </a:endParaRPr>
          </a:p>
        </p:txBody>
      </p:sp>
      <p:pic>
        <p:nvPicPr>
          <p:cNvPr id="9218" name="Picture 2" descr="http://pre14.deviantart.net/8951/th/pre/i/2010/212/f/3/false_beauty_by_victoriaemmathompson.jpg"/>
          <p:cNvPicPr>
            <a:picLocks noChangeAspect="1" noChangeArrowheads="1"/>
          </p:cNvPicPr>
          <p:nvPr/>
        </p:nvPicPr>
        <p:blipFill>
          <a:blip r:embed="rId2"/>
          <a:srcRect/>
          <a:stretch>
            <a:fillRect/>
          </a:stretch>
        </p:blipFill>
        <p:spPr bwMode="auto">
          <a:xfrm>
            <a:off x="4500562" y="-107157"/>
            <a:ext cx="4643438" cy="6965157"/>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4071942"/>
          </a:xfrm>
        </p:spPr>
        <p:txBody>
          <a:bodyPr/>
          <a:lstStyle/>
          <a:p>
            <a:r>
              <a:rPr lang="vi-VN" dirty="0" smtClean="0"/>
              <a:t>Takođe, opsesivno selfi fotografisanje moglo bi da bude simptom narcisoidne ličnosti ili ličnosti koja je sklona bolestima zavisnosti (u ovom slučaju od društvenih mreža). Isto tako, psihijatri prijavljuju sve veći broj slučajeva mladih ljudi koji imaju potpuno poremećenu sliku o svom telu, koja nema veze s tuđom procenom koliko su zaista lepi ili ružni, već da li ih kamera dovoljno voli, da li su fotogenični i da li su sami zadovoljni time kako su na fotografiji ispali.</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686800" cy="4286256"/>
          </a:xfrm>
        </p:spPr>
        <p:txBody>
          <a:bodyPr>
            <a:normAutofit/>
          </a:bodyPr>
          <a:lstStyle/>
          <a:p>
            <a:r>
              <a:rPr lang="en-US" dirty="0" err="1" smtClean="0"/>
              <a:t>Sve</a:t>
            </a:r>
            <a:r>
              <a:rPr lang="en-US" dirty="0" smtClean="0"/>
              <a:t> u </a:t>
            </a:r>
            <a:r>
              <a:rPr lang="en-US" dirty="0" err="1" smtClean="0"/>
              <a:t>svemu</a:t>
            </a:r>
            <a:r>
              <a:rPr lang="en-US" dirty="0" smtClean="0"/>
              <a:t>, </a:t>
            </a:r>
            <a:r>
              <a:rPr lang="en-US" dirty="0" err="1" smtClean="0"/>
              <a:t>iako</a:t>
            </a:r>
            <a:r>
              <a:rPr lang="en-US" dirty="0" smtClean="0"/>
              <a:t> “</a:t>
            </a:r>
            <a:r>
              <a:rPr lang="en-US" dirty="0" err="1" smtClean="0"/>
              <a:t>selfizam</a:t>
            </a:r>
            <a:r>
              <a:rPr lang="en-US" dirty="0" smtClean="0"/>
              <a:t>” </a:t>
            </a:r>
            <a:r>
              <a:rPr lang="en-US" dirty="0" err="1" smtClean="0"/>
              <a:t>nije</a:t>
            </a:r>
            <a:r>
              <a:rPr lang="en-US" dirty="0" smtClean="0"/>
              <a:t> </a:t>
            </a:r>
            <a:r>
              <a:rPr lang="en-US" dirty="0" err="1" smtClean="0"/>
              <a:t>sam</a:t>
            </a:r>
            <a:r>
              <a:rPr lang="en-US" dirty="0" smtClean="0"/>
              <a:t> </a:t>
            </a:r>
            <a:r>
              <a:rPr lang="en-US" dirty="0" err="1" smtClean="0"/>
              <a:t>po</a:t>
            </a:r>
            <a:r>
              <a:rPr lang="en-US" dirty="0" smtClean="0"/>
              <a:t> </a:t>
            </a:r>
            <a:r>
              <a:rPr lang="en-US" dirty="0" err="1" smtClean="0"/>
              <a:t>sebi</a:t>
            </a:r>
            <a:r>
              <a:rPr lang="en-US" dirty="0" smtClean="0"/>
              <a:t> </a:t>
            </a:r>
            <a:r>
              <a:rPr lang="en-US" dirty="0" err="1" smtClean="0"/>
              <a:t>mentalno</a:t>
            </a:r>
            <a:r>
              <a:rPr lang="en-US" dirty="0" smtClean="0"/>
              <a:t> </a:t>
            </a:r>
            <a:r>
              <a:rPr lang="en-US" dirty="0" err="1" smtClean="0"/>
              <a:t>oboljenje</a:t>
            </a:r>
            <a:r>
              <a:rPr lang="en-US" dirty="0" smtClean="0"/>
              <a:t>, </a:t>
            </a:r>
            <a:r>
              <a:rPr lang="en-US" dirty="0" err="1" smtClean="0"/>
              <a:t>porodica</a:t>
            </a:r>
            <a:r>
              <a:rPr lang="en-US" dirty="0" smtClean="0"/>
              <a:t> </a:t>
            </a:r>
            <a:r>
              <a:rPr lang="en-US" dirty="0" err="1" smtClean="0"/>
              <a:t>i</a:t>
            </a:r>
            <a:r>
              <a:rPr lang="en-US" dirty="0" smtClean="0"/>
              <a:t> </a:t>
            </a:r>
            <a:r>
              <a:rPr lang="en-US" dirty="0" err="1" smtClean="0"/>
              <a:t>društvo</a:t>
            </a:r>
            <a:r>
              <a:rPr lang="en-US" dirty="0" smtClean="0"/>
              <a:t> </a:t>
            </a:r>
            <a:r>
              <a:rPr lang="en-US" dirty="0" err="1" smtClean="0"/>
              <a:t>ljudi</a:t>
            </a:r>
            <a:r>
              <a:rPr lang="en-US" dirty="0" smtClean="0"/>
              <a:t> </a:t>
            </a:r>
            <a:r>
              <a:rPr lang="en-US" dirty="0" err="1" smtClean="0"/>
              <a:t>koji</a:t>
            </a:r>
            <a:r>
              <a:rPr lang="en-US" dirty="0" smtClean="0"/>
              <a:t> </a:t>
            </a:r>
            <a:r>
              <a:rPr lang="en-US" dirty="0" err="1" smtClean="0"/>
              <a:t>su</a:t>
            </a:r>
            <a:r>
              <a:rPr lang="en-US" dirty="0" smtClean="0"/>
              <a:t> </a:t>
            </a:r>
            <a:r>
              <a:rPr lang="en-US" dirty="0" err="1" smtClean="0"/>
              <a:t>opsednuti</a:t>
            </a:r>
            <a:r>
              <a:rPr lang="en-US" dirty="0" smtClean="0"/>
              <a:t> </a:t>
            </a:r>
            <a:r>
              <a:rPr lang="en-US" dirty="0" err="1" smtClean="0"/>
              <a:t>selfi-fotografijama</a:t>
            </a:r>
            <a:r>
              <a:rPr lang="en-US" dirty="0" smtClean="0"/>
              <a:t>, </a:t>
            </a:r>
            <a:r>
              <a:rPr lang="en-US" dirty="0" err="1" smtClean="0"/>
              <a:t>trebalo</a:t>
            </a:r>
            <a:r>
              <a:rPr lang="en-US" dirty="0" smtClean="0"/>
              <a:t> bi </a:t>
            </a:r>
            <a:r>
              <a:rPr lang="en-US" dirty="0" err="1" smtClean="0"/>
              <a:t>da</a:t>
            </a:r>
            <a:r>
              <a:rPr lang="en-US" dirty="0" smtClean="0"/>
              <a:t> </a:t>
            </a:r>
            <a:r>
              <a:rPr lang="en-US" dirty="0" err="1" smtClean="0"/>
              <a:t>obrate</a:t>
            </a:r>
            <a:r>
              <a:rPr lang="en-US" dirty="0" smtClean="0"/>
              <a:t> </a:t>
            </a:r>
            <a:r>
              <a:rPr lang="en-US" dirty="0" err="1" smtClean="0"/>
              <a:t>pažnju</a:t>
            </a:r>
            <a:r>
              <a:rPr lang="en-US" dirty="0" smtClean="0"/>
              <a:t> </a:t>
            </a:r>
            <a:r>
              <a:rPr lang="en-US" dirty="0" err="1" smtClean="0"/>
              <a:t>na</a:t>
            </a:r>
            <a:r>
              <a:rPr lang="en-US" dirty="0" smtClean="0"/>
              <a:t> to </a:t>
            </a:r>
            <a:r>
              <a:rPr lang="en-US" dirty="0" err="1" smtClean="0"/>
              <a:t>da</a:t>
            </a:r>
            <a:r>
              <a:rPr lang="en-US" dirty="0" smtClean="0"/>
              <a:t> </a:t>
            </a:r>
            <a:r>
              <a:rPr lang="en-US" dirty="0" err="1" smtClean="0"/>
              <a:t>li</a:t>
            </a:r>
            <a:r>
              <a:rPr lang="en-US" dirty="0" smtClean="0"/>
              <a:t> </a:t>
            </a:r>
            <a:r>
              <a:rPr lang="en-US" dirty="0" err="1" smtClean="0"/>
              <a:t>postoji</a:t>
            </a:r>
            <a:r>
              <a:rPr lang="en-US" dirty="0" smtClean="0"/>
              <a:t> </a:t>
            </a:r>
            <a:r>
              <a:rPr lang="en-US" dirty="0" err="1" smtClean="0"/>
              <a:t>neki</a:t>
            </a:r>
            <a:r>
              <a:rPr lang="en-US" dirty="0" smtClean="0"/>
              <a:t> </a:t>
            </a:r>
            <a:r>
              <a:rPr lang="en-US" dirty="0" err="1" smtClean="0"/>
              <a:t>drugi</a:t>
            </a:r>
            <a:r>
              <a:rPr lang="en-US" dirty="0" smtClean="0"/>
              <a:t> problem u </a:t>
            </a:r>
            <a:r>
              <a:rPr lang="en-US" dirty="0" err="1" smtClean="0"/>
              <a:t>normalnom</a:t>
            </a:r>
            <a:r>
              <a:rPr lang="en-US" dirty="0" smtClean="0"/>
              <a:t> </a:t>
            </a:r>
            <a:r>
              <a:rPr lang="en-US" dirty="0" err="1" smtClean="0"/>
              <a:t>funcionisanju</a:t>
            </a:r>
            <a:r>
              <a:rPr lang="en-US" dirty="0" smtClean="0"/>
              <a:t> </a:t>
            </a:r>
            <a:r>
              <a:rPr lang="en-US" dirty="0" err="1" smtClean="0"/>
              <a:t>te</a:t>
            </a:r>
            <a:r>
              <a:rPr lang="en-US" dirty="0" smtClean="0"/>
              <a:t> </a:t>
            </a:r>
            <a:r>
              <a:rPr lang="en-US" dirty="0" err="1" smtClean="0"/>
              <a:t>osobe</a:t>
            </a:r>
            <a:r>
              <a:rPr lang="en-US" dirty="0" smtClean="0"/>
              <a:t>, </a:t>
            </a:r>
            <a:r>
              <a:rPr lang="en-US" dirty="0" err="1" smtClean="0"/>
              <a:t>da</a:t>
            </a:r>
            <a:r>
              <a:rPr lang="en-US" dirty="0" smtClean="0"/>
              <a:t> se ne bi </a:t>
            </a:r>
            <a:r>
              <a:rPr lang="en-US" dirty="0" err="1" smtClean="0"/>
              <a:t>desilo</a:t>
            </a:r>
            <a:r>
              <a:rPr lang="en-US" dirty="0" smtClean="0"/>
              <a:t> </a:t>
            </a:r>
            <a:r>
              <a:rPr lang="en-US" dirty="0" err="1" smtClean="0"/>
              <a:t>kao</a:t>
            </a:r>
            <a:r>
              <a:rPr lang="en-US" dirty="0" smtClean="0"/>
              <a:t> </a:t>
            </a:r>
            <a:r>
              <a:rPr lang="en-US" dirty="0" err="1" smtClean="0"/>
              <a:t>sa</a:t>
            </a:r>
            <a:r>
              <a:rPr lang="en-US" dirty="0" smtClean="0"/>
              <a:t> </a:t>
            </a:r>
            <a:r>
              <a:rPr lang="en-US" dirty="0" err="1" smtClean="0"/>
              <a:t>britanskim</a:t>
            </a:r>
            <a:r>
              <a:rPr lang="en-US" dirty="0" smtClean="0"/>
              <a:t> </a:t>
            </a:r>
            <a:r>
              <a:rPr lang="en-US" dirty="0" err="1" smtClean="0"/>
              <a:t>devetnaestogodišnjakomDejvidom</a:t>
            </a:r>
            <a:r>
              <a:rPr lang="en-US" dirty="0" smtClean="0"/>
              <a:t> </a:t>
            </a:r>
            <a:r>
              <a:rPr lang="en-US" dirty="0" err="1" smtClean="0"/>
              <a:t>Boumanom</a:t>
            </a:r>
            <a:r>
              <a:rPr lang="en-US" dirty="0" smtClean="0"/>
              <a:t>, </a:t>
            </a:r>
            <a:r>
              <a:rPr lang="en-US" dirty="0" err="1" smtClean="0"/>
              <a:t>koji</a:t>
            </a:r>
            <a:r>
              <a:rPr lang="en-US" dirty="0" smtClean="0"/>
              <a:t> je  </a:t>
            </a:r>
            <a:r>
              <a:rPr lang="en-US" dirty="0" err="1" smtClean="0"/>
              <a:t>pokušao</a:t>
            </a:r>
            <a:r>
              <a:rPr lang="en-US" dirty="0" smtClean="0"/>
              <a:t> </a:t>
            </a:r>
            <a:r>
              <a:rPr lang="en-US" dirty="0" err="1" smtClean="0"/>
              <a:t>da</a:t>
            </a:r>
            <a:r>
              <a:rPr lang="en-US" dirty="0" smtClean="0"/>
              <a:t> </a:t>
            </a:r>
            <a:r>
              <a:rPr lang="en-US" dirty="0" err="1" smtClean="0"/>
              <a:t>izvrši</a:t>
            </a:r>
            <a:r>
              <a:rPr lang="en-US" dirty="0" smtClean="0"/>
              <a:t> </a:t>
            </a:r>
            <a:r>
              <a:rPr lang="en-US" dirty="0" err="1" smtClean="0"/>
              <a:t>samoubistvo</a:t>
            </a:r>
            <a:r>
              <a:rPr lang="en-US" dirty="0" smtClean="0"/>
              <a:t>, </a:t>
            </a:r>
            <a:r>
              <a:rPr lang="en-US" dirty="0" err="1" smtClean="0"/>
              <a:t>jer</a:t>
            </a:r>
            <a:r>
              <a:rPr lang="en-US" dirty="0" smtClean="0"/>
              <a:t> mu </a:t>
            </a:r>
            <a:r>
              <a:rPr lang="en-US" dirty="0" err="1" smtClean="0"/>
              <a:t>nikako</a:t>
            </a:r>
            <a:r>
              <a:rPr lang="en-US" dirty="0" smtClean="0"/>
              <a:t> </a:t>
            </a:r>
            <a:r>
              <a:rPr lang="en-US" dirty="0" err="1" smtClean="0"/>
              <a:t>nije</a:t>
            </a:r>
            <a:r>
              <a:rPr lang="en-US" dirty="0" smtClean="0"/>
              <a:t> </a:t>
            </a:r>
            <a:r>
              <a:rPr lang="en-US" dirty="0" err="1" smtClean="0"/>
              <a:t>uspevalo</a:t>
            </a:r>
            <a:r>
              <a:rPr lang="en-US" dirty="0" smtClean="0"/>
              <a:t> </a:t>
            </a:r>
            <a:r>
              <a:rPr lang="en-US" dirty="0" err="1" smtClean="0"/>
              <a:t>da</a:t>
            </a:r>
            <a:r>
              <a:rPr lang="en-US" dirty="0" smtClean="0"/>
              <a:t> </a:t>
            </a:r>
            <a:r>
              <a:rPr lang="en-US" dirty="0" err="1" smtClean="0"/>
              <a:t>uhvati</a:t>
            </a:r>
            <a:r>
              <a:rPr lang="en-US" dirty="0" smtClean="0"/>
              <a:t> </a:t>
            </a:r>
            <a:r>
              <a:rPr lang="en-US" dirty="0" err="1" smtClean="0"/>
              <a:t>perfektan</a:t>
            </a:r>
            <a:r>
              <a:rPr lang="en-US" dirty="0" smtClean="0"/>
              <a:t> </a:t>
            </a:r>
            <a:r>
              <a:rPr lang="en-US" dirty="0" err="1" smtClean="0"/>
              <a:t>selfi</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rgbClr val="8488C4"/>
            </a:gs>
            <a:gs pos="53000">
              <a:srgbClr val="D4DEFF"/>
            </a:gs>
            <a:gs pos="83000">
              <a:srgbClr val="D4DEFF"/>
            </a:gs>
            <a:gs pos="100000">
              <a:srgbClr val="96AB94"/>
            </a:gs>
          </a:gsLst>
          <a:lin ang="5400000" scaled="0"/>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a:solidFill>
            <a:schemeClr val="tx1"/>
          </a:solidFill>
        </p:spPr>
        <p:txBody>
          <a:bodyPr>
            <a:normAutofit/>
          </a:bodyPr>
          <a:lstStyle/>
          <a:p>
            <a:r>
              <a:rPr lang="ru-RU" sz="2000" dirty="0" smtClean="0">
                <a:solidFill>
                  <a:schemeClr val="accent5">
                    <a:lumMod val="50000"/>
                  </a:schemeClr>
                </a:solidFill>
              </a:rPr>
              <a:t>Твоја лепота не може да се смести у непокретну и обрађену фотографију, ти си много више од тога. Они људи који те познају и који те воле због оног шта заиста јеси, они су твоји ближњи, твоји пријатељи, </a:t>
            </a:r>
            <a:r>
              <a:rPr lang="sr-Cyrl-RS" sz="2000" dirty="0" smtClean="0">
                <a:solidFill>
                  <a:schemeClr val="accent5">
                    <a:lumMod val="50000"/>
                  </a:schemeClr>
                </a:solidFill>
              </a:rPr>
              <a:t>прави </a:t>
            </a:r>
            <a:r>
              <a:rPr lang="ru-RU" sz="2000" dirty="0" smtClean="0">
                <a:solidFill>
                  <a:schemeClr val="accent5">
                    <a:lumMod val="50000"/>
                  </a:schemeClr>
                </a:solidFill>
              </a:rPr>
              <a:t>пратиоци</a:t>
            </a:r>
            <a:r>
              <a:rPr lang="ru-RU" sz="2000" dirty="0" smtClean="0">
                <a:solidFill>
                  <a:schemeClr val="accent5">
                    <a:lumMod val="50000"/>
                  </a:schemeClr>
                </a:solidFill>
              </a:rPr>
              <a:t>. Према њима буди оно што јеси, искрен(а) и отворен(а). А они који особу цене само на основу лепе шминке – зар су ти потребни? Зар ћеш им позирати?</a:t>
            </a:r>
            <a:endParaRPr lang="en-US" sz="2000" dirty="0">
              <a:solidFill>
                <a:schemeClr val="accent5">
                  <a:lumMod val="50000"/>
                </a:schemeClr>
              </a:solidFill>
            </a:endParaRPr>
          </a:p>
        </p:txBody>
      </p:sp>
      <p:pic>
        <p:nvPicPr>
          <p:cNvPr id="9218" name="Picture 2" descr="https://media.timeout.com/images/102035183/617/347/image.jpg"/>
          <p:cNvPicPr>
            <a:picLocks noChangeAspect="1" noChangeArrowheads="1"/>
          </p:cNvPicPr>
          <p:nvPr/>
        </p:nvPicPr>
        <p:blipFill>
          <a:blip r:embed="rId2"/>
          <a:srcRect/>
          <a:stretch>
            <a:fillRect/>
          </a:stretch>
        </p:blipFill>
        <p:spPr bwMode="auto">
          <a:xfrm>
            <a:off x="0" y="1715427"/>
            <a:ext cx="9144000" cy="5142574"/>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2571744"/>
          </a:xfrm>
        </p:spPr>
        <p:txBody>
          <a:bodyPr>
            <a:normAutofit lnSpcReduction="10000"/>
          </a:bodyPr>
          <a:lstStyle/>
          <a:p>
            <a:r>
              <a:rPr lang="ru-RU" dirty="0" smtClean="0">
                <a:solidFill>
                  <a:schemeClr val="accent5">
                    <a:lumMod val="50000"/>
                  </a:schemeClr>
                </a:solidFill>
              </a:rPr>
              <a:t>Живимо у ери селфи – културе. Појава „селфија“ је једноставно и јасно оличење читавог једног начина размишљања. Преовладава избегавање директног, отвореног односа са другим и окренутост ка себи самом. Други су ту да се диве нашим фотографијама, тј. нашим маскама у којима им се откривамо.</a:t>
            </a:r>
            <a:endParaRPr lang="en-US" dirty="0">
              <a:solidFill>
                <a:schemeClr val="accent5">
                  <a:lumMod val="50000"/>
                </a:schemeClr>
              </a:solidFill>
            </a:endParaRPr>
          </a:p>
        </p:txBody>
      </p:sp>
      <p:pic>
        <p:nvPicPr>
          <p:cNvPr id="29698" name="Picture 2" descr="http://i.kinja-img.com/gawker-media/image/upload/s--0naR-nNo--/c_scale,fl_progressive,q_80,w_800/1403386985463925793.jpg"/>
          <p:cNvPicPr>
            <a:picLocks noChangeAspect="1" noChangeArrowheads="1"/>
          </p:cNvPicPr>
          <p:nvPr/>
        </p:nvPicPr>
        <p:blipFill>
          <a:blip r:embed="rId2"/>
          <a:srcRect/>
          <a:stretch>
            <a:fillRect/>
          </a:stretch>
        </p:blipFill>
        <p:spPr bwMode="auto">
          <a:xfrm>
            <a:off x="1524000" y="2571750"/>
            <a:ext cx="7620000" cy="428625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7358082" cy="2000240"/>
          </a:xfrm>
        </p:spPr>
        <p:txBody>
          <a:bodyPr>
            <a:noAutofit/>
          </a:bodyPr>
          <a:lstStyle/>
          <a:p>
            <a:r>
              <a:rPr lang="ru-RU" sz="3600" dirty="0" smtClean="0">
                <a:solidFill>
                  <a:schemeClr val="bg1"/>
                </a:solidFill>
              </a:rPr>
              <a:t>Меморија бледи, фотографије пропадају, шминка на крају увек спадне, сећања нестају, а ка вечном и истинитом крећемо се увек и само у добром друштву, и уз вољене људе. Зато што су они слике живог Бога.</a:t>
            </a:r>
            <a:endParaRPr lang="en-US" sz="3600" dirty="0">
              <a:solidFill>
                <a:schemeClr val="bg1"/>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5842" name="Picture 2" descr="https://s-media-cache-ak0.pinimg.com/736x/15/64/50/156450eb8429d3d5415d4aa7fc803735.jpg"/>
          <p:cNvPicPr>
            <a:picLocks noChangeAspect="1" noChangeArrowheads="1"/>
          </p:cNvPicPr>
          <p:nvPr/>
        </p:nvPicPr>
        <p:blipFill>
          <a:blip r:embed="rId2"/>
          <a:srcRect/>
          <a:stretch>
            <a:fillRect/>
          </a:stretch>
        </p:blipFill>
        <p:spPr bwMode="auto">
          <a:xfrm>
            <a:off x="135921" y="285728"/>
            <a:ext cx="9008079" cy="6000768"/>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2770" name="Picture 2" descr="http://funnyand.com/wp-content/uploads/2013/12/Selfies_20131231_Selfies.jpg"/>
          <p:cNvPicPr>
            <a:picLocks noChangeAspect="1" noChangeArrowheads="1"/>
          </p:cNvPicPr>
          <p:nvPr/>
        </p:nvPicPr>
        <p:blipFill>
          <a:blip r:embed="rId2"/>
          <a:srcRect/>
          <a:stretch>
            <a:fillRect/>
          </a:stretch>
        </p:blipFill>
        <p:spPr bwMode="auto">
          <a:xfrm>
            <a:off x="1428728" y="-18"/>
            <a:ext cx="6858016" cy="6858018"/>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1746" name="Picture 2" descr="http://cdn2-www.craveonline.com/assets/uploads/2014/03/Richards_Selfie.jpg"/>
          <p:cNvPicPr>
            <a:picLocks noChangeAspect="1" noChangeArrowheads="1"/>
          </p:cNvPicPr>
          <p:nvPr/>
        </p:nvPicPr>
        <p:blipFill>
          <a:blip r:embed="rId2"/>
          <a:srcRect/>
          <a:stretch>
            <a:fillRect/>
          </a:stretch>
        </p:blipFill>
        <p:spPr bwMode="auto">
          <a:xfrm>
            <a:off x="-1" y="0"/>
            <a:ext cx="9246739" cy="6858000"/>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rgbClr val="8488C4"/>
            </a:gs>
            <a:gs pos="53000">
              <a:srgbClr val="D4DEFF"/>
            </a:gs>
            <a:gs pos="83000">
              <a:srgbClr val="D4DEFF"/>
            </a:gs>
            <a:gs pos="100000">
              <a:srgbClr val="96AB94"/>
            </a:gs>
          </a:gsLst>
          <a:lin ang="5400000" scaled="0"/>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596" y="3714752"/>
            <a:ext cx="8715404" cy="3143248"/>
          </a:xfrm>
        </p:spPr>
        <p:txBody>
          <a:bodyPr>
            <a:normAutofit fontScale="92500"/>
          </a:bodyPr>
          <a:lstStyle/>
          <a:p>
            <a:r>
              <a:rPr lang="sr-Cyrl-RS" dirty="0" smtClean="0">
                <a:solidFill>
                  <a:schemeClr val="accent5">
                    <a:lumMod val="50000"/>
                  </a:schemeClr>
                </a:solidFill>
              </a:rPr>
              <a:t>ЛИТЕРАТУРА: </a:t>
            </a:r>
            <a:r>
              <a:rPr lang="sr-Latn-RS" dirty="0" smtClean="0">
                <a:solidFill>
                  <a:schemeClr val="accent5">
                    <a:lumMod val="50000"/>
                  </a:schemeClr>
                </a:solidFill>
              </a:rPr>
              <a:t> </a:t>
            </a:r>
            <a:r>
              <a:rPr lang="sr-Latn-RS" dirty="0" smtClean="0">
                <a:solidFill>
                  <a:schemeClr val="accent5">
                    <a:lumMod val="50000"/>
                  </a:schemeClr>
                </a:solidFill>
                <a:hlinkClick r:id="rId2"/>
              </a:rPr>
              <a:t>WWW.AVDENAGOM.BLOGSPOT.COM</a:t>
            </a:r>
            <a:r>
              <a:rPr lang="sr-Latn-RS" dirty="0" smtClean="0">
                <a:solidFill>
                  <a:schemeClr val="accent5">
                    <a:lumMod val="50000"/>
                  </a:schemeClr>
                </a:solidFill>
              </a:rPr>
              <a:t> ; </a:t>
            </a:r>
          </a:p>
          <a:p>
            <a:r>
              <a:rPr lang="sr-Latn-RS" dirty="0" smtClean="0">
                <a:solidFill>
                  <a:schemeClr val="accent5">
                    <a:lumMod val="50000"/>
                  </a:schemeClr>
                </a:solidFill>
              </a:rPr>
              <a:t>ISTOK PAVLOVIĆ</a:t>
            </a:r>
            <a:r>
              <a:rPr lang="en-US" dirty="0" smtClean="0">
                <a:solidFill>
                  <a:schemeClr val="accent5">
                    <a:lumMod val="50000"/>
                  </a:schemeClr>
                </a:solidFill>
              </a:rPr>
              <a:t> </a:t>
            </a:r>
            <a:r>
              <a:rPr lang="en-US" dirty="0" smtClean="0">
                <a:solidFill>
                  <a:schemeClr val="accent5">
                    <a:lumMod val="50000"/>
                  </a:schemeClr>
                </a:solidFill>
                <a:hlinkClick r:id="rId3"/>
              </a:rPr>
              <a:t>http://www.politika.rs/pogledi/Istok-Pavlovic/Selfi-i-digitalna-renesansa-narcizma.lt.html</a:t>
            </a:r>
            <a:r>
              <a:rPr lang="en-US" dirty="0" smtClean="0">
                <a:solidFill>
                  <a:schemeClr val="accent5">
                    <a:lumMod val="50000"/>
                  </a:schemeClr>
                </a:solidFill>
              </a:rPr>
              <a:t> </a:t>
            </a:r>
          </a:p>
          <a:p>
            <a:r>
              <a:rPr lang="en-US" dirty="0" err="1" smtClean="0">
                <a:solidFill>
                  <a:schemeClr val="accent5">
                    <a:lumMod val="50000"/>
                  </a:schemeClr>
                </a:solidFill>
              </a:rPr>
              <a:t>Nemam</a:t>
            </a:r>
            <a:r>
              <a:rPr lang="en-US" dirty="0" smtClean="0">
                <a:solidFill>
                  <a:schemeClr val="accent5">
                    <a:lumMod val="50000"/>
                  </a:schemeClr>
                </a:solidFill>
              </a:rPr>
              <a:t> </a:t>
            </a:r>
            <a:r>
              <a:rPr lang="en-US" dirty="0" err="1" smtClean="0">
                <a:solidFill>
                  <a:schemeClr val="accent5">
                    <a:lumMod val="50000"/>
                  </a:schemeClr>
                </a:solidFill>
              </a:rPr>
              <a:t>autorska</a:t>
            </a:r>
            <a:r>
              <a:rPr lang="en-US" dirty="0" smtClean="0">
                <a:solidFill>
                  <a:schemeClr val="accent5">
                    <a:lumMod val="50000"/>
                  </a:schemeClr>
                </a:solidFill>
              </a:rPr>
              <a:t> </a:t>
            </a:r>
            <a:r>
              <a:rPr lang="en-US" dirty="0" err="1" smtClean="0">
                <a:solidFill>
                  <a:schemeClr val="accent5">
                    <a:lumMod val="50000"/>
                  </a:schemeClr>
                </a:solidFill>
              </a:rPr>
              <a:t>prava</a:t>
            </a:r>
            <a:r>
              <a:rPr lang="en-US" dirty="0" smtClean="0">
                <a:solidFill>
                  <a:schemeClr val="accent5">
                    <a:lumMod val="50000"/>
                  </a:schemeClr>
                </a:solidFill>
              </a:rPr>
              <a:t> </a:t>
            </a:r>
            <a:r>
              <a:rPr lang="en-US" dirty="0" err="1" smtClean="0">
                <a:solidFill>
                  <a:schemeClr val="accent5">
                    <a:lumMod val="50000"/>
                  </a:schemeClr>
                </a:solidFill>
              </a:rPr>
              <a:t>na</a:t>
            </a:r>
            <a:r>
              <a:rPr lang="sr-Cyrl-RS" dirty="0" smtClean="0">
                <a:solidFill>
                  <a:schemeClr val="accent5">
                    <a:lumMod val="50000"/>
                  </a:schemeClr>
                </a:solidFill>
              </a:rPr>
              <a:t> </a:t>
            </a:r>
            <a:r>
              <a:rPr lang="sr-Latn-RS" dirty="0" smtClean="0">
                <a:solidFill>
                  <a:schemeClr val="accent5">
                    <a:lumMod val="50000"/>
                  </a:schemeClr>
                </a:solidFill>
              </a:rPr>
              <a:t>Pavlovićev tekst, </a:t>
            </a:r>
            <a:r>
              <a:rPr lang="en-US" dirty="0" smtClean="0">
                <a:solidFill>
                  <a:schemeClr val="accent5">
                    <a:lumMod val="50000"/>
                  </a:schemeClr>
                </a:solidFill>
              </a:rPr>
              <a:t> </a:t>
            </a:r>
            <a:r>
              <a:rPr lang="en-US" dirty="0" err="1" smtClean="0">
                <a:solidFill>
                  <a:schemeClr val="accent5">
                    <a:lumMod val="50000"/>
                  </a:schemeClr>
                </a:solidFill>
              </a:rPr>
              <a:t>fotografije</a:t>
            </a:r>
            <a:r>
              <a:rPr lang="en-US" dirty="0" smtClean="0">
                <a:solidFill>
                  <a:schemeClr val="accent5">
                    <a:lumMod val="50000"/>
                  </a:schemeClr>
                </a:solidFill>
              </a:rPr>
              <a:t> I </a:t>
            </a:r>
            <a:r>
              <a:rPr lang="en-US" dirty="0" err="1" smtClean="0">
                <a:solidFill>
                  <a:schemeClr val="accent5">
                    <a:lumMod val="50000"/>
                  </a:schemeClr>
                </a:solidFill>
              </a:rPr>
              <a:t>karikature</a:t>
            </a:r>
            <a:r>
              <a:rPr lang="sr-Latn-RS" dirty="0" smtClean="0">
                <a:solidFill>
                  <a:schemeClr val="accent5">
                    <a:lumMod val="50000"/>
                  </a:schemeClr>
                </a:solidFill>
              </a:rPr>
              <a:t> </a:t>
            </a:r>
            <a:endParaRPr lang="en-US" dirty="0">
              <a:solidFill>
                <a:schemeClr val="accent5">
                  <a:lumMod val="50000"/>
                </a:schemeClr>
              </a:solidFill>
            </a:endParaRPr>
          </a:p>
        </p:txBody>
      </p:sp>
      <p:pic>
        <p:nvPicPr>
          <p:cNvPr id="8194" name="Picture 2" descr="https://s-media-cache-ak0.pinimg.com/236x/79/a7/cb/79a7cb7ce3bb5471c4aaa7ea1d0aef31.jpg"/>
          <p:cNvPicPr>
            <a:picLocks noChangeAspect="1" noChangeArrowheads="1"/>
          </p:cNvPicPr>
          <p:nvPr/>
        </p:nvPicPr>
        <p:blipFill>
          <a:blip r:embed="rId4"/>
          <a:srcRect/>
          <a:stretch>
            <a:fillRect/>
          </a:stretch>
        </p:blipFill>
        <p:spPr bwMode="auto">
          <a:xfrm>
            <a:off x="4857752" y="0"/>
            <a:ext cx="3962412" cy="3962414"/>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8488C4"/>
            </a:gs>
            <a:gs pos="53000">
              <a:srgbClr val="D4DEFF"/>
            </a:gs>
            <a:gs pos="83000">
              <a:srgbClr val="D4DEFF"/>
            </a:gs>
            <a:gs pos="100000">
              <a:srgbClr val="96AB94"/>
            </a:gs>
          </a:gsLst>
          <a:lin ang="5400000" scaled="0"/>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0" y="0"/>
            <a:ext cx="4572000" cy="6286520"/>
          </a:xfrm>
        </p:spPr>
        <p:txBody>
          <a:bodyPr>
            <a:normAutofit fontScale="92500" lnSpcReduction="10000"/>
          </a:bodyPr>
          <a:lstStyle/>
          <a:p>
            <a:r>
              <a:rPr lang="sr-Cyrl-RS" dirty="0" smtClean="0">
                <a:solidFill>
                  <a:schemeClr val="bg1"/>
                </a:solidFill>
              </a:rPr>
              <a:t>Н</a:t>
            </a:r>
            <a:r>
              <a:rPr lang="ru-RU" dirty="0" smtClean="0">
                <a:solidFill>
                  <a:schemeClr val="bg1"/>
                </a:solidFill>
              </a:rPr>
              <a:t>арцисоидни поремећај личности драматично расте из године у годину, од када су се појавиле друштевене мреже, посебно код млађег дела популације, кажу психолози.</a:t>
            </a:r>
          </a:p>
          <a:p>
            <a:r>
              <a:rPr lang="ru-RU" dirty="0" smtClean="0">
                <a:solidFill>
                  <a:schemeClr val="bg1"/>
                </a:solidFill>
              </a:rPr>
              <a:t>Паралелно с порастом нарцизма, аналитичари бележе смањење емпатије и алтруизма. Други људи нас интересују само када желимо да сазнамо шта мисле о нама – да ли су нам „лајковали” слику или оставили неки коментар.</a:t>
            </a:r>
          </a:p>
          <a:p>
            <a:endParaRPr lang="en-US" dirty="0">
              <a:solidFill>
                <a:schemeClr val="bg1"/>
              </a:solidFill>
            </a:endParaRPr>
          </a:p>
        </p:txBody>
      </p:sp>
      <p:pic>
        <p:nvPicPr>
          <p:cNvPr id="6146" name="Picture 2" descr="http://i0.wp.com/capeodd.com/wp-content/uploads/3333951-bec6d4d6.jpg"/>
          <p:cNvPicPr>
            <a:picLocks noChangeAspect="1" noChangeArrowheads="1"/>
          </p:cNvPicPr>
          <p:nvPr/>
        </p:nvPicPr>
        <p:blipFill>
          <a:blip r:embed="rId2"/>
          <a:srcRect/>
          <a:stretch>
            <a:fillRect/>
          </a:stretch>
        </p:blipFill>
        <p:spPr bwMode="auto">
          <a:xfrm>
            <a:off x="214282" y="857232"/>
            <a:ext cx="4680000" cy="468000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8488C4"/>
            </a:gs>
            <a:gs pos="53000">
              <a:srgbClr val="D4DEFF"/>
            </a:gs>
            <a:gs pos="83000">
              <a:srgbClr val="D4DEFF"/>
            </a:gs>
            <a:gs pos="100000">
              <a:srgbClr val="96AB94"/>
            </a:gs>
          </a:gsLst>
          <a:lin ang="5400000" scaled="0"/>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2071678"/>
          </a:xfrm>
          <a:solidFill>
            <a:schemeClr val="accent1"/>
          </a:solidFill>
        </p:spPr>
        <p:txBody>
          <a:bodyPr>
            <a:normAutofit fontScale="92500" lnSpcReduction="20000"/>
          </a:bodyPr>
          <a:lstStyle/>
          <a:p>
            <a:pPr>
              <a:buNone/>
            </a:pPr>
            <a:r>
              <a:rPr lang="ru-RU" dirty="0" smtClean="0">
                <a:solidFill>
                  <a:schemeClr val="bg1"/>
                </a:solidFill>
              </a:rPr>
              <a:t>Сама реч „selfie”, на енглеском језику звучи слично као „selfish” – себичан. Заиста, живимо у колективном одобравању опште себичности. Уместо да се самоопседнутост осуђује, преузимамо моделе понашања од других људи, по принципу „сви праве селфије, па зашто не бих и ја”.</a:t>
            </a:r>
          </a:p>
          <a:p>
            <a:endParaRPr lang="en-US" dirty="0">
              <a:solidFill>
                <a:schemeClr val="bg1"/>
              </a:solidFill>
            </a:endParaRPr>
          </a:p>
        </p:txBody>
      </p:sp>
      <p:pic>
        <p:nvPicPr>
          <p:cNvPr id="5122" name="Picture 2" descr="http://1.bp.blogspot.com/-A5ifD2k9M3A/VQPTvXBZQ6I/AAAAAAAAHgg/wZv_PvaW_IY/s1600/Selfie-Stick.jpg"/>
          <p:cNvPicPr>
            <a:picLocks noChangeAspect="1" noChangeArrowheads="1"/>
          </p:cNvPicPr>
          <p:nvPr/>
        </p:nvPicPr>
        <p:blipFill>
          <a:blip r:embed="rId2"/>
          <a:srcRect/>
          <a:stretch>
            <a:fillRect/>
          </a:stretch>
        </p:blipFill>
        <p:spPr bwMode="auto">
          <a:xfrm>
            <a:off x="0" y="2114762"/>
            <a:ext cx="9144000" cy="4743238"/>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1785926"/>
          </a:xfrm>
          <a:gradFill>
            <a:gsLst>
              <a:gs pos="0">
                <a:srgbClr val="8488C4"/>
              </a:gs>
              <a:gs pos="53000">
                <a:srgbClr val="D4DEFF"/>
              </a:gs>
              <a:gs pos="83000">
                <a:srgbClr val="D4DEFF"/>
              </a:gs>
              <a:gs pos="100000">
                <a:srgbClr val="96AB94"/>
              </a:gs>
            </a:gsLst>
            <a:lin ang="5400000" scaled="0"/>
          </a:gradFill>
        </p:spPr>
        <p:txBody>
          <a:bodyPr>
            <a:normAutofit fontScale="92500" lnSpcReduction="20000"/>
          </a:bodyPr>
          <a:lstStyle/>
          <a:p>
            <a:r>
              <a:rPr lang="ru-RU" dirty="0" smtClean="0">
                <a:solidFill>
                  <a:schemeClr val="bg1"/>
                </a:solidFill>
              </a:rPr>
              <a:t>У време кад је постојала само телевизија, људи су могли једино да буду неми посматрачи нарциса на телевизији – певачица, примадона, звезда. Није постојао лак начин да и они покушају то исто – да би се доспело на ТВ екран, потребно је много труда.</a:t>
            </a:r>
          </a:p>
          <a:p>
            <a:endParaRPr lang="en-US" dirty="0">
              <a:solidFill>
                <a:schemeClr val="bg1"/>
              </a:solidFill>
            </a:endParaRPr>
          </a:p>
        </p:txBody>
      </p:sp>
      <p:pic>
        <p:nvPicPr>
          <p:cNvPr id="4" name="Picture 2" descr="http://yemista.com/wp-content/uploads/2014/08/selfie-art.jpg"/>
          <p:cNvPicPr>
            <a:picLocks noChangeAspect="1" noChangeArrowheads="1"/>
          </p:cNvPicPr>
          <p:nvPr/>
        </p:nvPicPr>
        <p:blipFill>
          <a:blip r:embed="rId2"/>
          <a:srcRect/>
          <a:stretch>
            <a:fillRect/>
          </a:stretch>
        </p:blipFill>
        <p:spPr bwMode="auto">
          <a:xfrm>
            <a:off x="0" y="1737358"/>
            <a:ext cx="9144000" cy="5120642"/>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6">
            <a:lumMod val="50000"/>
          </a:schemeClr>
        </a:solidFill>
        <a:effectLst/>
      </p:bgPr>
    </p:bg>
    <p:spTree>
      <p:nvGrpSpPr>
        <p:cNvPr id="1" name=""/>
        <p:cNvGrpSpPr/>
        <p:nvPr/>
      </p:nvGrpSpPr>
      <p:grpSpPr>
        <a:xfrm>
          <a:off x="0" y="0"/>
          <a:ext cx="0" cy="0"/>
          <a:chOff x="0" y="0"/>
          <a:chExt cx="0" cy="0"/>
        </a:xfrm>
      </p:grpSpPr>
      <p:pic>
        <p:nvPicPr>
          <p:cNvPr id="3074" name="Picture 2" descr="http://www.missmalini.com/wp-content/uploads/2015/02/another-selfie.jpg"/>
          <p:cNvPicPr>
            <a:picLocks noChangeAspect="1" noChangeArrowheads="1"/>
          </p:cNvPicPr>
          <p:nvPr/>
        </p:nvPicPr>
        <p:blipFill>
          <a:blip r:embed="rId2"/>
          <a:srcRect/>
          <a:stretch>
            <a:fillRect/>
          </a:stretch>
        </p:blipFill>
        <p:spPr bwMode="auto">
          <a:xfrm>
            <a:off x="0" y="-51709"/>
            <a:ext cx="8286776" cy="6909709"/>
          </a:xfrm>
          <a:prstGeom prst="rect">
            <a:avLst/>
          </a:prstGeom>
          <a:noFill/>
        </p:spPr>
      </p:pic>
      <p:sp>
        <p:nvSpPr>
          <p:cNvPr id="3" name="Content Placeholder 2"/>
          <p:cNvSpPr>
            <a:spLocks noGrp="1"/>
          </p:cNvSpPr>
          <p:nvPr>
            <p:ph idx="1"/>
          </p:nvPr>
        </p:nvSpPr>
        <p:spPr>
          <a:xfrm>
            <a:off x="0" y="0"/>
            <a:ext cx="8643966" cy="2428868"/>
          </a:xfrm>
          <a:solidFill>
            <a:schemeClr val="accent6">
              <a:lumMod val="50000"/>
            </a:schemeClr>
          </a:solidFill>
        </p:spPr>
        <p:txBody>
          <a:bodyPr>
            <a:normAutofit/>
          </a:bodyPr>
          <a:lstStyle/>
          <a:p>
            <a:r>
              <a:rPr lang="ru-RU" dirty="0" smtClean="0"/>
              <a:t>Психологија каже да је умерено тражење валидације од стране околине заправо нормално понашање здраве личности. Проблем настаје онда када то постаје опсесија, кад током целог дана проверавамо колико смо „лајкова” скупили.</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checkerboard(across)">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2000240"/>
          </a:xfrm>
          <a:solidFill>
            <a:srgbClr val="EBFFFF"/>
          </a:solidFill>
        </p:spPr>
        <p:txBody>
          <a:bodyPr>
            <a:normAutofit fontScale="77500" lnSpcReduction="20000"/>
          </a:bodyPr>
          <a:lstStyle/>
          <a:p>
            <a:r>
              <a:rPr lang="ru-RU" dirty="0" smtClean="0">
                <a:solidFill>
                  <a:schemeClr val="bg1"/>
                </a:solidFill>
              </a:rPr>
              <a:t>Зависност од интернета заправо је зависност од валидације. Сваки пут кад нам неко остави коментар или „лајк” на слику, мозак лучи малу количину допамина, који делује као дрога. Ово је разлог што људи често проверавају друштвене мреже на телефону, чак и кад седе у неком друштву. Јер желе нову дозу допамина, који ће се излучити услед среће што неко мисли на нас</a:t>
            </a:r>
          </a:p>
          <a:p>
            <a:endParaRPr lang="en-US" dirty="0" smtClean="0">
              <a:solidFill>
                <a:schemeClr val="bg1"/>
              </a:solidFill>
            </a:endParaRPr>
          </a:p>
          <a:p>
            <a:endParaRPr lang="en-US" dirty="0">
              <a:solidFill>
                <a:schemeClr val="bg1"/>
              </a:solidFill>
            </a:endParaRPr>
          </a:p>
        </p:txBody>
      </p:sp>
      <p:pic>
        <p:nvPicPr>
          <p:cNvPr id="1026" name="Picture 2"/>
          <p:cNvPicPr>
            <a:picLocks noChangeAspect="1" noChangeArrowheads="1"/>
          </p:cNvPicPr>
          <p:nvPr/>
        </p:nvPicPr>
        <p:blipFill>
          <a:blip r:embed="rId2"/>
          <a:srcRect/>
          <a:stretch>
            <a:fillRect/>
          </a:stretch>
        </p:blipFill>
        <p:spPr bwMode="auto">
          <a:xfrm>
            <a:off x="0" y="1696065"/>
            <a:ext cx="9144000" cy="516193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E6DCAC"/>
            </a:gs>
            <a:gs pos="12000">
              <a:srgbClr val="E6D78A"/>
            </a:gs>
            <a:gs pos="30000">
              <a:srgbClr val="C7AC4C"/>
            </a:gs>
            <a:gs pos="45000">
              <a:srgbClr val="E6D78A"/>
            </a:gs>
            <a:gs pos="77000">
              <a:srgbClr val="C7AC4C"/>
            </a:gs>
            <a:gs pos="100000">
              <a:srgbClr val="E6DCAC"/>
            </a:gs>
          </a:gsLst>
          <a:lin ang="5400000" scaled="0"/>
        </a:gradFill>
        <a:effectLst/>
      </p:bgPr>
    </p:bg>
    <p:spTree>
      <p:nvGrpSpPr>
        <p:cNvPr id="1" name=""/>
        <p:cNvGrpSpPr/>
        <p:nvPr/>
      </p:nvGrpSpPr>
      <p:grpSpPr>
        <a:xfrm>
          <a:off x="0" y="0"/>
          <a:ext cx="0" cy="0"/>
          <a:chOff x="0" y="0"/>
          <a:chExt cx="0" cy="0"/>
        </a:xfrm>
      </p:grpSpPr>
      <p:pic>
        <p:nvPicPr>
          <p:cNvPr id="33794" name="Picture 2" descr="http://www.facebookaddiction.com/wp-content/uploads/2014/09/addicted-to-Facebook.jpg"/>
          <p:cNvPicPr>
            <a:picLocks noChangeAspect="1" noChangeArrowheads="1"/>
          </p:cNvPicPr>
          <p:nvPr/>
        </p:nvPicPr>
        <p:blipFill>
          <a:blip r:embed="rId2"/>
          <a:srcRect/>
          <a:stretch>
            <a:fillRect/>
          </a:stretch>
        </p:blipFill>
        <p:spPr bwMode="auto">
          <a:xfrm>
            <a:off x="1357290" y="0"/>
            <a:ext cx="7072330" cy="6830837"/>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2A6A2"/>
        </a:solidFill>
        <a:effectLst/>
      </p:bgPr>
    </p:bg>
    <p:spTree>
      <p:nvGrpSpPr>
        <p:cNvPr id="1" name=""/>
        <p:cNvGrpSpPr/>
        <p:nvPr/>
      </p:nvGrpSpPr>
      <p:grpSpPr>
        <a:xfrm>
          <a:off x="0" y="0"/>
          <a:ext cx="0" cy="0"/>
          <a:chOff x="0" y="0"/>
          <a:chExt cx="0" cy="0"/>
        </a:xfrm>
      </p:grpSpPr>
      <p:pic>
        <p:nvPicPr>
          <p:cNvPr id="34818" name="Picture 2" descr="http://thisislifeblood.com/wp-content/uploads/2014/10/social-media-signing-off.jpg"/>
          <p:cNvPicPr>
            <a:picLocks noChangeAspect="1" noChangeArrowheads="1"/>
          </p:cNvPicPr>
          <p:nvPr/>
        </p:nvPicPr>
        <p:blipFill>
          <a:blip r:embed="rId2"/>
          <a:srcRect/>
          <a:stretch>
            <a:fillRect/>
          </a:stretch>
        </p:blipFill>
        <p:spPr bwMode="auto">
          <a:xfrm>
            <a:off x="2143108" y="0"/>
            <a:ext cx="5643570" cy="6859589"/>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88</TotalTime>
  <Words>824</Words>
  <Application>Microsoft Office PowerPoint</Application>
  <PresentationFormat>On-screen Show (4:3)</PresentationFormat>
  <Paragraphs>24</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Apex</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notebook</dc:creator>
  <cp:lastModifiedBy>apokalipsa</cp:lastModifiedBy>
  <cp:revision>13</cp:revision>
  <dcterms:created xsi:type="dcterms:W3CDTF">2015-10-01T21:01:28Z</dcterms:created>
  <dcterms:modified xsi:type="dcterms:W3CDTF">2019-01-09T18:39:44Z</dcterms:modified>
</cp:coreProperties>
</file>