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0" r:id="rId2"/>
    <p:sldId id="271" r:id="rId3"/>
    <p:sldId id="260" r:id="rId4"/>
    <p:sldId id="261" r:id="rId5"/>
    <p:sldId id="257" r:id="rId6"/>
    <p:sldId id="258" r:id="rId7"/>
    <p:sldId id="262" r:id="rId8"/>
    <p:sldId id="263" r:id="rId9"/>
    <p:sldId id="264" r:id="rId10"/>
    <p:sldId id="265" r:id="rId11"/>
    <p:sldId id="267" r:id="rId12"/>
    <p:sldId id="268" r:id="rId13"/>
    <p:sldId id="266" r:id="rId14"/>
    <p:sldId id="269" r:id="rId15"/>
    <p:sldId id="259" r:id="rId1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32B6AA-9A3F-45DA-9BE0-3FF323C22720}" type="datetimeFigureOut">
              <a:rPr lang="en-US" smtClean="0"/>
              <a:pPr/>
              <a:t>2/1/2016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4AD6F4-5237-4E65-B63D-C6C69BEC895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32B6AA-9A3F-45DA-9BE0-3FF323C22720}" type="datetimeFigureOut">
              <a:rPr lang="en-US" smtClean="0"/>
              <a:pPr/>
              <a:t>2/1/2016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4AD6F4-5237-4E65-B63D-C6C69BEC895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32B6AA-9A3F-45DA-9BE0-3FF323C22720}" type="datetimeFigureOut">
              <a:rPr lang="en-US" smtClean="0"/>
              <a:pPr/>
              <a:t>2/1/2016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4AD6F4-5237-4E65-B63D-C6C69BEC895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32B6AA-9A3F-45DA-9BE0-3FF323C22720}" type="datetimeFigureOut">
              <a:rPr lang="en-US" smtClean="0"/>
              <a:pPr/>
              <a:t>2/1/2016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4AD6F4-5237-4E65-B63D-C6C69BEC895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32B6AA-9A3F-45DA-9BE0-3FF323C22720}" type="datetimeFigureOut">
              <a:rPr lang="en-US" smtClean="0"/>
              <a:pPr/>
              <a:t>2/1/2016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4AD6F4-5237-4E65-B63D-C6C69BEC895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32B6AA-9A3F-45DA-9BE0-3FF323C22720}" type="datetimeFigureOut">
              <a:rPr lang="en-US" smtClean="0"/>
              <a:pPr/>
              <a:t>2/1/2016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4AD6F4-5237-4E65-B63D-C6C69BEC895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32B6AA-9A3F-45DA-9BE0-3FF323C22720}" type="datetimeFigureOut">
              <a:rPr lang="en-US" smtClean="0"/>
              <a:pPr/>
              <a:t>2/1/2016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4AD6F4-5237-4E65-B63D-C6C69BEC895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32B6AA-9A3F-45DA-9BE0-3FF323C22720}" type="datetimeFigureOut">
              <a:rPr lang="en-US" smtClean="0"/>
              <a:pPr/>
              <a:t>2/1/2016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4AD6F4-5237-4E65-B63D-C6C69BEC895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32B6AA-9A3F-45DA-9BE0-3FF323C22720}" type="datetimeFigureOut">
              <a:rPr lang="en-US" smtClean="0"/>
              <a:pPr/>
              <a:t>2/1/2016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4AD6F4-5237-4E65-B63D-C6C69BEC895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32B6AA-9A3F-45DA-9BE0-3FF323C22720}" type="datetimeFigureOut">
              <a:rPr lang="en-US" smtClean="0"/>
              <a:pPr/>
              <a:t>2/1/2016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4AD6F4-5237-4E65-B63D-C6C69BEC895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32B6AA-9A3F-45DA-9BE0-3FF323C22720}" type="datetimeFigureOut">
              <a:rPr lang="en-US" smtClean="0"/>
              <a:pPr/>
              <a:t>2/1/2016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4AD6F4-5237-4E65-B63D-C6C69BEC895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32B6AA-9A3F-45DA-9BE0-3FF323C22720}" type="datetimeFigureOut">
              <a:rPr lang="en-US" smtClean="0"/>
              <a:pPr/>
              <a:t>2/1/2016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4AD6F4-5237-4E65-B63D-C6C69BEC8954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gi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en-US" dirty="0"/>
          </a:p>
        </p:txBody>
      </p:sp>
      <p:pic>
        <p:nvPicPr>
          <p:cNvPr id="1026" name="Picture 2" descr="D:\ДУХОВНО\В‚Е Р О Н А У К А\слике\2 raz s ikonam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7235"/>
            <a:ext cx="9144000" cy="6875235"/>
          </a:xfrm>
          <a:prstGeom prst="rect">
            <a:avLst/>
          </a:prstGeom>
          <a:noFill/>
        </p:spPr>
      </p:pic>
      <p:sp>
        <p:nvSpPr>
          <p:cNvPr id="5" name="Rectangle 4"/>
          <p:cNvSpPr/>
          <p:nvPr/>
        </p:nvSpPr>
        <p:spPr>
          <a:xfrm>
            <a:off x="2214546" y="4643446"/>
            <a:ext cx="4971489" cy="923330"/>
          </a:xfrm>
          <a:prstGeom prst="rec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sr-Cyrl-RS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glow rad="139700">
                    <a:schemeClr val="accent6">
                      <a:satMod val="175000"/>
                      <a:alpha val="40000"/>
                    </a:schemeClr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ПРИЈАТЕЉСТВО</a:t>
            </a:r>
            <a:endParaRPr lang="en-US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glow rad="139700">
                  <a:schemeClr val="accent6">
                    <a:satMod val="175000"/>
                    <a:alpha val="40000"/>
                  </a:schemeClr>
                </a:glow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143108" y="428604"/>
            <a:ext cx="4593244" cy="800219"/>
          </a:xfrm>
          <a:prstGeom prst="rec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sr-Cyrl-RS" sz="2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glow rad="139700">
                    <a:schemeClr val="accent6">
                      <a:satMod val="175000"/>
                      <a:alpha val="40000"/>
                    </a:schemeClr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ПРАВОСЛАВНИ КАТИХИЗИС</a:t>
            </a:r>
          </a:p>
          <a:p>
            <a:pPr algn="ctr"/>
            <a:r>
              <a:rPr lang="sr-Cyrl-RS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glow rad="139700">
                    <a:schemeClr val="accent6">
                      <a:satMod val="175000"/>
                      <a:alpha val="40000"/>
                    </a:schemeClr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МАРКО РАДАКОВИЋ, СОМБОР, 2016.</a:t>
            </a:r>
            <a:endParaRPr lang="en-US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glow rad="139700">
                  <a:schemeClr val="accent6">
                    <a:satMod val="175000"/>
                    <a:alpha val="40000"/>
                  </a:schemeClr>
                </a:glow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"/>
            <a:ext cx="9144000" cy="2143116"/>
          </a:xfrm>
        </p:spPr>
        <p:txBody>
          <a:bodyPr/>
          <a:lstStyle/>
          <a:p>
            <a:pPr>
              <a:buNone/>
            </a:pPr>
            <a:r>
              <a:rPr lang="sr-Cyrl-RS" dirty="0" smtClean="0"/>
              <a:t>Пријатељи су ту и да уз њих постајемо бољи људи. “ Као што се оштри гвожђе о гвожђе, тако човек оштри лице пријатеља свога” ( Проп. 27, 17)</a:t>
            </a:r>
            <a:endParaRPr lang="en-US" dirty="0"/>
          </a:p>
        </p:txBody>
      </p:sp>
      <p:pic>
        <p:nvPicPr>
          <p:cNvPr id="8194" name="Picture 2" descr="http://www.raisinglifelonglearners.com/wp-content/uploads/2015/08/IMG_014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28662" y="1638411"/>
            <a:ext cx="6929454" cy="521958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"/>
            <a:ext cx="8229600" cy="1714488"/>
          </a:xfrm>
        </p:spPr>
        <p:txBody>
          <a:bodyPr/>
          <a:lstStyle/>
          <a:p>
            <a:pPr>
              <a:buNone/>
            </a:pPr>
            <a:r>
              <a:rPr lang="ru-RU" dirty="0" smtClean="0"/>
              <a:t>Н</a:t>
            </a:r>
            <a:r>
              <a:rPr lang="sr-Cyrl-RS" dirty="0" smtClean="0"/>
              <a:t>е само да морамо имати пријатеље, већ морамо се понашати тако да будемо и добри пријатељи Господа Исуса Христа.</a:t>
            </a:r>
            <a:endParaRPr lang="en-US" dirty="0"/>
          </a:p>
        </p:txBody>
      </p:sp>
      <p:pic>
        <p:nvPicPr>
          <p:cNvPr id="6146" name="Picture 2" descr="http://www.catholic.org/files/images/ins_news/2013083731christ_children_30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71670" y="1577325"/>
            <a:ext cx="7072330" cy="528067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0"/>
            <a:ext cx="3929058" cy="4357694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sr-Cyrl-RS" dirty="0" smtClean="0"/>
              <a:t>Христос је и апостоле питао да ли желе да буду Његови </a:t>
            </a:r>
            <a:r>
              <a:rPr lang="sr-Cyrl-RS" dirty="0" smtClean="0"/>
              <a:t>пријатељи. </a:t>
            </a:r>
            <a:r>
              <a:rPr lang="sr-Cyrl-RS" dirty="0" smtClean="0"/>
              <a:t>Он то пита и нас.</a:t>
            </a:r>
            <a:endParaRPr lang="en-US" dirty="0"/>
          </a:p>
        </p:txBody>
      </p:sp>
      <p:pic>
        <p:nvPicPr>
          <p:cNvPr id="5122" name="Picture 2" descr="http://photos1.blogger.com/blogger/6535/945/1600/Christ%20and%20the%20children%20icon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10505" y="214291"/>
            <a:ext cx="5333495" cy="664371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0"/>
            <a:ext cx="8229600" cy="4525963"/>
          </a:xfrm>
        </p:spPr>
        <p:txBody>
          <a:bodyPr/>
          <a:lstStyle/>
          <a:p>
            <a:pPr>
              <a:buNone/>
            </a:pPr>
            <a:r>
              <a:rPr lang="sr-Cyrl-RS" dirty="0" smtClean="0"/>
              <a:t>Да бисмо били добри хришћани, морамо да покажемо разумевање и саосећање. “Радуј се с онима који се радују и плачи са оним који плачу” (Рим. 12, 15)</a:t>
            </a:r>
            <a:endParaRPr lang="en-US" dirty="0"/>
          </a:p>
        </p:txBody>
      </p:sp>
      <p:pic>
        <p:nvPicPr>
          <p:cNvPr id="7170" name="Picture 2" descr="http://cache3.asset-cache.net/gc/154904979-boy-comforts-a-friend-gettyimages.jpg?v=1&amp;c=IWSAsset&amp;k=2&amp;d=l9m46JRiqiquqsNduVvtX%2BLpexOxxq4nXCiktCl8BAlMyG44DrY7HZ2eIxI9wUbEDZDVeavDXMoZj74jHvF5qg%3D%3D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85919" y="1952611"/>
            <a:ext cx="7358082" cy="490539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0"/>
            <a:ext cx="9144000" cy="2043114"/>
          </a:xfrm>
        </p:spPr>
        <p:txBody>
          <a:bodyPr/>
          <a:lstStyle/>
          <a:p>
            <a:pPr>
              <a:buNone/>
            </a:pPr>
            <a:r>
              <a:rPr lang="sr-Cyrl-RS" dirty="0" smtClean="0"/>
              <a:t>Своју љубав према Богу показујемо и одласком у Његов дом и обедовањем с </a:t>
            </a:r>
            <a:r>
              <a:rPr lang="sr-Cyrl-RS" dirty="0" smtClean="0"/>
              <a:t>Њим, ступање у јединство са Њим </a:t>
            </a:r>
            <a:r>
              <a:rPr lang="sr-Cyrl-RS" dirty="0" smtClean="0"/>
              <a:t>– одлазак у цркву и Причешће- тело и крв Христова.</a:t>
            </a:r>
            <a:endParaRPr lang="en-US" dirty="0"/>
          </a:p>
        </p:txBody>
      </p:sp>
      <p:pic>
        <p:nvPicPr>
          <p:cNvPr id="5" name="Picture 4" descr="DSCN1686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1538" y="2000240"/>
            <a:ext cx="6143636" cy="4610065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0"/>
            <a:ext cx="9144000" cy="34163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sr-Cyrl-RS" sz="3600" b="0" cap="none" spc="0" dirty="0" smtClean="0">
                <a:ln w="18415" cmpd="sng">
                  <a:solidFill>
                    <a:schemeClr val="tx2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Да бисмо имали пријатеље, морамо ми бити пријатељи. Златно правило које је рекао Христос: “Не чини другима оно што не би волео да други чине теби”! – тј. – Чини другима оно што би волео да други чине теби!</a:t>
            </a:r>
            <a:endParaRPr lang="en-US" sz="3600" b="0" cap="none" spc="0" dirty="0">
              <a:ln w="18415" cmpd="sng">
                <a:solidFill>
                  <a:schemeClr val="tx2"/>
                </a:solidFill>
                <a:prstDash val="solid"/>
              </a:ln>
              <a:solidFill>
                <a:srgbClr val="00206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pic>
        <p:nvPicPr>
          <p:cNvPr id="5" name="Picture 5" descr="smiley_md_wht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86116" y="4000504"/>
            <a:ext cx="1143000" cy="97948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500034" y="428604"/>
            <a:ext cx="649690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sr-Cyrl-RS" sz="5400" dirty="0" smtClean="0">
                <a:ln w="18415" cmpd="sng">
                  <a:solidFill>
                    <a:srgbClr val="FFFFFF"/>
                  </a:solidFill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Шта је пријатељство?</a:t>
            </a:r>
            <a:endParaRPr lang="en-US" sz="5400" b="0" cap="none" spc="0" dirty="0">
              <a:ln w="18415" cmpd="sng">
                <a:solidFill>
                  <a:srgbClr val="FFFFFF"/>
                </a:solidFill>
                <a:prstDash val="solid"/>
              </a:ln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85720" y="1285860"/>
            <a:ext cx="5852500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Koje</a:t>
            </a:r>
            <a:r>
              <a:rPr lang="en-US" sz="5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sr-Cyrl-RS" sz="5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су о</a:t>
            </a:r>
            <a:r>
              <a:rPr lang="sr-Cyrl-RS" sz="5400" b="0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собине</a:t>
            </a:r>
          </a:p>
          <a:p>
            <a:pPr algn="ctr"/>
            <a:r>
              <a:rPr lang="sr-Cyrl-RS" sz="5400" b="0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sr-Cyrl-RS" sz="5400" b="0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правог пријатеља?</a:t>
            </a:r>
            <a:endParaRPr lang="en-US" sz="54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ysClr val="windowText" lastClr="00000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500034" y="2928934"/>
            <a:ext cx="798443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sr-Cyrl-RS" sz="5400" b="0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Које су супротне особине?</a:t>
            </a:r>
            <a:endParaRPr lang="en-US" sz="54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00206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38841" y="3786190"/>
            <a:ext cx="8936229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sr-Cyrl-RS" sz="5400" b="0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7030A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Може ли прави пријатељ да</a:t>
            </a:r>
          </a:p>
          <a:p>
            <a:pPr algn="ctr"/>
            <a:r>
              <a:rPr lang="ru-RU" sz="5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7030A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и</a:t>
            </a:r>
            <a:r>
              <a:rPr lang="sr-Cyrl-RS" sz="5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7030A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ма </a:t>
            </a:r>
            <a:r>
              <a:rPr lang="sr-Cyrl-RS" sz="5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7030A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и једне и друге особине?</a:t>
            </a:r>
            <a:endParaRPr lang="en-US" sz="54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7030A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>
          <a:xfrm>
            <a:off x="1173163" y="457200"/>
            <a:ext cx="5075237" cy="1143000"/>
          </a:xfrm>
        </p:spPr>
        <p:txBody>
          <a:bodyPr>
            <a:normAutofit/>
          </a:bodyPr>
          <a:lstStyle/>
          <a:p>
            <a:r>
              <a:rPr lang="sr-Cyrl-RS" sz="2800" dirty="0" smtClean="0">
                <a:latin typeface="Arial" charset="0"/>
              </a:rPr>
              <a:t>Шта може да пружи пријатељство? </a:t>
            </a:r>
            <a:endParaRPr lang="en-US" sz="2800" dirty="0">
              <a:latin typeface="Arial" charset="0"/>
            </a:endParaRP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sr-Cyrl-RS" sz="3600" dirty="0" smtClean="0"/>
              <a:t>Забаву.</a:t>
            </a:r>
            <a:endParaRPr lang="en-US" sz="3600" dirty="0"/>
          </a:p>
          <a:p>
            <a:r>
              <a:rPr lang="sr-Cyrl-RS" sz="3600" dirty="0" smtClean="0"/>
              <a:t>Начине да покажемо како се осећамо.</a:t>
            </a:r>
            <a:endParaRPr lang="en-US" sz="3600" dirty="0"/>
          </a:p>
          <a:p>
            <a:r>
              <a:rPr lang="sr-Cyrl-RS" sz="3600" dirty="0" smtClean="0"/>
              <a:t>Учење нових вештина.</a:t>
            </a:r>
            <a:endParaRPr lang="en-US" sz="3600" dirty="0"/>
          </a:p>
          <a:p>
            <a:r>
              <a:rPr lang="sr-Cyrl-RS" sz="3600" dirty="0" smtClean="0"/>
              <a:t>Разумевање и подршку.</a:t>
            </a:r>
            <a:endParaRPr lang="en-US" sz="3600" dirty="0"/>
          </a:p>
          <a:p>
            <a:r>
              <a:rPr lang="sr-Cyrl-RS" sz="3600" dirty="0" smtClean="0"/>
              <a:t>Начине да се осећамо корисно и потребно.</a:t>
            </a:r>
            <a:endParaRPr lang="en-US" sz="3600" dirty="0"/>
          </a:p>
          <a:p>
            <a:r>
              <a:rPr lang="sr-Cyrl-RS" sz="3600" dirty="0" smtClean="0"/>
              <a:t>Можеш да се понашаш опуштено.</a:t>
            </a:r>
            <a:endParaRPr lang="en-US" sz="3600" dirty="0"/>
          </a:p>
        </p:txBody>
      </p:sp>
      <p:pic>
        <p:nvPicPr>
          <p:cNvPr id="1028" name="Picture 4" descr="hayyp-kids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096000" y="457200"/>
            <a:ext cx="2819400" cy="1690688"/>
          </a:xfrm>
          <a:prstGeom prst="rect">
            <a:avLst/>
          </a:prstGeom>
          <a:noFill/>
        </p:spPr>
      </p:pic>
    </p:spTree>
  </p:cSld>
  <p:clrMapOvr>
    <a:masterClrMapping/>
  </p:clrMapOvr>
  <p:transition>
    <p:strips dir="rd"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0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0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0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0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10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0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10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0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10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0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102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02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7" grpId="0" build="p" autoUpdateAnimBg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>
          <a:xfrm>
            <a:off x="1371600" y="304800"/>
            <a:ext cx="5410200" cy="1143000"/>
          </a:xfrm>
        </p:spPr>
        <p:txBody>
          <a:bodyPr>
            <a:normAutofit fontScale="90000"/>
          </a:bodyPr>
          <a:lstStyle/>
          <a:p>
            <a:r>
              <a:rPr lang="sr-Cyrl-RS" dirty="0" smtClean="0">
                <a:latin typeface="Arial" charset="0"/>
              </a:rPr>
              <a:t>Шта чини добро пријатељство</a:t>
            </a:r>
            <a:r>
              <a:rPr lang="en-US" dirty="0" smtClean="0">
                <a:latin typeface="Arial" charset="0"/>
              </a:rPr>
              <a:t>?</a:t>
            </a:r>
            <a:endParaRPr lang="en-US" dirty="0">
              <a:latin typeface="Arial" charset="0"/>
            </a:endParaRPr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sr-Cyrl-RS" sz="3600" dirty="0" smtClean="0"/>
              <a:t>Слична интересовања.</a:t>
            </a:r>
            <a:endParaRPr lang="en-US" sz="3600" dirty="0"/>
          </a:p>
          <a:p>
            <a:pPr>
              <a:lnSpc>
                <a:spcPct val="90000"/>
              </a:lnSpc>
            </a:pPr>
            <a:r>
              <a:rPr lang="sr-Cyrl-RS" sz="3600" dirty="0" smtClean="0"/>
              <a:t>Исте вредности.</a:t>
            </a:r>
            <a:endParaRPr lang="en-US" sz="3600" dirty="0"/>
          </a:p>
          <a:p>
            <a:pPr>
              <a:lnSpc>
                <a:spcPct val="90000"/>
              </a:lnSpc>
            </a:pPr>
            <a:r>
              <a:rPr lang="sr-Cyrl-RS" sz="3600" dirty="0" smtClean="0"/>
              <a:t>Поверење.</a:t>
            </a:r>
            <a:endParaRPr lang="en-US" sz="3600" dirty="0"/>
          </a:p>
          <a:p>
            <a:pPr>
              <a:lnSpc>
                <a:spcPct val="90000"/>
              </a:lnSpc>
            </a:pPr>
            <a:r>
              <a:rPr lang="sr-Cyrl-RS" sz="3600" dirty="0" smtClean="0"/>
              <a:t>Искреност.</a:t>
            </a:r>
            <a:endParaRPr lang="en-US" sz="3600" dirty="0"/>
          </a:p>
          <a:p>
            <a:pPr>
              <a:lnSpc>
                <a:spcPct val="90000"/>
              </a:lnSpc>
            </a:pPr>
            <a:r>
              <a:rPr lang="sr-Cyrl-RS" sz="3600" dirty="0" smtClean="0"/>
              <a:t>Поштовање.</a:t>
            </a:r>
            <a:endParaRPr lang="en-US" sz="3600" dirty="0"/>
          </a:p>
          <a:p>
            <a:pPr>
              <a:lnSpc>
                <a:spcPct val="90000"/>
              </a:lnSpc>
            </a:pPr>
            <a:r>
              <a:rPr lang="sr-Cyrl-RS" sz="3600" dirty="0" smtClean="0"/>
              <a:t>Сарадњу.</a:t>
            </a:r>
            <a:endParaRPr lang="en-US" sz="3600" dirty="0"/>
          </a:p>
          <a:p>
            <a:pPr>
              <a:lnSpc>
                <a:spcPct val="90000"/>
              </a:lnSpc>
            </a:pPr>
            <a:endParaRPr lang="en-US" sz="3600" dirty="0"/>
          </a:p>
        </p:txBody>
      </p:sp>
      <p:sp>
        <p:nvSpPr>
          <p:cNvPr id="24580" name="Rectangle 4"/>
          <p:cNvSpPr>
            <a:spLocks noGrp="1" noChangeArrowheads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ru-RU" sz="3600" dirty="0" smtClean="0"/>
              <a:t>П</a:t>
            </a:r>
            <a:r>
              <a:rPr lang="sr-Cyrl-RS" sz="3600" dirty="0" smtClean="0"/>
              <a:t>оуздање.</a:t>
            </a:r>
            <a:endParaRPr lang="en-US" sz="3600" dirty="0"/>
          </a:p>
          <a:p>
            <a:r>
              <a:rPr lang="sr-Cyrl-RS" sz="3600" dirty="0" smtClean="0"/>
              <a:t>Подршку.</a:t>
            </a:r>
            <a:endParaRPr lang="en-US" sz="3600" dirty="0"/>
          </a:p>
          <a:p>
            <a:r>
              <a:rPr lang="sr-Cyrl-RS" sz="3600" dirty="0" smtClean="0"/>
              <a:t>Разумевање.</a:t>
            </a:r>
            <a:endParaRPr lang="en-US" sz="3600" dirty="0"/>
          </a:p>
          <a:p>
            <a:r>
              <a:rPr lang="sr-Cyrl-RS" sz="3600" dirty="0" smtClean="0"/>
              <a:t>Опраштање.</a:t>
            </a:r>
            <a:endParaRPr lang="en-US" sz="3600" dirty="0"/>
          </a:p>
          <a:p>
            <a:r>
              <a:rPr lang="sr-Cyrl-RS" sz="3600" dirty="0" smtClean="0"/>
              <a:t>Толеранцију.</a:t>
            </a:r>
            <a:endParaRPr lang="en-US" sz="3600" dirty="0"/>
          </a:p>
        </p:txBody>
      </p:sp>
      <p:pic>
        <p:nvPicPr>
          <p:cNvPr id="24583" name="Picture 7" descr="happykids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248400" y="228600"/>
            <a:ext cx="2663825" cy="1692275"/>
          </a:xfrm>
          <a:prstGeom prst="rect">
            <a:avLst/>
          </a:prstGeom>
          <a:noFill/>
        </p:spPr>
      </p:pic>
    </p:spTree>
  </p:cSld>
  <p:clrMapOvr>
    <a:masterClrMapping/>
  </p:clrMapOvr>
  <p:transition>
    <p:strips dir="rd"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45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45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nimClr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45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45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45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nimClr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45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45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45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nimClr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45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45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45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nimClr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45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45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45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nimClr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45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457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457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nimClr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457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458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458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nimClr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458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458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458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nimClr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458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458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458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nimClr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458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2458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2458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nimClr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458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2458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2458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nimClr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458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579" grpId="0" build="p" autoUpdateAnimBg="0"/>
      <p:bldP spid="24580" grpId="0" build="p" autoUpdateAnimBg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8703345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sr-Cyrl-RS" sz="2400" b="0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Како те другови могу  натерати да чиниш ствари  </a:t>
            </a:r>
            <a:r>
              <a:rPr lang="ru-RU" sz="2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к</a:t>
            </a:r>
            <a:r>
              <a:rPr lang="sr-Cyrl-RS" sz="2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оје знаш да нису добре?  ( ругање, зачикавање, </a:t>
            </a:r>
            <a:r>
              <a:rPr lang="ru-RU" sz="2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и</a:t>
            </a:r>
            <a:r>
              <a:rPr lang="sr-Cyrl-RS" sz="2400" b="0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змишљање надимака, итд.)</a:t>
            </a:r>
            <a:endParaRPr lang="en-US" sz="24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pic>
        <p:nvPicPr>
          <p:cNvPr id="2052" name="Picture 4" descr="http://i.livescience.com/images/i/14967/iFF/bullies-kids-110208.jpg?129864406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761997"/>
            <a:ext cx="9144000" cy="609600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8498097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sr-Cyrl-RS" sz="2800" b="0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Како то можеш да одбијеш,  а да никога не повредиш?</a:t>
            </a:r>
            <a:endParaRPr lang="en-US" sz="28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pic>
        <p:nvPicPr>
          <p:cNvPr id="13314" name="Picture 2" descr="http://www.sustainablyhealthy.net/wp-content/uploads/2013/08/friendship-kids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1000105"/>
            <a:ext cx="8786842" cy="585789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0"/>
            <a:ext cx="8229600" cy="685792"/>
          </a:xfrm>
        </p:spPr>
        <p:txBody>
          <a:bodyPr/>
          <a:lstStyle/>
          <a:p>
            <a:pPr>
              <a:buNone/>
            </a:pPr>
            <a:r>
              <a:rPr lang="sr-Cyrl-RS" dirty="0" smtClean="0"/>
              <a:t>Основ правог пријатељства је љубав!</a:t>
            </a:r>
            <a:endParaRPr lang="en-US" dirty="0"/>
          </a:p>
        </p:txBody>
      </p:sp>
      <p:pic>
        <p:nvPicPr>
          <p:cNvPr id="12290" name="Picture 2" descr="http://everydaylife.globalpost.com/DM-Resize/photos.demandstudios.com/getty/article/103/240/80705552.jpg?w=600&amp;h=600&amp;keep_ratio=1&amp;webp=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34" y="928669"/>
            <a:ext cx="8215370" cy="540845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"/>
            <a:ext cx="9144000" cy="2500306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sr-Cyrl-RS" dirty="0" smtClean="0"/>
              <a:t>Господ Исус Христос нас назива својим пријатељима!  Он каже: “Ви сте пријатељи моји ако чините како вам заповедам. (...) Ово вам заповедам: да волите једни друге.” (Јн. 15, 12; 17 )</a:t>
            </a:r>
            <a:endParaRPr lang="en-US" dirty="0"/>
          </a:p>
        </p:txBody>
      </p:sp>
      <p:pic>
        <p:nvPicPr>
          <p:cNvPr id="11266" name="Picture 2" descr="http://www.conservativefriend.org/mount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2227533"/>
            <a:ext cx="9144000" cy="463046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"/>
            <a:ext cx="8929718" cy="1785926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sr-Cyrl-RS" dirty="0" smtClean="0"/>
              <a:t>Морамо и да пазимо ко нам </a:t>
            </a:r>
            <a:r>
              <a:rPr lang="sr-Cyrl-RS" smtClean="0"/>
              <a:t>је пријатељ, да нас не би изневерио кад наиђе невоља. </a:t>
            </a:r>
            <a:r>
              <a:rPr lang="sr-Cyrl-RS" dirty="0" smtClean="0"/>
              <a:t>“Поуздање у неверника у невољи је као зуб сломљен и нога уганута”( Проп.25,19)</a:t>
            </a:r>
            <a:endParaRPr lang="en-US" dirty="0"/>
          </a:p>
        </p:txBody>
      </p:sp>
      <p:pic>
        <p:nvPicPr>
          <p:cNvPr id="10242" name="Picture 2" descr="https://fa707ec5abab9620c91c-e087a9513984a31bae18dd7ef8b1f502.ssl.cf1.rackcdn.com/4639465_teaching-kids-life-skills-being-a-good_79df579b_m.jpg?bg=898C7D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35248" y="1785926"/>
            <a:ext cx="9179248" cy="478632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61</TotalTime>
  <Words>412</Words>
  <Application>Microsoft Office PowerPoint</Application>
  <PresentationFormat>On-screen Show (4:3)</PresentationFormat>
  <Paragraphs>39</Paragraphs>
  <Slides>15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Office Theme</vt:lpstr>
      <vt:lpstr>Slide 1</vt:lpstr>
      <vt:lpstr>Slide 2</vt:lpstr>
      <vt:lpstr>Шта може да пружи пријатељство? </vt:lpstr>
      <vt:lpstr>Шта чини добро пријатељство?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</vt:vector>
  </TitlesOfParts>
  <Company>Grizli777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notebook</dc:creator>
  <cp:lastModifiedBy>notebook</cp:lastModifiedBy>
  <cp:revision>9</cp:revision>
  <dcterms:created xsi:type="dcterms:W3CDTF">2015-12-10T06:57:49Z</dcterms:created>
  <dcterms:modified xsi:type="dcterms:W3CDTF">2016-02-01T16:09:22Z</dcterms:modified>
</cp:coreProperties>
</file>