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0"/>
  </p:notesMasterIdLst>
  <p:sldIdLst>
    <p:sldId id="257" r:id="rId3"/>
    <p:sldId id="291" r:id="rId4"/>
    <p:sldId id="337" r:id="rId5"/>
    <p:sldId id="338" r:id="rId6"/>
    <p:sldId id="339" r:id="rId7"/>
    <p:sldId id="333" r:id="rId8"/>
    <p:sldId id="308" r:id="rId9"/>
    <p:sldId id="310" r:id="rId10"/>
    <p:sldId id="311" r:id="rId11"/>
    <p:sldId id="334" r:id="rId12"/>
    <p:sldId id="312" r:id="rId13"/>
    <p:sldId id="313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353" r:id="rId28"/>
    <p:sldId id="354" r:id="rId2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F37"/>
    <a:srgbClr val="A47D00"/>
    <a:srgbClr val="FFFF99"/>
    <a:srgbClr val="0B3F93"/>
    <a:srgbClr val="704B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09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71"/>
  <ax:ocxPr ax:name="BackColor" ax:value="2147483655"/>
  <ax:ocxPr ax:name="ForeColor" ax:value="2147483662"/>
  <ax:ocxPr ax:name="Size" ax:value="3678;1217"/>
  <ax:ocxPr ax:name="SpecialEffect" ax:value="0"/>
  <ax:ocxPr ax:name="FontName" ax:value="Arial"/>
  <ax:ocxPr ax:name="FontEffects" ax:value="1073741825"/>
  <ax:ocxPr ax:name="FontHeight" ax:value="360"/>
  <ax:ocxPr ax:name="FontCharSet" ax:value="0"/>
  <ax:ocxPr ax:name="FontPitchAndFamily" ax:value="2"/>
  <ax:ocxPr ax:name="ParagraphAlign" ax:value="2"/>
  <ax:ocxPr ax:name="FontWeight" ax:value="700"/>
</ax:ocx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71"/>
  <ax:ocxPr ax:name="BackColor" ax:value="2147483655"/>
  <ax:ocxPr ax:name="ForeColor" ax:value="2147483662"/>
  <ax:ocxPr ax:name="Size" ax:value="3678;1217"/>
  <ax:ocxPr ax:name="SpecialEffect" ax:value="0"/>
  <ax:ocxPr ax:name="FontName" ax:value="Arial"/>
  <ax:ocxPr ax:name="FontEffects" ax:value="1073741825"/>
  <ax:ocxPr ax:name="FontHeight" ax:value="360"/>
  <ax:ocxPr ax:name="FontCharSet" ax:value="0"/>
  <ax:ocxPr ax:name="FontPitchAndFamily" ax:value="2"/>
  <ax:ocxPr ax:name="ParagraphAlign" ax:value="2"/>
  <ax:ocxPr ax:name="FontWeight" ax:value="700"/>
</ax:ocx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D0AEB-4F65-47B1-A5D5-B5606F9AE0C2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50BFA-C28F-4219-A34D-7469497ABB5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F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F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7AC0E3-DFCB-4741-802C-2C0C2EA93D91}" type="datetimeFigureOut">
              <a:rPr lang="sr-Latn-CS" smtClean="0"/>
              <a:pPr/>
              <a:t>12.4.2019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18" Type="http://schemas.openxmlformats.org/officeDocument/2006/relationships/slide" Target="slide19.xml"/><Relationship Id="rId26" Type="http://schemas.openxmlformats.org/officeDocument/2006/relationships/slide" Target="slide15.xml"/><Relationship Id="rId3" Type="http://schemas.openxmlformats.org/officeDocument/2006/relationships/control" Target="../activeX/activeX2.xml"/><Relationship Id="rId21" Type="http://schemas.openxmlformats.org/officeDocument/2006/relationships/slide" Target="slide22.xml"/><Relationship Id="rId7" Type="http://schemas.openxmlformats.org/officeDocument/2006/relationships/slide" Target="slide4.xml"/><Relationship Id="rId12" Type="http://schemas.openxmlformats.org/officeDocument/2006/relationships/slide" Target="slide9.xml"/><Relationship Id="rId17" Type="http://schemas.openxmlformats.org/officeDocument/2006/relationships/slide" Target="slide18.xml"/><Relationship Id="rId25" Type="http://schemas.openxmlformats.org/officeDocument/2006/relationships/slide" Target="slide14.xml"/><Relationship Id="rId2" Type="http://schemas.openxmlformats.org/officeDocument/2006/relationships/control" Target="../activeX/activeX1.xml"/><Relationship Id="rId16" Type="http://schemas.openxmlformats.org/officeDocument/2006/relationships/slide" Target="slide13.xml"/><Relationship Id="rId20" Type="http://schemas.openxmlformats.org/officeDocument/2006/relationships/slide" Target="slide21.xml"/><Relationship Id="rId29" Type="http://schemas.openxmlformats.org/officeDocument/2006/relationships/slide" Target="slide26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1.wav"/><Relationship Id="rId11" Type="http://schemas.openxmlformats.org/officeDocument/2006/relationships/slide" Target="slide8.xml"/><Relationship Id="rId24" Type="http://schemas.openxmlformats.org/officeDocument/2006/relationships/slide" Target="slide25.xml"/><Relationship Id="rId5" Type="http://schemas.openxmlformats.org/officeDocument/2006/relationships/slide" Target="slide3.xml"/><Relationship Id="rId15" Type="http://schemas.openxmlformats.org/officeDocument/2006/relationships/slide" Target="slide12.xml"/><Relationship Id="rId23" Type="http://schemas.openxmlformats.org/officeDocument/2006/relationships/slide" Target="slide24.xml"/><Relationship Id="rId28" Type="http://schemas.openxmlformats.org/officeDocument/2006/relationships/slide" Target="slide17.xml"/><Relationship Id="rId10" Type="http://schemas.openxmlformats.org/officeDocument/2006/relationships/slide" Target="slide7.xml"/><Relationship Id="rId19" Type="http://schemas.openxmlformats.org/officeDocument/2006/relationships/slide" Target="slide20.xml"/><Relationship Id="rId4" Type="http://schemas.openxmlformats.org/officeDocument/2006/relationships/slideLayout" Target="../slideLayouts/slideLayout7.xml"/><Relationship Id="rId9" Type="http://schemas.openxmlformats.org/officeDocument/2006/relationships/slide" Target="slide6.xml"/><Relationship Id="rId14" Type="http://schemas.openxmlformats.org/officeDocument/2006/relationships/slide" Target="slide11.xml"/><Relationship Id="rId22" Type="http://schemas.openxmlformats.org/officeDocument/2006/relationships/slide" Target="slide23.xml"/><Relationship Id="rId27" Type="http://schemas.openxmlformats.org/officeDocument/2006/relationships/slide" Target="slide16.xml"/><Relationship Id="rId30" Type="http://schemas.openxmlformats.org/officeDocument/2006/relationships/slide" Target="slide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Relationship Id="rId4" Type="http://schemas.openxmlformats.org/officeDocument/2006/relationships/slide" Target="sl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4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3143248"/>
            <a:ext cx="642910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1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4" name="AutoShape 149">
            <a:hlinkClick r:id="rId5" action="ppaction://hlinksldjump" highlightClick="1">
              <a:snd r:embed="rId6" name="bomb.wav" builtIn="1"/>
            </a:hlinkClick>
          </p:cNvPr>
          <p:cNvSpPr>
            <a:spLocks noChangeArrowheads="1"/>
          </p:cNvSpPr>
          <p:nvPr/>
        </p:nvSpPr>
        <p:spPr bwMode="auto">
          <a:xfrm>
            <a:off x="642910" y="3143248"/>
            <a:ext cx="714380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2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6" name="AutoShape 149">
            <a:hlinkClick r:id="rId7" action="ppaction://hlinksldjump">
              <a:snd r:embed="rId6" name="bomb.wav" builtIn="1"/>
            </a:hlinkClick>
          </p:cNvPr>
          <p:cNvSpPr>
            <a:spLocks noChangeArrowheads="1"/>
          </p:cNvSpPr>
          <p:nvPr/>
        </p:nvSpPr>
        <p:spPr bwMode="auto">
          <a:xfrm>
            <a:off x="1357290" y="3143248"/>
            <a:ext cx="714380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3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8" name="AutoShape 149">
            <a:hlinkClick r:id="rId8" action="ppaction://hlinksldjump">
              <a:snd r:embed="rId6" name="bomb.wav" builtIn="1"/>
            </a:hlinkClick>
          </p:cNvPr>
          <p:cNvSpPr>
            <a:spLocks noChangeArrowheads="1"/>
          </p:cNvSpPr>
          <p:nvPr/>
        </p:nvSpPr>
        <p:spPr bwMode="auto">
          <a:xfrm>
            <a:off x="2071670" y="3143248"/>
            <a:ext cx="642942" cy="68579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4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9" name="AutoShape 149">
            <a:hlinkClick r:id="rId9" action="ppaction://hlinksldjump" highlightClick="1">
              <a:snd r:embed="rId6" name="bomb.wav" builtIn="1"/>
            </a:hlinkClick>
          </p:cNvPr>
          <p:cNvSpPr>
            <a:spLocks noChangeArrowheads="1"/>
          </p:cNvSpPr>
          <p:nvPr/>
        </p:nvSpPr>
        <p:spPr bwMode="auto">
          <a:xfrm>
            <a:off x="2714612" y="3143248"/>
            <a:ext cx="642942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1200" b="1" kern="0" dirty="0" smtClean="0">
                <a:solidFill>
                  <a:srgbClr val="FFFFFF"/>
                </a:solidFill>
              </a:rPr>
              <a:t>5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0" name="AutoShape 149">
            <a:hlinkClick r:id="rId10" action="ppaction://hlinksldjump" highlightClick="1">
              <a:snd r:embed="rId6" name="bomb.wav" builtIn="1"/>
            </a:hlinkClick>
          </p:cNvPr>
          <p:cNvSpPr>
            <a:spLocks noChangeArrowheads="1"/>
          </p:cNvSpPr>
          <p:nvPr/>
        </p:nvSpPr>
        <p:spPr bwMode="auto">
          <a:xfrm>
            <a:off x="3357554" y="3143248"/>
            <a:ext cx="714380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Latn-C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6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1" name="AutoShape 149">
            <a:hlinkClick r:id="rId11" action="ppaction://hlinksldjump" highlightClick="1">
              <a:snd r:embed="rId6" name="bomb.wav" builtIn="1"/>
            </a:hlinkClick>
          </p:cNvPr>
          <p:cNvSpPr>
            <a:spLocks noChangeArrowheads="1"/>
          </p:cNvSpPr>
          <p:nvPr/>
        </p:nvSpPr>
        <p:spPr bwMode="auto">
          <a:xfrm>
            <a:off x="4071934" y="3143248"/>
            <a:ext cx="642942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sr-Latn-CS" sz="1200" b="1" kern="0" dirty="0" smtClean="0">
                <a:solidFill>
                  <a:srgbClr val="FFFFFF"/>
                </a:solidFill>
              </a:rPr>
              <a:t>7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2" name="AutoShape 149">
            <a:hlinkClick r:id="rId12" action="ppaction://hlinksldjump" highlightClick="1">
              <a:snd r:embed="rId6" name="bomb.wav" builtIn="1"/>
            </a:hlinkClick>
          </p:cNvPr>
          <p:cNvSpPr>
            <a:spLocks noChangeArrowheads="1"/>
          </p:cNvSpPr>
          <p:nvPr/>
        </p:nvSpPr>
        <p:spPr bwMode="auto">
          <a:xfrm>
            <a:off x="4714876" y="3143248"/>
            <a:ext cx="642942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sr-Latn-CS" sz="1200" b="1" kern="0" dirty="0" smtClean="0">
                <a:solidFill>
                  <a:srgbClr val="FFFFFF"/>
                </a:solidFill>
              </a:rPr>
              <a:t>8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5" name="Rectangle 60"/>
          <p:cNvSpPr>
            <a:spLocks noChangeArrowheads="1"/>
          </p:cNvSpPr>
          <p:nvPr/>
        </p:nvSpPr>
        <p:spPr bwMode="auto">
          <a:xfrm>
            <a:off x="0" y="0"/>
            <a:ext cx="857224" cy="928670"/>
          </a:xfrm>
          <a:prstGeom prst="rect">
            <a:avLst/>
          </a:prstGeom>
          <a:solidFill>
            <a:srgbClr val="0B3F9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 smtClean="0">
                <a:solidFill>
                  <a:prstClr val="white"/>
                </a:solidFill>
              </a:rPr>
              <a:t> 1</a:t>
            </a: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>
            <a:off x="857224" y="0"/>
            <a:ext cx="857256" cy="928670"/>
          </a:xfrm>
          <a:prstGeom prst="rect">
            <a:avLst/>
          </a:prstGeom>
          <a:solidFill>
            <a:srgbClr val="0B3F9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 smtClean="0">
                <a:solidFill>
                  <a:prstClr val="white"/>
                </a:solidFill>
              </a:rPr>
              <a:t> 2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9" name="Rectangle 60"/>
          <p:cNvSpPr>
            <a:spLocks noChangeArrowheads="1"/>
          </p:cNvSpPr>
          <p:nvPr/>
        </p:nvSpPr>
        <p:spPr bwMode="auto">
          <a:xfrm>
            <a:off x="1714480" y="0"/>
            <a:ext cx="857256" cy="928670"/>
          </a:xfrm>
          <a:prstGeom prst="rect">
            <a:avLst/>
          </a:prstGeom>
          <a:solidFill>
            <a:srgbClr val="0B3F9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eaLnBrk="0" hangingPunct="0">
              <a:defRPr/>
            </a:pPr>
            <a:r>
              <a:rPr kumimoji="0" lang="sr-Latn-CS" sz="6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3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1" name="Rectangle 60"/>
          <p:cNvSpPr>
            <a:spLocks noChangeArrowheads="1"/>
          </p:cNvSpPr>
          <p:nvPr/>
        </p:nvSpPr>
        <p:spPr bwMode="auto">
          <a:xfrm>
            <a:off x="2571736" y="0"/>
            <a:ext cx="928694" cy="928670"/>
          </a:xfrm>
          <a:prstGeom prst="rect">
            <a:avLst/>
          </a:prstGeom>
          <a:solidFill>
            <a:srgbClr val="0B3F9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6000" kern="0" dirty="0" smtClean="0">
                <a:solidFill>
                  <a:srgbClr val="FFFFFF"/>
                </a:solidFill>
              </a:rPr>
              <a:t>4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3" name="Rectangle 60"/>
          <p:cNvSpPr>
            <a:spLocks noChangeArrowheads="1"/>
          </p:cNvSpPr>
          <p:nvPr/>
        </p:nvSpPr>
        <p:spPr bwMode="auto">
          <a:xfrm>
            <a:off x="3500430" y="0"/>
            <a:ext cx="928694" cy="928670"/>
          </a:xfrm>
          <a:prstGeom prst="rect">
            <a:avLst/>
          </a:prstGeom>
          <a:solidFill>
            <a:srgbClr val="0B3F9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6000" kern="0" dirty="0" smtClean="0">
                <a:solidFill>
                  <a:srgbClr val="FFFFFF"/>
                </a:solidFill>
              </a:rPr>
              <a:t>5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5" name="Rectangle 60"/>
          <p:cNvSpPr>
            <a:spLocks noChangeArrowheads="1"/>
          </p:cNvSpPr>
          <p:nvPr/>
        </p:nvSpPr>
        <p:spPr bwMode="auto">
          <a:xfrm>
            <a:off x="4429124" y="0"/>
            <a:ext cx="857256" cy="928670"/>
          </a:xfrm>
          <a:prstGeom prst="rect">
            <a:avLst/>
          </a:prstGeom>
          <a:solidFill>
            <a:srgbClr val="0B3F9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6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7" name="Rectangle 60"/>
          <p:cNvSpPr>
            <a:spLocks noChangeArrowheads="1"/>
          </p:cNvSpPr>
          <p:nvPr/>
        </p:nvSpPr>
        <p:spPr bwMode="auto">
          <a:xfrm>
            <a:off x="5286380" y="0"/>
            <a:ext cx="857256" cy="928670"/>
          </a:xfrm>
          <a:prstGeom prst="rect">
            <a:avLst/>
          </a:prstGeom>
          <a:solidFill>
            <a:srgbClr val="0B3F9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7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9" name="Rectangle 60"/>
          <p:cNvSpPr>
            <a:spLocks noChangeArrowheads="1"/>
          </p:cNvSpPr>
          <p:nvPr/>
        </p:nvSpPr>
        <p:spPr bwMode="auto">
          <a:xfrm>
            <a:off x="6143636" y="0"/>
            <a:ext cx="928694" cy="928670"/>
          </a:xfrm>
          <a:prstGeom prst="rect">
            <a:avLst/>
          </a:prstGeom>
          <a:solidFill>
            <a:srgbClr val="0B3F9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8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1" name="AutoShape 149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5357818" y="3143248"/>
            <a:ext cx="642910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43" name="AutoShape 149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6000760" y="3143248"/>
            <a:ext cx="642942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endParaRPr kumimoji="0" lang="sr-Latn-CS" sz="1200" b="1" i="0" u="none" strike="noStrike" kern="0" cap="none" spc="0" normalizeH="0" baseline="0" noProof="0" dirty="0" smtClean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10</a:t>
            </a: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48" name="AutoShape 14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0" y="3786190"/>
            <a:ext cx="714380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11</a:t>
            </a: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0" name="AutoShape 149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714348" y="3786190"/>
            <a:ext cx="642942" cy="642942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b="1" kern="0" dirty="0" smtClean="0">
                <a:solidFill>
                  <a:srgbClr val="FFFFFF"/>
                </a:solidFill>
              </a:rPr>
              <a:t>12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072330" y="0"/>
            <a:ext cx="1000132" cy="928670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6000" kern="0" dirty="0" smtClean="0"/>
              <a:t>  9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8072430" y="0"/>
            <a:ext cx="1071570" cy="928670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5400" kern="0" dirty="0" smtClean="0"/>
              <a:t>10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0" y="928670"/>
            <a:ext cx="1000100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 smtClean="0">
                <a:solidFill>
                  <a:prstClr val="white"/>
                </a:solidFill>
              </a:rPr>
              <a:t>11</a:t>
            </a:r>
            <a:endParaRPr kumimoji="0" lang="sr-Cyrl-CS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857224" y="928670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 smtClean="0">
                <a:solidFill>
                  <a:prstClr val="white"/>
                </a:solidFill>
              </a:rPr>
              <a:t>12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1714480" y="928670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 smtClean="0">
                <a:solidFill>
                  <a:prstClr val="white"/>
                </a:solidFill>
              </a:rPr>
              <a:t>13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2571736" y="928670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sr-Latn-CS" sz="5400" kern="0" dirty="0" smtClean="0"/>
              <a:t>14</a:t>
            </a:r>
            <a:endParaRPr lang="sr-Cyrl-CS" sz="5400" dirty="0">
              <a:ln>
                <a:solidFill>
                  <a:schemeClr val="bg1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500430" y="928670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15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429124" y="928670"/>
            <a:ext cx="1000132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 smtClean="0">
                <a:solidFill>
                  <a:prstClr val="white"/>
                </a:solidFill>
              </a:rPr>
              <a:t>16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9" name="AutoShape 149">
            <a:hlinkClick r:id="rId17" action="ppaction://hlinksldjump">
              <a:snd r:embed="rId6" name="bomb.wav" builtIn="1"/>
            </a:hlinkClick>
          </p:cNvPr>
          <p:cNvSpPr>
            <a:spLocks noChangeArrowheads="1"/>
          </p:cNvSpPr>
          <p:nvPr/>
        </p:nvSpPr>
        <p:spPr bwMode="auto">
          <a:xfrm>
            <a:off x="4000496" y="3786190"/>
            <a:ext cx="714348" cy="714380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17</a:t>
            </a:r>
          </a:p>
        </p:txBody>
      </p:sp>
      <p:sp>
        <p:nvSpPr>
          <p:cNvPr id="71" name="AutoShape 149">
            <a:hlinkClick r:id="rId18" action="ppaction://hlinksldjump">
              <a:snd r:embed="rId6" name="bomb.wav" builtIn="1"/>
            </a:hlinkClick>
          </p:cNvPr>
          <p:cNvSpPr>
            <a:spLocks noChangeArrowheads="1"/>
          </p:cNvSpPr>
          <p:nvPr/>
        </p:nvSpPr>
        <p:spPr bwMode="auto">
          <a:xfrm>
            <a:off x="4714876" y="3786190"/>
            <a:ext cx="714380" cy="714380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18</a:t>
            </a:r>
          </a:p>
        </p:txBody>
      </p:sp>
      <p:sp>
        <p:nvSpPr>
          <p:cNvPr id="73" name="AutoShape 149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5357818" y="3786190"/>
            <a:ext cx="709634" cy="719134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19</a:t>
            </a: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5" name="AutoShape 149">
            <a:hlinkClick r:id="rId20" action="ppaction://hlinksldjump">
              <a:snd r:embed="rId6" name="bomb.wav" builtIn="1"/>
            </a:hlinkClick>
          </p:cNvPr>
          <p:cNvSpPr>
            <a:spLocks noChangeArrowheads="1"/>
          </p:cNvSpPr>
          <p:nvPr/>
        </p:nvSpPr>
        <p:spPr bwMode="auto">
          <a:xfrm>
            <a:off x="6072198" y="3786190"/>
            <a:ext cx="642918" cy="714380"/>
          </a:xfrm>
          <a:prstGeom prst="roundRect">
            <a:avLst>
              <a:gd name="adj" fmla="val 16667"/>
            </a:avLst>
          </a:prstGeom>
          <a:solidFill>
            <a:srgbClr val="0B3F93"/>
          </a:solidFill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algn="ctr" eaLnBrk="0" hangingPunct="0">
              <a:defRPr/>
            </a:pPr>
            <a:r>
              <a:rPr kumimoji="0" lang="hr-H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20</a:t>
            </a: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6" name="Rounded Rectangle 75">
            <a:hlinkClick r:id="rId21" action="ppaction://hlinksldjump"/>
          </p:cNvPr>
          <p:cNvSpPr/>
          <p:nvPr/>
        </p:nvSpPr>
        <p:spPr>
          <a:xfrm>
            <a:off x="0" y="4429132"/>
            <a:ext cx="714348" cy="714380"/>
          </a:xfrm>
          <a:prstGeom prst="roundRect">
            <a:avLst/>
          </a:prstGeom>
          <a:solidFill>
            <a:srgbClr val="0B3F9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21</a:t>
            </a:r>
          </a:p>
        </p:txBody>
      </p:sp>
      <p:sp>
        <p:nvSpPr>
          <p:cNvPr id="77" name="Rounded Rectangle 76">
            <a:hlinkClick r:id="rId22" action="ppaction://hlinksldjump"/>
          </p:cNvPr>
          <p:cNvSpPr/>
          <p:nvPr/>
        </p:nvSpPr>
        <p:spPr>
          <a:xfrm>
            <a:off x="714348" y="4429132"/>
            <a:ext cx="714348" cy="714380"/>
          </a:xfrm>
          <a:prstGeom prst="roundRect">
            <a:avLst/>
          </a:prstGeom>
          <a:solidFill>
            <a:srgbClr val="0B3F9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22</a:t>
            </a:r>
          </a:p>
        </p:txBody>
      </p:sp>
      <p:sp>
        <p:nvSpPr>
          <p:cNvPr id="78" name="Rounded Rectangle 77">
            <a:hlinkClick r:id="rId23" action="ppaction://hlinksldjump"/>
          </p:cNvPr>
          <p:cNvSpPr/>
          <p:nvPr/>
        </p:nvSpPr>
        <p:spPr>
          <a:xfrm>
            <a:off x="1428728" y="4429132"/>
            <a:ext cx="714348" cy="714380"/>
          </a:xfrm>
          <a:prstGeom prst="roundRect">
            <a:avLst/>
          </a:prstGeom>
          <a:solidFill>
            <a:srgbClr val="0B3F9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23</a:t>
            </a:r>
          </a:p>
        </p:txBody>
      </p:sp>
      <p:sp>
        <p:nvSpPr>
          <p:cNvPr id="79" name="Rounded Rectangle 78">
            <a:hlinkClick r:id="rId24" action="ppaction://hlinksldjump">
              <a:snd r:embed="rId6" name="bomb.wav" builtIn="1"/>
            </a:hlinkClick>
          </p:cNvPr>
          <p:cNvSpPr/>
          <p:nvPr/>
        </p:nvSpPr>
        <p:spPr>
          <a:xfrm>
            <a:off x="2143108" y="4429132"/>
            <a:ext cx="571504" cy="714380"/>
          </a:xfrm>
          <a:prstGeom prst="roundRect">
            <a:avLst/>
          </a:prstGeom>
          <a:solidFill>
            <a:srgbClr val="0B3F9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5286380" y="928670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 smtClean="0">
                <a:solidFill>
                  <a:prstClr val="white"/>
                </a:solidFill>
              </a:rPr>
              <a:t>17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143636" y="928670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 smtClean="0">
                <a:solidFill>
                  <a:prstClr val="white"/>
                </a:solidFill>
              </a:rPr>
              <a:t>18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7072330" y="928670"/>
            <a:ext cx="1000132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 smtClean="0">
                <a:solidFill>
                  <a:prstClr val="white"/>
                </a:solidFill>
              </a:rPr>
              <a:t>19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072430" y="928670"/>
            <a:ext cx="1071570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6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2o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0" y="1928802"/>
            <a:ext cx="928662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21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57224" y="1928802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22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1714480" y="1928802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23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2571736" y="1928802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24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5" name="Rounded Rectangle 54">
            <a:hlinkClick r:id="rId25" action="ppaction://hlinksldjump"/>
          </p:cNvPr>
          <p:cNvSpPr/>
          <p:nvPr/>
        </p:nvSpPr>
        <p:spPr>
          <a:xfrm>
            <a:off x="1357290" y="3786190"/>
            <a:ext cx="714380" cy="642942"/>
          </a:xfrm>
          <a:prstGeom prst="roundRect">
            <a:avLst/>
          </a:prstGeom>
          <a:solidFill>
            <a:srgbClr val="0B3F9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hangingPunct="0">
              <a:defRPr/>
            </a:pPr>
            <a:r>
              <a:rPr lang="hr-HR" b="1" kern="0" dirty="0" smtClean="0">
                <a:solidFill>
                  <a:srgbClr val="FFFFFF"/>
                </a:solidFill>
              </a:rPr>
              <a:t>13</a:t>
            </a:r>
            <a:endParaRPr lang="hr-HR" b="1" kern="0" dirty="0">
              <a:solidFill>
                <a:srgbClr val="FFFFFF"/>
              </a:solidFill>
            </a:endParaRPr>
          </a:p>
        </p:txBody>
      </p:sp>
      <p:sp>
        <p:nvSpPr>
          <p:cNvPr id="59" name="Rounded Rectangle 58">
            <a:hlinkClick r:id="rId26" action="ppaction://hlinksldjump"/>
          </p:cNvPr>
          <p:cNvSpPr/>
          <p:nvPr/>
        </p:nvSpPr>
        <p:spPr>
          <a:xfrm>
            <a:off x="2071670" y="3786190"/>
            <a:ext cx="642942" cy="642942"/>
          </a:xfrm>
          <a:prstGeom prst="roundRect">
            <a:avLst/>
          </a:prstGeom>
          <a:solidFill>
            <a:srgbClr val="0B3F9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60" name="Rounded Rectangle 59">
            <a:hlinkClick r:id="rId27" action="ppaction://hlinksldjump"/>
          </p:cNvPr>
          <p:cNvSpPr/>
          <p:nvPr/>
        </p:nvSpPr>
        <p:spPr>
          <a:xfrm>
            <a:off x="2714612" y="3786190"/>
            <a:ext cx="642942" cy="642942"/>
          </a:xfrm>
          <a:prstGeom prst="roundRect">
            <a:avLst/>
          </a:prstGeom>
          <a:solidFill>
            <a:srgbClr val="0B3F9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61" name="Rounded Rectangle 60">
            <a:hlinkClick r:id="rId28" action="ppaction://hlinksldjump"/>
          </p:cNvPr>
          <p:cNvSpPr/>
          <p:nvPr/>
        </p:nvSpPr>
        <p:spPr>
          <a:xfrm>
            <a:off x="3357554" y="3786190"/>
            <a:ext cx="642942" cy="642942"/>
          </a:xfrm>
          <a:prstGeom prst="roundRect">
            <a:avLst/>
          </a:prstGeom>
          <a:solidFill>
            <a:srgbClr val="0B3F9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072198" y="5357826"/>
            <a:ext cx="1776448" cy="461665"/>
          </a:xfrm>
          <a:prstGeom prst="rect">
            <a:avLst/>
          </a:prstGeom>
          <a:solidFill>
            <a:schemeClr val="bg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СМИРЕНИ: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000760" y="6000768"/>
            <a:ext cx="1797864" cy="461665"/>
          </a:xfrm>
          <a:prstGeom prst="rect">
            <a:avLst/>
          </a:prstGeom>
          <a:solidFill>
            <a:srgbClr val="0B3F93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СКРОМНИ: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3500430" y="1928802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25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429124" y="1928802"/>
            <a:ext cx="928694" cy="1000132"/>
          </a:xfrm>
          <a:prstGeom prst="rect">
            <a:avLst/>
          </a:prstGeom>
          <a:solidFill>
            <a:srgbClr val="0B3F9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26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2" name="Rounded Rectangle 81">
            <a:hlinkClick r:id="rId29" action="ppaction://hlinksldjump">
              <a:snd r:embed="rId6" name="bomb.wav" builtIn="1"/>
            </a:hlinkClick>
          </p:cNvPr>
          <p:cNvSpPr/>
          <p:nvPr/>
        </p:nvSpPr>
        <p:spPr>
          <a:xfrm>
            <a:off x="2714612" y="4429132"/>
            <a:ext cx="642942" cy="714380"/>
          </a:xfrm>
          <a:prstGeom prst="roundRect">
            <a:avLst/>
          </a:prstGeom>
          <a:solidFill>
            <a:srgbClr val="0B3F9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90" name="Rounded Rectangle 89">
            <a:hlinkClick r:id="rId30" action="ppaction://hlinksldjump">
              <a:snd r:embed="rId6" name="bomb.wav" builtIn="1"/>
            </a:hlinkClick>
          </p:cNvPr>
          <p:cNvSpPr/>
          <p:nvPr/>
        </p:nvSpPr>
        <p:spPr>
          <a:xfrm>
            <a:off x="3357554" y="4429132"/>
            <a:ext cx="571504" cy="714380"/>
          </a:xfrm>
          <a:prstGeom prst="roundRect">
            <a:avLst/>
          </a:prstGeom>
          <a:solidFill>
            <a:srgbClr val="0B3F9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26</a:t>
            </a:r>
          </a:p>
        </p:txBody>
      </p:sp>
      <p:sp>
        <p:nvSpPr>
          <p:cNvPr id="95" name="Rectangle 94"/>
          <p:cNvSpPr/>
          <p:nvPr/>
        </p:nvSpPr>
        <p:spPr>
          <a:xfrm>
            <a:off x="0" y="5357826"/>
            <a:ext cx="6000760" cy="769441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r-Cyrl-RS" sz="44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иконе</a:t>
            </a:r>
            <a:endParaRPr lang="en-US" sz="4400" b="1" cap="all" spc="0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controls>
      <p:control spid="1026" name="TextBox1" r:id="rId2" imgW="1324080" imgH="438120"/>
      <p:control spid="1027" name="TextBox2" r:id="rId3" imgW="1324080" imgH="438120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52" grpId="0" animBg="1"/>
      <p:bldP spid="54" grpId="0" animBg="1"/>
      <p:bldP spid="56" grpId="0" animBg="1"/>
      <p:bldP spid="58" grpId="0" animBg="1"/>
      <p:bldP spid="62" grpId="0" animBg="1"/>
      <p:bldP spid="63" grpId="0" animBg="1"/>
      <p:bldP spid="65" grpId="0" animBg="1"/>
      <p:bldP spid="67" grpId="0" animBg="1"/>
      <p:bldP spid="81" grpId="0" animBg="1"/>
      <p:bldP spid="81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53" grpId="0" animBg="1"/>
      <p:bldP spid="53" grpId="1" animBg="1"/>
      <p:bldP spid="57" grpId="0" animBg="1"/>
      <p:bldP spid="57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14290"/>
            <a:ext cx="4572008" cy="635001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0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5400000">
            <a:off x="8036743" y="607199"/>
            <a:ext cx="714380" cy="1214446"/>
          </a:xfrm>
          <a:prstGeom prst="rect">
            <a:avLst/>
          </a:prstGeom>
          <a:solidFill>
            <a:srgbClr val="FFC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57224" y="107154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2</a:t>
            </a:r>
          </a:p>
        </p:txBody>
      </p:sp>
      <p:sp>
        <p:nvSpPr>
          <p:cNvPr id="9" name="Left Arrow 8"/>
          <p:cNvSpPr/>
          <p:nvPr/>
        </p:nvSpPr>
        <p:spPr bwMode="auto">
          <a:xfrm>
            <a:off x="1571604" y="557214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 builtIn="1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95928"/>
            <a:ext cx="4286280" cy="6262072"/>
          </a:xfrm>
          <a:prstGeom prst="rect">
            <a:avLst/>
          </a:prstGeom>
          <a:noFill/>
        </p:spPr>
      </p:pic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 builtIn="1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0760" y="92867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2" name="bomb.wav" builtIn="1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8514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11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42" name="Picture 2" descr="Image result for Ð¡ÐÐÐ¢Ð ÐÐÐÐÐ Ð¤Ð ÐÐ¡ÐÐ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410" y="285727"/>
            <a:ext cx="4276656" cy="627410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857884" y="1214422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2132" y="2357430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ФРЕСКА ИЗ 13. ВЕКА, МАНАСТИР МОРАЧА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Image result for Ð¡ÐÐÐ¢Ð ÐÐÐ¡ÐÐÐÐÐ ÐÐÐÐÐÐ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857232"/>
            <a:ext cx="4142993" cy="5572164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12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 builtIn="1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928670"/>
            <a:ext cx="1071570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86116" y="785794"/>
            <a:ext cx="1071570" cy="107157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143504" y="642918"/>
          <a:ext cx="3786182" cy="492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182"/>
              </a:tblGrid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12323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23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214942" y="785794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ЈЕДАН ОД АУТОРА ЛИТУРГИЈЕ.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80" y="2000240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ЈЕДАН ОД ТРИ СВЕТА ЈЕРАРХА.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380" y="3214686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СЛАВИ СЕ 14. ЈАНУАРА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43504" y="571480"/>
            <a:ext cx="3786214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929586" y="857232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19" name="Rectangle 18"/>
          <p:cNvSpPr/>
          <p:nvPr/>
        </p:nvSpPr>
        <p:spPr>
          <a:xfrm>
            <a:off x="5143504" y="1785926"/>
            <a:ext cx="3786214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858148" y="2071678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  <a:endParaRPr lang="en-US" sz="4400" b="1" dirty="0"/>
          </a:p>
        </p:txBody>
      </p:sp>
      <p:sp>
        <p:nvSpPr>
          <p:cNvPr id="21" name="Rectangle 20"/>
          <p:cNvSpPr/>
          <p:nvPr/>
        </p:nvSpPr>
        <p:spPr>
          <a:xfrm>
            <a:off x="5143504" y="3071810"/>
            <a:ext cx="3786214" cy="250033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858148" y="342900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2</a:t>
            </a:r>
            <a:endParaRPr lang="en-US" sz="4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786710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5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143504" y="642918"/>
          <a:ext cx="3786182" cy="492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182"/>
              </a:tblGrid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12323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23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8852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3214686"/>
            <a:ext cx="2381250" cy="3162301"/>
          </a:xfrm>
          <a:prstGeom prst="rect">
            <a:avLst/>
          </a:prstGeom>
          <a:noFill/>
        </p:spPr>
      </p:pic>
      <p:pic>
        <p:nvPicPr>
          <p:cNvPr id="78850" name="Picture 2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1" y="571480"/>
            <a:ext cx="4427229" cy="60007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13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4" action="ppaction://hlinksldjump">
              <a:snd r:embed="rId5" name="bomb.wav" builtIn="1"/>
            </a:hlinkClick>
          </p:cNvPr>
          <p:cNvSpPr/>
          <p:nvPr/>
        </p:nvSpPr>
        <p:spPr bwMode="auto">
          <a:xfrm>
            <a:off x="6572264" y="60960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714356"/>
            <a:ext cx="1071570" cy="64294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500430" y="500042"/>
            <a:ext cx="1071570" cy="107157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214942" y="785794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ЖИВЕО У ВРЕМЕ ЦАРА ДИОКЛЕЦИЈАНА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80" y="2000240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ПОСВЕЋЕНА СУ МУ ДВА ПРАЗНИКА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72066" y="571480"/>
            <a:ext cx="3857652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929586" y="857232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  <a:endParaRPr lang="en-US" sz="4400" b="1" dirty="0"/>
          </a:p>
        </p:txBody>
      </p:sp>
      <p:sp>
        <p:nvSpPr>
          <p:cNvPr id="19" name="Rectangle 18"/>
          <p:cNvSpPr/>
          <p:nvPr/>
        </p:nvSpPr>
        <p:spPr>
          <a:xfrm>
            <a:off x="5072066" y="1857364"/>
            <a:ext cx="3857652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215306" y="214311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2</a:t>
            </a:r>
            <a:endParaRPr lang="en-US" sz="4400" b="1" dirty="0"/>
          </a:p>
        </p:txBody>
      </p:sp>
      <p:sp>
        <p:nvSpPr>
          <p:cNvPr id="21" name="Rectangle 20"/>
          <p:cNvSpPr/>
          <p:nvPr/>
        </p:nvSpPr>
        <p:spPr>
          <a:xfrm>
            <a:off x="5072066" y="3143248"/>
            <a:ext cx="4071934" cy="321471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858148" y="342900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1</a:t>
            </a:r>
            <a:endParaRPr lang="en-US" sz="4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786710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7010400" y="714356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86612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9874" name="Picture 2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446304"/>
            <a:ext cx="8001011" cy="50021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Image result for Ð¡Ð ÐÐ¢ÐÐÐ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14554"/>
            <a:ext cx="9108345" cy="3643338"/>
          </a:xfrm>
          <a:prstGeom prst="rect">
            <a:avLst/>
          </a:prstGeom>
          <a:noFill/>
        </p:spPr>
      </p:pic>
      <p:sp>
        <p:nvSpPr>
          <p:cNvPr id="5" name="Left Arrow 4">
            <a:hlinkClick r:id="rId3" action="ppaction://hlinksldjump">
              <a:snd r:embed="rId4" name="bomb.wav" builtIn="1"/>
            </a:hlinkClick>
          </p:cNvPr>
          <p:cNvSpPr/>
          <p:nvPr/>
        </p:nvSpPr>
        <p:spPr bwMode="auto">
          <a:xfrm>
            <a:off x="6143636" y="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14678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15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Image result for ÐÐÐÐÐÐÐÐ¡Ð¢Ð ÐÐ ÐÐÐÐ ÐÐÐ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3755"/>
            <a:ext cx="5286412" cy="6824245"/>
          </a:xfrm>
          <a:prstGeom prst="rect">
            <a:avLst/>
          </a:prstGeom>
          <a:noFill/>
        </p:spPr>
      </p:pic>
      <p:sp>
        <p:nvSpPr>
          <p:cNvPr id="5" name="Left Arrow 4">
            <a:hlinkClick r:id="rId3" action="ppaction://hlinksldjump">
              <a:snd r:embed="rId4" name="bomb.wav" builtIn="1"/>
            </a:hlinkClick>
          </p:cNvPr>
          <p:cNvSpPr/>
          <p:nvPr/>
        </p:nvSpPr>
        <p:spPr bwMode="auto">
          <a:xfrm>
            <a:off x="6143636" y="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43702" y="2786058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5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16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6143636" y="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14678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2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17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2946" name="Picture 2" descr="Image result for ÐÐÐÐÐ ÐÐÐÐÐ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99187"/>
            <a:ext cx="8429652" cy="6058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6143636" y="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14678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18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3970" name="Picture 2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642918"/>
            <a:ext cx="4500594" cy="5938928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428728" y="571480"/>
            <a:ext cx="4143404" cy="64294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Image result for Ð¡ÐÐÐ¢Ð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4762500" cy="66960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4282" y="5715016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 builtIn="1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928670"/>
            <a:ext cx="1071570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57620" y="1000108"/>
            <a:ext cx="1071570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143504" y="642918"/>
          <a:ext cx="3786182" cy="492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182"/>
              </a:tblGrid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12323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23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214942" y="785794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ОВАЈ СВЕТИТЕЉ ЈЕ ПОРЕКЛОМ СРБИН.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80" y="2000240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ИЗ ПРИЛЕПЦА ЈЕ КОД НОВОГ БРДА И ИМАО ЈЕ ТРОЈЕ ДЕЦЕ.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380" y="3214686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ОЖЕНИО ЈЕ РОЂАКУ ЦАРА ДУШАНА.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4942" y="4357694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ПОДИГАО ЈЕ ЦРКВУ КАСНИЈЕ НАЗВАНУ ЛАЗАРИЦА.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43504" y="642918"/>
            <a:ext cx="3786214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929586" y="857232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19" name="Rectangle 18"/>
          <p:cNvSpPr/>
          <p:nvPr/>
        </p:nvSpPr>
        <p:spPr>
          <a:xfrm>
            <a:off x="5143504" y="1857364"/>
            <a:ext cx="3786214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858148" y="2071678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  <a:endParaRPr lang="en-US" sz="4400" b="1" dirty="0"/>
          </a:p>
        </p:txBody>
      </p:sp>
      <p:sp>
        <p:nvSpPr>
          <p:cNvPr id="21" name="Rectangle 20"/>
          <p:cNvSpPr/>
          <p:nvPr/>
        </p:nvSpPr>
        <p:spPr>
          <a:xfrm>
            <a:off x="5143504" y="3071810"/>
            <a:ext cx="3786214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858148" y="342900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2</a:t>
            </a:r>
            <a:endParaRPr lang="en-US" sz="4400" b="1" dirty="0"/>
          </a:p>
        </p:txBody>
      </p:sp>
      <p:sp>
        <p:nvSpPr>
          <p:cNvPr id="23" name="Rectangle 22"/>
          <p:cNvSpPr/>
          <p:nvPr/>
        </p:nvSpPr>
        <p:spPr>
          <a:xfrm>
            <a:off x="5072066" y="4357694"/>
            <a:ext cx="3929090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001024" y="464344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1</a:t>
            </a:r>
            <a:endParaRPr lang="en-US" sz="4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786710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5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6143636" y="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14678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19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4994" name="Picture 2" descr="Image result for ÐÐÐÐÐÐ ÐÐÐ¢ÐÐ ÐÐÐÐÐ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714356"/>
            <a:ext cx="4500594" cy="58658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142844" y="557214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2844" y="3357562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6018" name="Picture 2" descr="Related image"/>
          <p:cNvPicPr>
            <a:picLocks noChangeAspect="1" noChangeArrowheads="1"/>
          </p:cNvPicPr>
          <p:nvPr/>
        </p:nvPicPr>
        <p:blipFill>
          <a:blip r:embed="rId4"/>
          <a:srcRect l="8530" t="6410" r="9577" b="7692"/>
          <a:stretch>
            <a:fillRect/>
          </a:stretch>
        </p:blipFill>
        <p:spPr bwMode="auto">
          <a:xfrm>
            <a:off x="4214810" y="-22328"/>
            <a:ext cx="4929190" cy="6880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21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86116" y="1214422"/>
            <a:ext cx="1071570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143504" y="642918"/>
          <a:ext cx="3786182" cy="492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182"/>
              </a:tblGrid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214942" y="785794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ОВАЈ ПРАЗНИК СЕ СМАТРА РОЂЕНДАНОМ ЦРКВЕ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80" y="2000240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ОБИЧАЈ ЈЕ ДА СЕ ТАДА У ХРАМОВИМА ПРАВЕ ВЕНЧИЋИ ОД ТРАВЕ.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380" y="3214686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ТАДА СЕ КРСТИЛО ОКО 3.000 ЉУДИ.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4942" y="4357694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СЛАВИ СЕ 50 ДАНА ПОСЛЕ ВАСКРСА.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43504" y="642918"/>
            <a:ext cx="3786214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929586" y="857232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19" name="Rectangle 18"/>
          <p:cNvSpPr/>
          <p:nvPr/>
        </p:nvSpPr>
        <p:spPr>
          <a:xfrm>
            <a:off x="5143504" y="1785926"/>
            <a:ext cx="3786214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858148" y="2071678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  <a:endParaRPr lang="en-US" sz="4400" b="1" dirty="0"/>
          </a:p>
        </p:txBody>
      </p:sp>
      <p:sp>
        <p:nvSpPr>
          <p:cNvPr id="21" name="Rectangle 20"/>
          <p:cNvSpPr/>
          <p:nvPr/>
        </p:nvSpPr>
        <p:spPr>
          <a:xfrm>
            <a:off x="5072066" y="3000372"/>
            <a:ext cx="3857652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858148" y="342900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2</a:t>
            </a:r>
            <a:endParaRPr lang="en-US" sz="4400" b="1" dirty="0"/>
          </a:p>
        </p:txBody>
      </p:sp>
      <p:sp>
        <p:nvSpPr>
          <p:cNvPr id="23" name="Rectangle 22"/>
          <p:cNvSpPr/>
          <p:nvPr/>
        </p:nvSpPr>
        <p:spPr>
          <a:xfrm>
            <a:off x="5072066" y="4286256"/>
            <a:ext cx="3929090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858148" y="464344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1</a:t>
            </a:r>
            <a:endParaRPr lang="en-US" sz="4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786710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5</a:t>
            </a:r>
            <a:endParaRPr lang="en-US" sz="4400" b="1" dirty="0"/>
          </a:p>
        </p:txBody>
      </p:sp>
      <p:pic>
        <p:nvPicPr>
          <p:cNvPr id="27650" name="Picture 2" descr="Image result for ÐÐÐÐÐ¡ÐÐ¢ÐÐÐ¦Ð ÐÐÐÐÐ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841149"/>
            <a:ext cx="4271964" cy="6016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142844" y="557214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2844" y="3357562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22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1202" name="AutoShape 2" descr="Image result for ÐÐÐÐÐ¡ÐÐ¢ÐÐÐ¦Ð ÐÐÐÐÐ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04" name="Picture 4" descr="Image result for ÐÐÐÐ ÐÐ Ð Ð£ÐÐÐÐ Ð¡ÐÐÐ¢Ð Ð¢Ð ÐÐÐÐ¦Ð Ð¥Ð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305724"/>
            <a:ext cx="4957766" cy="617602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57224" y="1142984"/>
            <a:ext cx="28575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/>
              <a:t>ЧУВЕНА ИКОНА АНДРЕЈА РУБЉОВА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142844" y="557214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86050" y="5786454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23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1202" name="AutoShape 2" descr="Image result for ÐÐÐÐÐ¡ÐÐ¢ÐÐÐ¦Ð ÐÐÐÐÐ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57224" y="0"/>
            <a:ext cx="8286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/>
              <a:t>ПРЕПОЗНАЈ СТИЛ ИКОНОПИСАЊА</a:t>
            </a:r>
            <a:endParaRPr lang="en-US" sz="2800" b="1" dirty="0"/>
          </a:p>
        </p:txBody>
      </p:sp>
      <p:pic>
        <p:nvPicPr>
          <p:cNvPr id="52226" name="Picture 2" descr="Image result for ÐÐÐÐÐÐ¢ÐÐÐ¡ÐÐ ÐÐÐÐÐ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85794"/>
            <a:ext cx="2857520" cy="3696662"/>
          </a:xfrm>
          <a:prstGeom prst="rect">
            <a:avLst/>
          </a:prstGeom>
          <a:noFill/>
        </p:spPr>
      </p:pic>
      <p:pic>
        <p:nvPicPr>
          <p:cNvPr id="52228" name="Picture 4" descr="Image result for Ð¥Ð ÐÐ¡Ð¢ÐÐ¡ ÐÐÐ ÐÐ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785794"/>
            <a:ext cx="2571768" cy="3786214"/>
          </a:xfrm>
          <a:prstGeom prst="rect">
            <a:avLst/>
          </a:prstGeom>
          <a:noFill/>
        </p:spPr>
      </p:pic>
      <p:pic>
        <p:nvPicPr>
          <p:cNvPr id="52230" name="Picture 6" descr="Image result for Ð¸ÐºÐ¾Ð½Ð° ÐºÐ¾Ð¿ÑÑÐºÐ° ÑÑÐ¸ÑÑÐ¾Ñ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693" y="785794"/>
            <a:ext cx="2839661" cy="37862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0" y="4643446"/>
            <a:ext cx="8001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 smtClean="0"/>
              <a:t>БАРОК, ВИЗАНТИЈСКИ И КОПТСКИ СТИЛ</a:t>
            </a:r>
            <a:endParaRPr lang="en-US" sz="3600" b="1" dirty="0"/>
          </a:p>
        </p:txBody>
      </p:sp>
      <p:sp>
        <p:nvSpPr>
          <p:cNvPr id="13" name="Rectangle 12"/>
          <p:cNvSpPr/>
          <p:nvPr/>
        </p:nvSpPr>
        <p:spPr>
          <a:xfrm>
            <a:off x="0" y="4714884"/>
            <a:ext cx="657226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58016" y="4786322"/>
            <a:ext cx="17812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sr-Cyrl-R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ПО 2</a:t>
            </a:r>
            <a:endParaRPr lang="en-U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71934" y="5143512"/>
            <a:ext cx="17812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sr-Cyrl-R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ПО 1</a:t>
            </a:r>
            <a:endParaRPr lang="en-U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142844" y="557214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29454" y="571501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1202" name="AutoShape 2" descr="Image result for ÐÐÐÐÐ¡ÐÐ¢ÐÐÐ¦Ð ÐÐÐÐÐ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14348" y="4214818"/>
            <a:ext cx="80010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/>
              <a:t>НА КОЈЕМ ВАСЕЉЕНСКОМ САБОРУ ЈЕ УТВРЂЕНО УЧЕЊЕ О НАЧИНУ ПОШТОВАЊА ИКОНА?</a:t>
            </a:r>
            <a:endParaRPr lang="en-US" sz="2800" b="1" dirty="0"/>
          </a:p>
        </p:txBody>
      </p:sp>
      <p:pic>
        <p:nvPicPr>
          <p:cNvPr id="53250" name="Picture 2" descr="Image result for Ð¡ÐÐÐÐ ÐÐÐ¡ÐÐÐÐÐ¡ÐÐ Ð¡ÐÐÐÐ 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0"/>
            <a:ext cx="5796392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142844" y="557214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29454" y="571501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25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1202" name="AutoShape 2" descr="Image result for ÐÐÐÐÐ¡ÐÐ¢ÐÐÐ¦Ð ÐÐÐÐÐ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14348" y="5000636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/>
              <a:t>НАЗИВ ОВЕ ИКОНЕ?  3</a:t>
            </a:r>
            <a:endParaRPr lang="en-US" sz="2800" b="1" dirty="0"/>
          </a:p>
        </p:txBody>
      </p:sp>
      <p:pic>
        <p:nvPicPr>
          <p:cNvPr id="55298" name="Picture 2" descr="Image result for Ð¢Ð ÐÐÐÐ Ð£Ð§ÐÐ¦Ð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285728"/>
            <a:ext cx="3747318" cy="4743440"/>
          </a:xfrm>
          <a:prstGeom prst="rect">
            <a:avLst/>
          </a:prstGeom>
          <a:noFill/>
        </p:spPr>
      </p:pic>
      <p:sp>
        <p:nvSpPr>
          <p:cNvPr id="55300" name="AutoShape 4" descr="Image result for ÐÐÐÐÐÐÐÐ¢ÐÐ¢ÐÐÐÐÐ¦Ð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142844" y="557214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29454" y="571501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26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1202" name="AutoShape 2" descr="Image result for ÐÐÐÐÐ¡ÐÐ¢ÐÐÐ¦Ð ÐÐÐÐÐ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14348" y="5000636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/>
              <a:t>НАЗИВ ОВЕ ФРЕСКЕ?  5</a:t>
            </a:r>
            <a:endParaRPr lang="en-US" sz="2800" b="1" dirty="0"/>
          </a:p>
        </p:txBody>
      </p:sp>
      <p:sp>
        <p:nvSpPr>
          <p:cNvPr id="55300" name="AutoShape 4" descr="Image result for ÐÐÐÐÐÐÐÐ¢ÐÐ¢ÐÐÐÐÐ¦Ð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6322" name="Picture 2" descr="Image result for ÐÐÐÐ¢ÐÐÐ ÐÐ¢ÐÐ 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428604"/>
            <a:ext cx="6572296" cy="45392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0" y="4572008"/>
          <a:ext cx="8643966" cy="2099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983"/>
                <a:gridCol w="4321983"/>
              </a:tblGrid>
              <a:tr h="10495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495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4754" name="Picture 2" descr="Image result for Ð¡ÐÐÐ¢Ð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7429520" cy="4450284"/>
          </a:xfrm>
          <a:prstGeom prst="rect">
            <a:avLst/>
          </a:prstGeom>
          <a:noFill/>
        </p:spPr>
      </p:pic>
      <p:sp>
        <p:nvSpPr>
          <p:cNvPr id="5" name="Left Arrow 4">
            <a:hlinkClick r:id="rId3" action="ppaction://hlinksldjump">
              <a:snd r:embed="rId4" name="bomb.wav" builtIn="1"/>
            </a:hlinkClick>
          </p:cNvPr>
          <p:cNvSpPr/>
          <p:nvPr/>
        </p:nvSpPr>
        <p:spPr bwMode="auto">
          <a:xfrm>
            <a:off x="6143636" y="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00430" y="0"/>
            <a:ext cx="1643074" cy="192880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500562" y="4714884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РЕЧ ЈЕ О РОЂЕНОЈ БРАЋИ.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4643446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ЖИВЕЛИ СУ У ТРЕЋЕМ ВЕКУ.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5715016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СЛАВЕ СЕ 14. НОВЕМБРА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00562" y="5572140"/>
            <a:ext cx="36433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solidFill>
                  <a:schemeClr val="accent3"/>
                </a:solidFill>
              </a:rPr>
              <a:t>ОНИ СУ ЛЕКАРИ ИЛИ НА ЦРКВЕНОСЛОВЕНСКОМ - ВРАЧИ</a:t>
            </a:r>
            <a:endParaRPr lang="en-US" sz="2000" dirty="0">
              <a:solidFill>
                <a:schemeClr val="accent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4500570"/>
            <a:ext cx="4429124" cy="10715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214678" y="4572008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19" name="Rectangle 18"/>
          <p:cNvSpPr/>
          <p:nvPr/>
        </p:nvSpPr>
        <p:spPr>
          <a:xfrm>
            <a:off x="4429124" y="4500570"/>
            <a:ext cx="4214842" cy="10715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572396" y="4714884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  <a:endParaRPr lang="en-US" sz="4400" b="1" dirty="0"/>
          </a:p>
        </p:txBody>
      </p:sp>
      <p:sp>
        <p:nvSpPr>
          <p:cNvPr id="21" name="Rectangle 20"/>
          <p:cNvSpPr/>
          <p:nvPr/>
        </p:nvSpPr>
        <p:spPr>
          <a:xfrm>
            <a:off x="0" y="5572140"/>
            <a:ext cx="4357686" cy="10715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286116" y="5786454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2</a:t>
            </a:r>
            <a:endParaRPr lang="en-US" sz="4400" b="1" dirty="0"/>
          </a:p>
        </p:txBody>
      </p:sp>
      <p:sp>
        <p:nvSpPr>
          <p:cNvPr id="23" name="Rectangle 22"/>
          <p:cNvSpPr/>
          <p:nvPr/>
        </p:nvSpPr>
        <p:spPr>
          <a:xfrm>
            <a:off x="4357686" y="5572140"/>
            <a:ext cx="4357686" cy="10715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572396" y="5857892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1</a:t>
            </a:r>
            <a:endParaRPr lang="en-US" sz="4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286612" y="3286124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5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2" name="Picture 6" descr="Image result for Ð¡ÐÐÐ¢Ð ÐÐ£ÐÐ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70"/>
            <a:ext cx="4029549" cy="541974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0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 builtIn="1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86116" y="1214422"/>
            <a:ext cx="1071570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143504" y="642918"/>
          <a:ext cx="3786182" cy="492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182"/>
              </a:tblGrid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12323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23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2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214942" y="785794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БИО ЈЕ ПРИЈАТЕЉ АПОСТОЛА ПАВЛА.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80" y="2000240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СЛИКАО ЈЕ.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380" y="3214686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БИО ЈЕ ЛЕКАР.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4942" y="4357694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3"/>
                </a:solidFill>
              </a:rPr>
              <a:t>НАПИСАО ЈЕВАНЂЕЉЕ И ДЕЛА АПОСТОЛСКА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43504" y="571480"/>
            <a:ext cx="3786214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929586" y="857232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  <p:sp>
        <p:nvSpPr>
          <p:cNvPr id="19" name="Rectangle 18"/>
          <p:cNvSpPr/>
          <p:nvPr/>
        </p:nvSpPr>
        <p:spPr>
          <a:xfrm>
            <a:off x="5072066" y="1785926"/>
            <a:ext cx="3786214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858148" y="2071678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  <a:endParaRPr lang="en-US" sz="4400" b="1" dirty="0"/>
          </a:p>
        </p:txBody>
      </p:sp>
      <p:sp>
        <p:nvSpPr>
          <p:cNvPr id="21" name="Rectangle 20"/>
          <p:cNvSpPr/>
          <p:nvPr/>
        </p:nvSpPr>
        <p:spPr>
          <a:xfrm>
            <a:off x="5072066" y="3071810"/>
            <a:ext cx="3786214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858148" y="342900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2</a:t>
            </a:r>
            <a:endParaRPr lang="en-US" sz="4400" b="1" dirty="0"/>
          </a:p>
        </p:txBody>
      </p:sp>
      <p:sp>
        <p:nvSpPr>
          <p:cNvPr id="23" name="Rectangle 22"/>
          <p:cNvSpPr/>
          <p:nvPr/>
        </p:nvSpPr>
        <p:spPr>
          <a:xfrm>
            <a:off x="5000628" y="4286256"/>
            <a:ext cx="3929090" cy="12858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001024" y="464344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1</a:t>
            </a:r>
            <a:endParaRPr lang="en-US" sz="4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786710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5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Image result for Ð»Ð°Ð·Ð°ÑÐµÐ²Ð° ÑÑÐ±Ð¾Ñ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8097"/>
            <a:ext cx="9144000" cy="6089904"/>
          </a:xfrm>
          <a:prstGeom prst="rect">
            <a:avLst/>
          </a:prstGeom>
          <a:noFill/>
        </p:spPr>
      </p:pic>
      <p:sp>
        <p:nvSpPr>
          <p:cNvPr id="5" name="Left Arrow 4">
            <a:hlinkClick r:id="rId3" action="ppaction://hlinksldjump">
              <a:snd r:embed="rId4" name="bomb.wav" builtIn="1"/>
            </a:hlinkClick>
          </p:cNvPr>
          <p:cNvSpPr/>
          <p:nvPr/>
        </p:nvSpPr>
        <p:spPr bwMode="auto">
          <a:xfrm>
            <a:off x="7010400" y="714356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86612" y="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  <a:endParaRPr lang="en-US" sz="4400" b="1" dirty="0"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>
            <a:hlinkClick r:id="rId2" action="ppaction://hlinksldjump">
              <a:snd r:embed="rId3" name="bomb.wav" builtIn="1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8612" name="Picture 4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85728"/>
            <a:ext cx="7429552" cy="489150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71868" y="557214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3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2" name="bomb.wav" builtIn="1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7586" name="Picture 2" descr="Image result for Ð±ÐµÐ»Ð¸ Ð°Ð½ÑÐµÐ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8405830" cy="474522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5288340"/>
            <a:ext cx="3357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ИЗ КОЈЕГ ЈЕ МАНАСТИРА ФРЕСКА БЕЛИ АНЂЕО?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571736" y="500063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5</a:t>
            </a:r>
            <a:endParaRPr lang="en-US" sz="4400" b="1" dirty="0"/>
          </a:p>
        </p:txBody>
      </p:sp>
      <p:pic>
        <p:nvPicPr>
          <p:cNvPr id="67588" name="Picture 4" descr="Image result for ÐÐÐÐÐ¨ÐÐÐ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7686" y="214290"/>
            <a:ext cx="4586314" cy="2866446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071934" y="5072074"/>
            <a:ext cx="1357322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43306" y="5072074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4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Image result for Ð ÐÐ¡ÐÐÐÐ Ð¥Ð ÐÐ¡Ð¢ÐÐÐ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1626"/>
          </a:xfrm>
          <a:prstGeom prst="rect">
            <a:avLst/>
          </a:prstGeom>
          <a:noFill/>
        </p:spPr>
      </p:pic>
      <p:sp>
        <p:nvSpPr>
          <p:cNvPr id="3" name="Left Arrow 2"/>
          <p:cNvSpPr/>
          <p:nvPr/>
        </p:nvSpPr>
        <p:spPr bwMode="auto">
          <a:xfrm>
            <a:off x="6715140" y="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 builtIn="1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5288340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ИЗ КОЈЕГ ЈЕ МАНАСТИРА ФРЕСКА РАСПЕЋА?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3000364" y="5214950"/>
            <a:ext cx="4667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RS" sz="4400" b="1" dirty="0" smtClean="0">
                <a:solidFill>
                  <a:srgbClr val="73D6FD"/>
                </a:solidFill>
              </a:rPr>
              <a:t>7</a:t>
            </a:r>
            <a:endParaRPr lang="en-US" sz="4400" b="1" dirty="0">
              <a:solidFill>
                <a:srgbClr val="73D6FD"/>
              </a:solidFill>
            </a:endParaRPr>
          </a:p>
        </p:txBody>
      </p:sp>
      <p:pic>
        <p:nvPicPr>
          <p:cNvPr id="66564" name="Picture 4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6111" y="2714620"/>
            <a:ext cx="6157889" cy="414338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571868" y="5357826"/>
            <a:ext cx="85725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786182" y="5357826"/>
            <a:ext cx="4667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RS" sz="4400" b="1" dirty="0" smtClean="0">
                <a:solidFill>
                  <a:srgbClr val="73D6FD"/>
                </a:solidFill>
              </a:rPr>
              <a:t>6</a:t>
            </a:r>
            <a:endParaRPr lang="en-US" sz="4400" b="1" dirty="0">
              <a:solidFill>
                <a:srgbClr val="73D6F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2" name="bomb.wav" builtIn="1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5538" name="AutoShape 2" descr="Image result for Ð¡ÐÐÐ¢Ð ÐÐÐÐÐÐ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5540" name="Picture 4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500042"/>
            <a:ext cx="4199116" cy="592935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785786" y="714356"/>
            <a:ext cx="714380" cy="1214446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000760" y="928670"/>
            <a:ext cx="18573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 smtClean="0"/>
              <a:t>2</a:t>
            </a:r>
          </a:p>
          <a:p>
            <a:pPr algn="ctr"/>
            <a:r>
              <a:rPr lang="sr-Cyrl-RS" sz="4400" b="1" dirty="0" smtClean="0"/>
              <a:t>-2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ustom 1">
      <a:dk1>
        <a:sysClr val="windowText" lastClr="000000"/>
      </a:dk1>
      <a:lt1>
        <a:sysClr val="window" lastClr="FFFFFF"/>
      </a:lt1>
      <a:dk2>
        <a:srgbClr val="FF0000"/>
      </a:dk2>
      <a:lt2>
        <a:srgbClr val="F4E7ED"/>
      </a:lt2>
      <a:accent1>
        <a:srgbClr val="C00000"/>
      </a:accent1>
      <a:accent2>
        <a:srgbClr val="C00000"/>
      </a:accent2>
      <a:accent3>
        <a:srgbClr val="DE6C36"/>
      </a:accent3>
      <a:accent4>
        <a:srgbClr val="F9B639"/>
      </a:accent4>
      <a:accent5>
        <a:srgbClr val="C00000"/>
      </a:accent5>
      <a:accent6>
        <a:srgbClr val="FA8D3D"/>
      </a:accent6>
      <a:hlink>
        <a:srgbClr val="FFDE66"/>
      </a:hlink>
      <a:folHlink>
        <a:srgbClr val="FF656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pex">
  <a:themeElements>
    <a:clrScheme name="Custom 3">
      <a:dk1>
        <a:srgbClr val="005BD3"/>
      </a:dk1>
      <a:lt1>
        <a:srgbClr val="73D6FD"/>
      </a:lt1>
      <a:dk2>
        <a:srgbClr val="00349E"/>
      </a:dk2>
      <a:lt2>
        <a:srgbClr val="D2D2D2"/>
      </a:lt2>
      <a:accent1>
        <a:srgbClr val="2B71FF"/>
      </a:accent1>
      <a:accent2>
        <a:srgbClr val="87BAFF"/>
      </a:accent2>
      <a:accent3>
        <a:srgbClr val="000000"/>
      </a:accent3>
      <a:accent4>
        <a:srgbClr val="2B71FF"/>
      </a:accent4>
      <a:accent5>
        <a:srgbClr val="005BD3"/>
      </a:accent5>
      <a:accent6>
        <a:srgbClr val="002676"/>
      </a:accent6>
      <a:hlink>
        <a:srgbClr val="17BBFD"/>
      </a:hlink>
      <a:folHlink>
        <a:srgbClr val="4B98FF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656</TotalTime>
  <Words>368</Words>
  <Application>Microsoft Office PowerPoint</Application>
  <PresentationFormat>On-screen Show (4:3)</PresentationFormat>
  <Paragraphs>194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Apex</vt:lpstr>
      <vt:lpstr>1_Apex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KВИЗ ИЗ ВЕРОНАУКЕ</dc:title>
  <dc:creator>Home</dc:creator>
  <cp:lastModifiedBy>apokalipsa</cp:lastModifiedBy>
  <cp:revision>86</cp:revision>
  <dcterms:created xsi:type="dcterms:W3CDTF">2012-10-02T17:23:33Z</dcterms:created>
  <dcterms:modified xsi:type="dcterms:W3CDTF">2019-04-12T06:32:47Z</dcterms:modified>
</cp:coreProperties>
</file>