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5" r:id="rId8"/>
    <p:sldId id="266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</p:sldIdLst>
  <p:sldSz cx="9144000" cy="6858000" type="screen4x3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E4451-9600-4C08-8D51-635DA18D3B6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7C13E-D2BF-4361-B1E1-B58D4CF5535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1025455"/>
      </p:ext>
    </p:extLst>
  </p:cSld>
  <p:clrMapOvr>
    <a:masterClrMapping/>
  </p:clrMapOvr>
  <p:transition spd="med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2599B-E175-4DC1-861A-F5F5401019D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4F48F-D364-4044-82C8-877313CA53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8008831"/>
      </p:ext>
    </p:extLst>
  </p:cSld>
  <p:clrMapOvr>
    <a:masterClrMapping/>
  </p:clrMapOvr>
  <p:transition spd="med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7E966-99FE-4046-A94E-BAB8DF52E56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14304-BB91-48C1-AC88-AFFFEDA3609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4733128"/>
      </p:ext>
    </p:extLst>
  </p:cSld>
  <p:clrMapOvr>
    <a:masterClrMapping/>
  </p:clrMapOvr>
  <p:transition spd="med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DAF6D-F2F7-4CDF-8624-E494FD08AF7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3017E-8A0A-40D8-9CE7-74AA8C1F60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6913384"/>
      </p:ext>
    </p:extLst>
  </p:cSld>
  <p:clrMapOvr>
    <a:masterClrMapping/>
  </p:clrMapOvr>
  <p:transition spd="med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61DCA-060F-416A-B428-7088891EC5E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CDF71-A806-4CF4-8F28-34F3FFA7DA6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4175713"/>
      </p:ext>
    </p:extLst>
  </p:cSld>
  <p:clrMapOvr>
    <a:masterClrMapping/>
  </p:clrMapOvr>
  <p:transition spd="med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46A04-06CE-4239-9DB1-2B213B613B8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3844C0-1B57-418B-BEF2-0D6897CD6C5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9916716"/>
      </p:ext>
    </p:extLst>
  </p:cSld>
  <p:clrMapOvr>
    <a:masterClrMapping/>
  </p:clrMapOvr>
  <p:transition spd="med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AAD27-0122-4F4D-8EDD-8CD6810729F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2CC5D-8DB2-4A08-9844-020D2CDC400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9944562"/>
      </p:ext>
    </p:extLst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48129-F4E8-4148-A36D-7C144C266E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7626A-BD3D-425E-9C90-10C73D0D391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3959772"/>
      </p:ext>
    </p:extLst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B820D-EF3B-4847-9EFE-C8C8DD3B4DB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6AE4B-7DDE-43E0-9FAC-68218862EB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4162879"/>
      </p:ext>
    </p:extLst>
  </p:cSld>
  <p:clrMapOvr>
    <a:masterClrMapping/>
  </p:clrMapOvr>
  <p:transition spd="med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26CE7-B0E2-4095-82F0-3FE1C5D8759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2528B-5BDB-4294-B90F-EB0581BD033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5103213"/>
      </p:ext>
    </p:extLst>
  </p:cSld>
  <p:clrMapOvr>
    <a:masterClrMapping/>
  </p:clrMapOvr>
  <p:transition spd="med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E5E2F-B25E-423E-8B24-255133A2DA8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BA8E8-0A2E-4C0A-9C20-DE49280B743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613394"/>
      </p:ext>
    </p:extLst>
  </p:cSld>
  <p:clrMapOvr>
    <a:masterClrMapping/>
  </p:clrMapOvr>
  <p:transition spd="med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335F375-6E7A-40E2-A86A-534E857B5A5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529D63A-2408-4CE4-AC42-6A34E5EAEB5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6944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random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1"/>
          <p:cNvSpPr txBox="1">
            <a:spLocks noChangeArrowheads="1"/>
          </p:cNvSpPr>
          <p:nvPr/>
        </p:nvSpPr>
        <p:spPr bwMode="auto">
          <a:xfrm>
            <a:off x="714375" y="5715000"/>
            <a:ext cx="78581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70C0"/>
                </a:solidFill>
              </a:rPr>
              <a:t>Библ</a:t>
            </a:r>
            <a:r>
              <a:rPr lang="x-none" sz="3600" b="1" dirty="0" err="1" smtClean="0">
                <a:solidFill>
                  <a:srgbClr val="0070C0"/>
                </a:solidFill>
              </a:rPr>
              <a:t>ијска</a:t>
            </a:r>
            <a:r>
              <a:rPr lang="ru-RU" sz="3600" b="1" dirty="0" smtClean="0">
                <a:solidFill>
                  <a:srgbClr val="0070C0"/>
                </a:solidFill>
              </a:rPr>
              <a:t> историја Новог Завета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7154425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1071563" y="4857750"/>
            <a:ext cx="707231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black"/>
                </a:solidFill>
              </a:rPr>
              <a:t>Захарија, од радости, није одмах </a:t>
            </a:r>
            <a:r>
              <a:rPr lang="ru-RU" sz="2400" b="1" dirty="0" smtClean="0">
                <a:solidFill>
                  <a:prstClr val="black"/>
                </a:solidFill>
              </a:rPr>
              <a:t>поверовао </a:t>
            </a:r>
            <a:r>
              <a:rPr lang="ru-RU" sz="2400" b="1" dirty="0">
                <a:solidFill>
                  <a:prstClr val="black"/>
                </a:solidFill>
              </a:rPr>
              <a:t>и рекао је: </a:t>
            </a:r>
            <a:r>
              <a:rPr lang="ru-RU" sz="2400" b="1" dirty="0" smtClean="0">
                <a:solidFill>
                  <a:prstClr val="black"/>
                </a:solidFill>
              </a:rPr>
              <a:t>«По чему ћу то познати? Ја сам наиме стар, а </a:t>
            </a:r>
            <a:r>
              <a:rPr lang="ru-RU" sz="2400" b="1" dirty="0">
                <a:solidFill>
                  <a:prstClr val="black"/>
                </a:solidFill>
              </a:rPr>
              <a:t>и моја </a:t>
            </a:r>
            <a:r>
              <a:rPr lang="ru-RU" sz="2400" b="1" dirty="0" smtClean="0">
                <a:solidFill>
                  <a:prstClr val="black"/>
                </a:solidFill>
              </a:rPr>
              <a:t>жена је зашла у године</a:t>
            </a:r>
            <a:r>
              <a:rPr lang="ru-RU" sz="2400" b="1" dirty="0" smtClean="0">
                <a:solidFill>
                  <a:prstClr val="black"/>
                </a:solidFill>
              </a:rPr>
              <a:t>».</a:t>
            </a:r>
            <a:endParaRPr lang="ru-RU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6408102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1428750" y="4786313"/>
            <a:ext cx="60721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prstClr val="black"/>
                </a:solidFill>
              </a:rPr>
              <a:t>Анђео </a:t>
            </a:r>
            <a:r>
              <a:rPr lang="ru-RU" sz="2400" b="1" dirty="0">
                <a:solidFill>
                  <a:prstClr val="black"/>
                </a:solidFill>
              </a:rPr>
              <a:t>му одговори: </a:t>
            </a:r>
            <a:r>
              <a:rPr lang="ru-RU" sz="2400" b="1" dirty="0" smtClean="0">
                <a:solidFill>
                  <a:prstClr val="black"/>
                </a:solidFill>
              </a:rPr>
              <a:t>«Ја </a:t>
            </a:r>
            <a:r>
              <a:rPr lang="ru-RU" sz="2400" b="1" dirty="0">
                <a:solidFill>
                  <a:prstClr val="black"/>
                </a:solidFill>
              </a:rPr>
              <a:t>сам - Архангел Гаврило, који стојим пред Богом, и </a:t>
            </a:r>
            <a:r>
              <a:rPr lang="ru-RU" sz="2400" b="1" dirty="0" smtClean="0">
                <a:solidFill>
                  <a:prstClr val="black"/>
                </a:solidFill>
              </a:rPr>
              <a:t>послат </a:t>
            </a:r>
            <a:r>
              <a:rPr lang="ru-RU" sz="2400" b="1" dirty="0">
                <a:solidFill>
                  <a:prstClr val="black"/>
                </a:solidFill>
              </a:rPr>
              <a:t>сам да говорим са тобом.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50025"/>
            <a:ext cx="6215063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400" dirty="0" err="1">
                <a:solidFill>
                  <a:srgbClr val="1F497D">
                    <a:lumMod val="50000"/>
                  </a:srgbClr>
                </a:solidFill>
              </a:rPr>
              <a:t>Благовестие</a:t>
            </a:r>
            <a:r>
              <a:rPr lang="ru-RU" sz="1400" dirty="0">
                <a:solidFill>
                  <a:srgbClr val="1F497D">
                    <a:lumMod val="50000"/>
                  </a:srgbClr>
                </a:solidFill>
              </a:rPr>
              <a:t> прав. </a:t>
            </a:r>
            <a:r>
              <a:rPr lang="ru-RU" sz="1400" dirty="0" err="1">
                <a:solidFill>
                  <a:srgbClr val="1F497D">
                    <a:lumMod val="50000"/>
                  </a:srgbClr>
                </a:solidFill>
              </a:rPr>
              <a:t>Захарии</a:t>
            </a:r>
            <a:r>
              <a:rPr lang="ru-RU" sz="1400" dirty="0">
                <a:solidFill>
                  <a:srgbClr val="1F497D">
                    <a:lumMod val="50000"/>
                  </a:srgbClr>
                </a:solidFill>
              </a:rPr>
              <a:t>. Миниатюра из </a:t>
            </a:r>
            <a:r>
              <a:rPr lang="ru-RU" sz="1400" dirty="0" err="1">
                <a:solidFill>
                  <a:srgbClr val="1F497D">
                    <a:lumMod val="50000"/>
                  </a:srgbClr>
                </a:solidFill>
              </a:rPr>
              <a:t>Минология</a:t>
            </a:r>
            <a:r>
              <a:rPr lang="ru-RU" sz="1400" dirty="0">
                <a:solidFill>
                  <a:srgbClr val="1F497D">
                    <a:lumMod val="50000"/>
                  </a:srgbClr>
                </a:solidFill>
              </a:rPr>
              <a:t> Василия II. 976-1025 гг.</a:t>
            </a:r>
          </a:p>
        </p:txBody>
      </p:sp>
    </p:spTree>
    <p:extLst>
      <p:ext uri="{BB962C8B-B14F-4D97-AF65-F5344CB8AC3E}">
        <p14:creationId xmlns="" xmlns:p14="http://schemas.microsoft.com/office/powerpoint/2010/main" val="899442281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928688" y="4929188"/>
            <a:ext cx="74295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black"/>
                </a:solidFill>
              </a:rPr>
              <a:t>«Зато, што ниси </a:t>
            </a:r>
            <a:r>
              <a:rPr lang="ru-RU" sz="2400" b="1" dirty="0" smtClean="0">
                <a:solidFill>
                  <a:prstClr val="black"/>
                </a:solidFill>
              </a:rPr>
              <a:t>повјеровао </a:t>
            </a:r>
            <a:r>
              <a:rPr lang="ru-RU" sz="2400" b="1" dirty="0">
                <a:solidFill>
                  <a:prstClr val="black"/>
                </a:solidFill>
              </a:rPr>
              <a:t>мојим </a:t>
            </a:r>
            <a:r>
              <a:rPr lang="ru-RU" sz="2400" b="1" dirty="0" smtClean="0">
                <a:solidFill>
                  <a:prstClr val="black"/>
                </a:solidFill>
              </a:rPr>
              <a:t>речима</a:t>
            </a:r>
            <a:r>
              <a:rPr lang="ru-RU" sz="2400" b="1" dirty="0">
                <a:solidFill>
                  <a:prstClr val="black"/>
                </a:solidFill>
              </a:rPr>
              <a:t>, бићеш </a:t>
            </a:r>
            <a:r>
              <a:rPr lang="ru-RU" sz="2400" b="1" dirty="0" smtClean="0">
                <a:solidFill>
                  <a:prstClr val="black"/>
                </a:solidFill>
              </a:rPr>
              <a:t>нем </a:t>
            </a:r>
            <a:r>
              <a:rPr lang="ru-RU" sz="2400" b="1" dirty="0">
                <a:solidFill>
                  <a:prstClr val="black"/>
                </a:solidFill>
              </a:rPr>
              <a:t>и нећеш моћи да говориш до тог дана, док се то не </a:t>
            </a:r>
            <a:r>
              <a:rPr lang="ru-RU" sz="2400" b="1" dirty="0" smtClean="0">
                <a:solidFill>
                  <a:prstClr val="black"/>
                </a:solidFill>
              </a:rPr>
              <a:t>догоди…» </a:t>
            </a:r>
            <a:r>
              <a:rPr lang="ru-RU" sz="2400" b="1" dirty="0">
                <a:solidFill>
                  <a:prstClr val="black"/>
                </a:solidFill>
              </a:rPr>
              <a:t>(Лк.1,18-20).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50025"/>
            <a:ext cx="5072063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400">
                <a:solidFill>
                  <a:srgbClr val="1F497D">
                    <a:lumMod val="50000"/>
                  </a:srgbClr>
                </a:solidFill>
              </a:rPr>
              <a:t>Иванов А.А. </a:t>
            </a:r>
            <a:r>
              <a:rPr lang="ru-RU" sz="1400" dirty="0">
                <a:solidFill>
                  <a:srgbClr val="1F497D">
                    <a:lumMod val="50000"/>
                  </a:srgbClr>
                </a:solidFill>
              </a:rPr>
              <a:t>Архангел Гавриил поражает </a:t>
            </a:r>
            <a:r>
              <a:rPr lang="ru-RU" sz="1400" dirty="0" err="1">
                <a:solidFill>
                  <a:srgbClr val="1F497D">
                    <a:lumMod val="50000"/>
                  </a:srgbClr>
                </a:solidFill>
              </a:rPr>
              <a:t>Захарию</a:t>
            </a:r>
            <a:r>
              <a:rPr lang="ru-RU" sz="1400" dirty="0">
                <a:solidFill>
                  <a:srgbClr val="1F497D">
                    <a:lumMod val="50000"/>
                  </a:srgbClr>
                </a:solidFill>
              </a:rPr>
              <a:t> немотой. 1850</a:t>
            </a:r>
          </a:p>
        </p:txBody>
      </p:sp>
    </p:spTree>
    <p:extLst>
      <p:ext uri="{BB962C8B-B14F-4D97-AF65-F5344CB8AC3E}">
        <p14:creationId xmlns="" xmlns:p14="http://schemas.microsoft.com/office/powerpoint/2010/main" val="454722168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42910" y="642918"/>
            <a:ext cx="3714776" cy="55721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TextBox 2"/>
          <p:cNvSpPr txBox="1">
            <a:spLocks noChangeArrowheads="1"/>
          </p:cNvSpPr>
          <p:nvPr/>
        </p:nvSpPr>
        <p:spPr bwMode="auto">
          <a:xfrm>
            <a:off x="714375" y="785813"/>
            <a:ext cx="3571875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prstClr val="black"/>
                </a:solidFill>
              </a:rPr>
              <a:t> За </a:t>
            </a:r>
            <a:r>
              <a:rPr lang="ru-RU" sz="2400" b="1" dirty="0">
                <a:solidFill>
                  <a:prstClr val="black"/>
                </a:solidFill>
              </a:rPr>
              <a:t>то </a:t>
            </a:r>
            <a:r>
              <a:rPr lang="ru-RU" sz="2400" b="1" dirty="0" smtClean="0">
                <a:solidFill>
                  <a:prstClr val="black"/>
                </a:solidFill>
              </a:rPr>
              <a:t>време</a:t>
            </a:r>
            <a:r>
              <a:rPr lang="ru-RU" sz="2400" b="1" dirty="0">
                <a:solidFill>
                  <a:prstClr val="black"/>
                </a:solidFill>
              </a:rPr>
              <a:t>, народ се молио док је чекао Захарију и чудио се, зашто се он задржао толико </a:t>
            </a:r>
            <a:r>
              <a:rPr lang="ru-RU" sz="2400" b="1" dirty="0" smtClean="0">
                <a:solidFill>
                  <a:prstClr val="black"/>
                </a:solidFill>
              </a:rPr>
              <a:t> </a:t>
            </a:r>
            <a:r>
              <a:rPr lang="ru-RU" sz="2400" b="1" dirty="0">
                <a:solidFill>
                  <a:prstClr val="black"/>
                </a:solidFill>
              </a:rPr>
              <a:t>у светилишту. А он, изашавши одатле, није могао да говори са народом и објашњавао им је знаковима. Тада су сви схватили, да је имао виђење </a:t>
            </a:r>
            <a:r>
              <a:rPr lang="ru-RU" sz="2400" b="1" dirty="0" smtClean="0">
                <a:solidFill>
                  <a:prstClr val="black"/>
                </a:solidFill>
              </a:rPr>
              <a:t>у </a:t>
            </a:r>
            <a:r>
              <a:rPr lang="ru-RU" sz="2400" b="1" dirty="0">
                <a:solidFill>
                  <a:prstClr val="black"/>
                </a:solidFill>
              </a:rPr>
              <a:t>светилишту. По завршетку своје дневне службе у храму, Захарија се вратио у свој дом.</a:t>
            </a:r>
          </a:p>
        </p:txBody>
      </p:sp>
    </p:spTree>
    <p:extLst>
      <p:ext uri="{BB962C8B-B14F-4D97-AF65-F5344CB8AC3E}">
        <p14:creationId xmlns="" xmlns:p14="http://schemas.microsoft.com/office/powerpoint/2010/main" val="3044341950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2"/>
          <p:cNvSpPr txBox="1">
            <a:spLocks noChangeArrowheads="1"/>
          </p:cNvSpPr>
          <p:nvPr/>
        </p:nvSpPr>
        <p:spPr bwMode="auto">
          <a:xfrm>
            <a:off x="642938" y="785813"/>
            <a:ext cx="3714750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prstClr val="black"/>
                </a:solidFill>
              </a:rPr>
              <a:t>Када </a:t>
            </a:r>
            <a:r>
              <a:rPr lang="ru-RU" sz="2000" b="1" dirty="0">
                <a:solidFill>
                  <a:prstClr val="black"/>
                </a:solidFill>
              </a:rPr>
              <a:t>је Јелисавета сазнала за велику милост Божију према њима, она је сакривала од људи своју радост са скромношћу и захваљивала се </a:t>
            </a:r>
            <a:r>
              <a:rPr lang="ru-RU" sz="2000" b="1" dirty="0" smtClean="0">
                <a:solidFill>
                  <a:prstClr val="black"/>
                </a:solidFill>
              </a:rPr>
              <a:t>Господу</a:t>
            </a:r>
            <a:r>
              <a:rPr lang="ru-RU" sz="2400" b="1" dirty="0" smtClean="0">
                <a:solidFill>
                  <a:prstClr val="black"/>
                </a:solidFill>
              </a:rPr>
              <a:t>.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4438" y="5500688"/>
            <a:ext cx="257175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dirty="0">
                <a:solidFill>
                  <a:srgbClr val="1F497D">
                    <a:lumMod val="50000"/>
                  </a:srgbClr>
                </a:solidFill>
              </a:rPr>
              <a:t>Зачеће св. Јована Претече. Икона. XV вијек</a:t>
            </a:r>
          </a:p>
        </p:txBody>
      </p:sp>
      <p:pic>
        <p:nvPicPr>
          <p:cNvPr id="18436" name="Рисунок 5" descr="Рисунок1.jp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4214813"/>
            <a:ext cx="517525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66341710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2"/>
          <p:cNvSpPr txBox="1">
            <a:spLocks noChangeArrowheads="1"/>
          </p:cNvSpPr>
          <p:nvPr/>
        </p:nvSpPr>
        <p:spPr bwMode="auto">
          <a:xfrm>
            <a:off x="714375" y="785813"/>
            <a:ext cx="3786188" cy="1200329"/>
          </a:xfrm>
          <a:prstGeom prst="rect">
            <a:avLst/>
          </a:prstGeom>
          <a:solidFill>
            <a:srgbClr val="FFFF00"/>
          </a:solidFill>
          <a:ln/>
          <a:ex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prstClr val="black"/>
                </a:solidFill>
              </a:rPr>
              <a:t>Господ је услишио молитве праведника и у дубокој старости подарио им сина.</a:t>
            </a:r>
            <a:endParaRPr lang="ru-RU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7253225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N184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16" y="0"/>
            <a:ext cx="5572132" cy="6743568"/>
          </a:xfrm>
          <a:prstGeom prst="rect">
            <a:avLst/>
          </a:prstGeom>
        </p:spPr>
      </p:pic>
      <p:sp>
        <p:nvSpPr>
          <p:cNvPr id="9218" name="TextBox 2"/>
          <p:cNvSpPr txBox="1">
            <a:spLocks noChangeArrowheads="1"/>
          </p:cNvSpPr>
          <p:nvPr/>
        </p:nvSpPr>
        <p:spPr bwMode="auto">
          <a:xfrm>
            <a:off x="428596" y="714356"/>
            <a:ext cx="3786188" cy="3785652"/>
          </a:xfrm>
          <a:prstGeom prst="rect">
            <a:avLst/>
          </a:prstGeom>
          <a:solidFill>
            <a:srgbClr val="FFFF00"/>
          </a:solidFill>
          <a:ln/>
          <a:ex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prstClr val="black"/>
                </a:solidFill>
              </a:rPr>
              <a:t>Кад се дете родило, родбина се скупила и питала по којем рођаку ће му дати име. Поштујући речи анђела, Захарије исписа на таблици речи: ЈОВАН МУ ЈЕ ИМЕ. Тог часа је проговорио и славио Бога због велике доброте и милости  коју им је указао.</a:t>
            </a:r>
            <a:endParaRPr lang="ru-RU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7253225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N184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16" y="0"/>
            <a:ext cx="5572132" cy="6743568"/>
          </a:xfrm>
          <a:prstGeom prst="rect">
            <a:avLst/>
          </a:prstGeom>
        </p:spPr>
      </p:pic>
      <p:sp>
        <p:nvSpPr>
          <p:cNvPr id="9218" name="TextBox 2"/>
          <p:cNvSpPr txBox="1">
            <a:spLocks noChangeArrowheads="1"/>
          </p:cNvSpPr>
          <p:nvPr/>
        </p:nvSpPr>
        <p:spPr bwMode="auto">
          <a:xfrm>
            <a:off x="428596" y="714356"/>
            <a:ext cx="3786188" cy="1569660"/>
          </a:xfrm>
          <a:prstGeom prst="rect">
            <a:avLst/>
          </a:prstGeom>
          <a:solidFill>
            <a:srgbClr val="FFFF00"/>
          </a:solidFill>
          <a:ln/>
          <a:ex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КРАЈ И БОГУ СЛАВА</a:t>
            </a:r>
            <a:endParaRPr lang="ru-RU" sz="4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7253225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1"/>
          <p:cNvSpPr txBox="1">
            <a:spLocks noChangeArrowheads="1"/>
          </p:cNvSpPr>
          <p:nvPr/>
        </p:nvSpPr>
        <p:spPr bwMode="auto">
          <a:xfrm>
            <a:off x="1000125" y="785813"/>
            <a:ext cx="78581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sr-Cyrl-CS" sz="4800" b="1" i="1" dirty="0" smtClean="0">
                <a:solidFill>
                  <a:prstClr val="white"/>
                </a:solidFill>
              </a:rPr>
              <a:t>ИВАЊДАН</a:t>
            </a:r>
            <a:endParaRPr lang="ru-RU" sz="4800" b="1" i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85918" y="1928802"/>
            <a:ext cx="50405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smtClean="0">
                <a:solidFill>
                  <a:srgbClr val="FFFF00"/>
                </a:solidFill>
              </a:rPr>
              <a:t>Овај</a:t>
            </a:r>
            <a:r>
              <a:rPr lang="ru-RU" sz="4000" b="1" smtClean="0"/>
              <a:t> </a:t>
            </a:r>
            <a:r>
              <a:rPr lang="ru-RU" sz="4000" b="1" dirty="0" smtClean="0">
                <a:solidFill>
                  <a:srgbClr val="FFFF00"/>
                </a:solidFill>
              </a:rPr>
              <a:t>свети догађај описао је у Св. Јеванђељу св. апостол и јеванђелист Лука (Лук.1, 5-25).</a:t>
            </a:r>
            <a:endParaRPr lang="x-none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2949248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2"/>
          <p:cNvSpPr txBox="1">
            <a:spLocks noChangeArrowheads="1"/>
          </p:cNvSpPr>
          <p:nvPr/>
        </p:nvSpPr>
        <p:spPr bwMode="auto">
          <a:xfrm>
            <a:off x="755576" y="908720"/>
            <a:ext cx="3816424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prstClr val="black"/>
                </a:solidFill>
              </a:rPr>
              <a:t>Бог је кроз пророка Малахију, </a:t>
            </a:r>
            <a:r>
              <a:rPr lang="ru-RU" sz="2000" b="1" dirty="0" smtClean="0">
                <a:solidFill>
                  <a:prstClr val="black"/>
                </a:solidFill>
              </a:rPr>
              <a:t>наговестио</a:t>
            </a:r>
            <a:r>
              <a:rPr lang="ru-RU" sz="2000" b="1" dirty="0">
                <a:solidFill>
                  <a:prstClr val="black"/>
                </a:solidFill>
              </a:rPr>
              <a:t>, да пред сам долазак у </a:t>
            </a:r>
            <a:r>
              <a:rPr lang="ru-RU" sz="2000" b="1" dirty="0" smtClean="0">
                <a:solidFill>
                  <a:prstClr val="black"/>
                </a:solidFill>
              </a:rPr>
              <a:t>свет </a:t>
            </a:r>
            <a:r>
              <a:rPr lang="ru-RU" sz="2000" b="1" dirty="0">
                <a:solidFill>
                  <a:prstClr val="black"/>
                </a:solidFill>
              </a:rPr>
              <a:t>Христа - Спаситеља </a:t>
            </a:r>
            <a:r>
              <a:rPr lang="ru-RU" sz="2000" b="1" dirty="0" smtClean="0">
                <a:solidFill>
                  <a:prstClr val="black"/>
                </a:solidFill>
              </a:rPr>
              <a:t> да ће </a:t>
            </a:r>
            <a:r>
              <a:rPr lang="ru-RU" sz="2000" b="1" dirty="0">
                <a:solidFill>
                  <a:prstClr val="black"/>
                </a:solidFill>
              </a:rPr>
              <a:t>се </a:t>
            </a:r>
            <a:r>
              <a:rPr lang="ru-RU" sz="2000" b="1" dirty="0" smtClean="0">
                <a:solidFill>
                  <a:prstClr val="black"/>
                </a:solidFill>
              </a:rPr>
              <a:t>јавити </a:t>
            </a:r>
            <a:r>
              <a:rPr lang="ru-RU" sz="2000" b="1" dirty="0">
                <a:solidFill>
                  <a:prstClr val="black"/>
                </a:solidFill>
              </a:rPr>
              <a:t>Претеча, </a:t>
            </a:r>
            <a:r>
              <a:rPr lang="ru-RU" sz="2000" b="1" dirty="0" smtClean="0">
                <a:solidFill>
                  <a:prstClr val="black"/>
                </a:solidFill>
              </a:rPr>
              <a:t>то јест </a:t>
            </a:r>
            <a:r>
              <a:rPr lang="ru-RU" sz="2000" b="1" dirty="0">
                <a:solidFill>
                  <a:prstClr val="black"/>
                </a:solidFill>
              </a:rPr>
              <a:t>Претходник Спаситеља. Претеча ће бити велики пророк, он ће </a:t>
            </a:r>
            <a:r>
              <a:rPr lang="ru-RU" sz="2000" b="1" dirty="0" smtClean="0">
                <a:solidFill>
                  <a:prstClr val="black"/>
                </a:solidFill>
              </a:rPr>
              <a:t>обавестити </a:t>
            </a:r>
            <a:r>
              <a:rPr lang="ru-RU" sz="2000" b="1" dirty="0">
                <a:solidFill>
                  <a:prstClr val="black"/>
                </a:solidFill>
              </a:rPr>
              <a:t>људе о скором јављању Христа и припремаће их за примање </a:t>
            </a:r>
            <a:r>
              <a:rPr lang="ru-RU" sz="2000" b="1" dirty="0" smtClean="0">
                <a:solidFill>
                  <a:prstClr val="black"/>
                </a:solidFill>
              </a:rPr>
              <a:t>Христа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95362" y="5715000"/>
            <a:ext cx="14545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dirty="0">
                <a:solidFill>
                  <a:srgbClr val="1F497D">
                    <a:lumMod val="50000"/>
                  </a:srgbClr>
                </a:solidFill>
              </a:rPr>
              <a:t>Јован Крститељ. </a:t>
            </a:r>
          </a:p>
        </p:txBody>
      </p:sp>
    </p:spTree>
    <p:extLst>
      <p:ext uri="{BB962C8B-B14F-4D97-AF65-F5344CB8AC3E}">
        <p14:creationId xmlns="" xmlns:p14="http://schemas.microsoft.com/office/powerpoint/2010/main" val="2565191482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2"/>
          <p:cNvSpPr txBox="1">
            <a:spLocks noChangeArrowheads="1"/>
          </p:cNvSpPr>
          <p:nvPr/>
        </p:nvSpPr>
        <p:spPr bwMode="auto">
          <a:xfrm>
            <a:off x="785813" y="928689"/>
            <a:ext cx="407193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sr-Cyrl-CS" sz="2400" b="1" dirty="0" smtClean="0">
                <a:solidFill>
                  <a:prstClr val="black"/>
                </a:solidFill>
              </a:rPr>
              <a:t>П</a:t>
            </a:r>
            <a:r>
              <a:rPr lang="x-none" sz="2400" b="1" smtClean="0">
                <a:solidFill>
                  <a:prstClr val="black"/>
                </a:solidFill>
              </a:rPr>
              <a:t>обожни</a:t>
            </a:r>
            <a:r>
              <a:rPr lang="sr-Cyrl-CS" sz="2400" b="1" dirty="0" smtClean="0">
                <a:solidFill>
                  <a:prstClr val="black"/>
                </a:solidFill>
              </a:rPr>
              <a:t> </a:t>
            </a:r>
            <a:r>
              <a:rPr lang="x-none" sz="2400" b="1" smtClean="0">
                <a:solidFill>
                  <a:prstClr val="black"/>
                </a:solidFill>
              </a:rPr>
              <a:t>свештеник </a:t>
            </a:r>
            <a:r>
              <a:rPr lang="x-none" sz="2400" b="1" dirty="0" smtClean="0">
                <a:solidFill>
                  <a:prstClr val="black"/>
                </a:solidFill>
              </a:rPr>
              <a:t>Захарија и његова жена Јелисавета били су у дубокој старости</a:t>
            </a:r>
            <a:r>
              <a:rPr lang="ru-RU" sz="2400" b="1" dirty="0" smtClean="0">
                <a:solidFill>
                  <a:prstClr val="black"/>
                </a:solidFill>
              </a:rPr>
              <a:t>, а нису имали деце.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14500" y="5429250"/>
            <a:ext cx="32870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 dirty="0">
                <a:solidFill>
                  <a:srgbClr val="1F497D">
                    <a:lumMod val="50000"/>
                  </a:srgbClr>
                </a:solidFill>
              </a:rPr>
              <a:t>Свети и  праведни Захарија и Јелисавета</a:t>
            </a:r>
          </a:p>
        </p:txBody>
      </p:sp>
    </p:spTree>
    <p:extLst>
      <p:ext uri="{BB962C8B-B14F-4D97-AF65-F5344CB8AC3E}">
        <p14:creationId xmlns="" xmlns:p14="http://schemas.microsoft.com/office/powerpoint/2010/main" val="4282539630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/>
          <p:cNvSpPr txBox="1">
            <a:spLocks noChangeArrowheads="1"/>
          </p:cNvSpPr>
          <p:nvPr/>
        </p:nvSpPr>
        <p:spPr bwMode="auto">
          <a:xfrm>
            <a:off x="857250" y="4429125"/>
            <a:ext cx="74295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black"/>
                </a:solidFill>
              </a:rPr>
              <a:t>Они су били у сродству са праведним </a:t>
            </a:r>
            <a:r>
              <a:rPr lang="ru-RU" sz="2400" b="1" dirty="0" smtClean="0">
                <a:solidFill>
                  <a:prstClr val="black"/>
                </a:solidFill>
              </a:rPr>
              <a:t>Јоакимом </a:t>
            </a:r>
            <a:r>
              <a:rPr lang="ru-RU" sz="2400" b="1" dirty="0">
                <a:solidFill>
                  <a:prstClr val="black"/>
                </a:solidFill>
              </a:rPr>
              <a:t>и </a:t>
            </a:r>
            <a:r>
              <a:rPr lang="ru-RU" sz="2400" b="1" dirty="0" smtClean="0">
                <a:solidFill>
                  <a:prstClr val="black"/>
                </a:solidFill>
              </a:rPr>
              <a:t>Аном </a:t>
            </a:r>
            <a:r>
              <a:rPr lang="ru-RU" sz="2400" b="1" dirty="0">
                <a:solidFill>
                  <a:prstClr val="black"/>
                </a:solidFill>
              </a:rPr>
              <a:t>и </a:t>
            </a:r>
            <a:r>
              <a:rPr lang="ru-RU" sz="2400" b="1" dirty="0" smtClean="0">
                <a:solidFill>
                  <a:prstClr val="black"/>
                </a:solidFill>
              </a:rPr>
              <a:t>имали су непосредно учешће у животу Пресвете Богородице, нарочито после смрти њених  родитеља.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57375" y="428625"/>
            <a:ext cx="3028950" cy="307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 dirty="0">
                <a:solidFill>
                  <a:srgbClr val="1F497D">
                    <a:lumMod val="50000"/>
                  </a:srgbClr>
                </a:solidFill>
              </a:rPr>
              <a:t>Виги А. Рождество Богородицы. 1830</a:t>
            </a:r>
          </a:p>
        </p:txBody>
      </p:sp>
    </p:spTree>
    <p:extLst>
      <p:ext uri="{BB962C8B-B14F-4D97-AF65-F5344CB8AC3E}">
        <p14:creationId xmlns="" xmlns:p14="http://schemas.microsoft.com/office/powerpoint/2010/main" val="4020401200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2"/>
          <p:cNvSpPr txBox="1">
            <a:spLocks noChangeArrowheads="1"/>
          </p:cNvSpPr>
          <p:nvPr/>
        </p:nvSpPr>
        <p:spPr bwMode="auto">
          <a:xfrm>
            <a:off x="857250" y="1000125"/>
            <a:ext cx="34290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prstClr val="black"/>
                </a:solidFill>
              </a:rPr>
              <a:t>Праведни Захарија </a:t>
            </a:r>
            <a:r>
              <a:rPr lang="ru-RU" sz="2400" b="1" dirty="0">
                <a:solidFill>
                  <a:prstClr val="black"/>
                </a:solidFill>
              </a:rPr>
              <a:t>и </a:t>
            </a:r>
            <a:r>
              <a:rPr lang="ru-RU" sz="2400" b="1" dirty="0" smtClean="0">
                <a:solidFill>
                  <a:prstClr val="black"/>
                </a:solidFill>
              </a:rPr>
              <a:t>Јелисавета су тешко патили зато што нису имали дјеце и молили су се Богу да их избави од такве беде.</a:t>
            </a:r>
            <a:endParaRPr lang="ru-RU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0155568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2"/>
          <p:cNvSpPr txBox="1">
            <a:spLocks noChangeArrowheads="1"/>
          </p:cNvSpPr>
          <p:nvPr/>
        </p:nvSpPr>
        <p:spPr bwMode="auto">
          <a:xfrm>
            <a:off x="1285875" y="4929188"/>
            <a:ext cx="66436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black"/>
                </a:solidFill>
              </a:rPr>
              <a:t>Једном, Захарија је обављао богослужење у храму </a:t>
            </a:r>
            <a:r>
              <a:rPr lang="ru-RU" sz="2400" b="1" dirty="0" smtClean="0">
                <a:solidFill>
                  <a:prstClr val="black"/>
                </a:solidFill>
              </a:rPr>
              <a:t>јерусалимском.</a:t>
            </a:r>
            <a:endParaRPr lang="ru-RU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0243060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2"/>
          <p:cNvSpPr txBox="1">
            <a:spLocks noChangeArrowheads="1"/>
          </p:cNvSpPr>
          <p:nvPr/>
        </p:nvSpPr>
        <p:spPr bwMode="auto">
          <a:xfrm>
            <a:off x="714375" y="928688"/>
            <a:ext cx="3214688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prstClr val="black"/>
                </a:solidFill>
              </a:rPr>
              <a:t>И када </a:t>
            </a:r>
            <a:r>
              <a:rPr lang="ru-RU" sz="2800" b="1" dirty="0">
                <a:solidFill>
                  <a:prstClr val="black"/>
                </a:solidFill>
              </a:rPr>
              <a:t>је ушао у светилиште ради </a:t>
            </a:r>
            <a:r>
              <a:rPr lang="ru-RU" sz="2800" b="1" dirty="0" smtClean="0">
                <a:solidFill>
                  <a:prstClr val="black"/>
                </a:solidFill>
              </a:rPr>
              <a:t>кађења, анђео се појавио поред њега!</a:t>
            </a:r>
            <a:endParaRPr lang="ru-RU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6584558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N09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9568" y="0"/>
            <a:ext cx="5084432" cy="6858000"/>
          </a:xfrm>
          <a:prstGeom prst="rect">
            <a:avLst/>
          </a:prstGeom>
        </p:spPr>
      </p:pic>
      <p:sp>
        <p:nvSpPr>
          <p:cNvPr id="13314" name="TextBox 2"/>
          <p:cNvSpPr txBox="1">
            <a:spLocks noChangeArrowheads="1"/>
          </p:cNvSpPr>
          <p:nvPr/>
        </p:nvSpPr>
        <p:spPr bwMode="auto">
          <a:xfrm>
            <a:off x="214282" y="928670"/>
            <a:ext cx="3857625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black"/>
                </a:solidFill>
              </a:rPr>
              <a:t>Захарија се </a:t>
            </a:r>
            <a:r>
              <a:rPr lang="ru-RU" sz="2400" b="1" dirty="0" smtClean="0">
                <a:solidFill>
                  <a:prstClr val="black"/>
                </a:solidFill>
              </a:rPr>
              <a:t>збунио и уплашио, али небески посланик га умири ријечима: </a:t>
            </a:r>
            <a:r>
              <a:rPr lang="ru-RU" sz="2400" b="1" dirty="0">
                <a:solidFill>
                  <a:prstClr val="black"/>
                </a:solidFill>
              </a:rPr>
              <a:t>«Не </a:t>
            </a:r>
            <a:r>
              <a:rPr lang="ru-RU" sz="2400" b="1" dirty="0" smtClean="0">
                <a:solidFill>
                  <a:prstClr val="black"/>
                </a:solidFill>
              </a:rPr>
              <a:t>бој се, Захарија, јер је услишена </a:t>
            </a:r>
            <a:r>
              <a:rPr lang="ru-RU" sz="2400" b="1" dirty="0">
                <a:solidFill>
                  <a:prstClr val="black"/>
                </a:solidFill>
              </a:rPr>
              <a:t>молитва </a:t>
            </a:r>
            <a:r>
              <a:rPr lang="ru-RU" sz="2400" b="1" dirty="0" smtClean="0">
                <a:solidFill>
                  <a:prstClr val="black"/>
                </a:solidFill>
              </a:rPr>
              <a:t>твоја, </a:t>
            </a:r>
            <a:r>
              <a:rPr lang="ru-RU" sz="2400" b="1" dirty="0">
                <a:solidFill>
                  <a:prstClr val="black"/>
                </a:solidFill>
              </a:rPr>
              <a:t>и жена </a:t>
            </a:r>
            <a:r>
              <a:rPr lang="ru-RU" sz="2400" b="1" dirty="0" smtClean="0">
                <a:solidFill>
                  <a:prstClr val="black"/>
                </a:solidFill>
              </a:rPr>
              <a:t>твоја Јелисавета родиће теби сина</a:t>
            </a:r>
            <a:r>
              <a:rPr lang="ru-RU" sz="2400" b="1" dirty="0">
                <a:solidFill>
                  <a:prstClr val="black"/>
                </a:solidFill>
              </a:rPr>
              <a:t>, и </a:t>
            </a:r>
            <a:r>
              <a:rPr lang="ru-RU" sz="2400" b="1" dirty="0" smtClean="0">
                <a:solidFill>
                  <a:prstClr val="black"/>
                </a:solidFill>
              </a:rPr>
              <a:t>даћеш му име: </a:t>
            </a:r>
            <a:r>
              <a:rPr lang="ru-RU" sz="2400" b="1" dirty="0">
                <a:solidFill>
                  <a:prstClr val="black"/>
                </a:solidFill>
              </a:rPr>
              <a:t>Јован; Рођење његово </a:t>
            </a:r>
            <a:r>
              <a:rPr lang="ru-RU" sz="2400" b="1" dirty="0" smtClean="0">
                <a:solidFill>
                  <a:prstClr val="black"/>
                </a:solidFill>
              </a:rPr>
              <a:t>донеће </a:t>
            </a:r>
            <a:r>
              <a:rPr lang="ru-RU" sz="2400" b="1" dirty="0">
                <a:solidFill>
                  <a:prstClr val="black"/>
                </a:solidFill>
              </a:rPr>
              <a:t>радост </a:t>
            </a:r>
            <a:r>
              <a:rPr lang="ru-RU" sz="2400" b="1" dirty="0" smtClean="0">
                <a:solidFill>
                  <a:prstClr val="black"/>
                </a:solidFill>
              </a:rPr>
              <a:t>многима» </a:t>
            </a:r>
            <a:r>
              <a:rPr lang="ru-RU" sz="2400" b="1" dirty="0">
                <a:solidFill>
                  <a:prstClr val="black"/>
                </a:solidFill>
              </a:rPr>
              <a:t>(Лк.1,13-14)</a:t>
            </a:r>
          </a:p>
        </p:txBody>
      </p:sp>
    </p:spTree>
    <p:extLst>
      <p:ext uri="{BB962C8B-B14F-4D97-AF65-F5344CB8AC3E}">
        <p14:creationId xmlns="" xmlns:p14="http://schemas.microsoft.com/office/powerpoint/2010/main" val="1733483759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515</Words>
  <Application>Microsoft Office PowerPoint</Application>
  <PresentationFormat>On-screen Show (4:3)</PresentationFormat>
  <Paragraphs>24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Тема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презентација</dc:title>
  <dc:creator>user</dc:creator>
  <cp:lastModifiedBy>marko</cp:lastModifiedBy>
  <cp:revision>7</cp:revision>
  <dcterms:created xsi:type="dcterms:W3CDTF">2011-07-16T10:44:34Z</dcterms:created>
  <dcterms:modified xsi:type="dcterms:W3CDTF">2018-03-07T16:45:30Z</dcterms:modified>
</cp:coreProperties>
</file>