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0" r:id="rId2"/>
  </p:sldMasterIdLst>
  <p:notesMasterIdLst>
    <p:notesMasterId r:id="rId59"/>
  </p:notesMasterIdLst>
  <p:sldIdLst>
    <p:sldId id="385" r:id="rId3"/>
    <p:sldId id="386" r:id="rId4"/>
    <p:sldId id="297" r:id="rId5"/>
    <p:sldId id="304" r:id="rId6"/>
    <p:sldId id="298" r:id="rId7"/>
    <p:sldId id="296" r:id="rId8"/>
    <p:sldId id="310" r:id="rId9"/>
    <p:sldId id="299" r:id="rId10"/>
    <p:sldId id="300" r:id="rId11"/>
    <p:sldId id="301" r:id="rId12"/>
    <p:sldId id="302" r:id="rId13"/>
    <p:sldId id="303" r:id="rId14"/>
    <p:sldId id="305" r:id="rId15"/>
    <p:sldId id="306" r:id="rId16"/>
    <p:sldId id="311" r:id="rId17"/>
    <p:sldId id="307" r:id="rId18"/>
    <p:sldId id="308" r:id="rId19"/>
    <p:sldId id="309" r:id="rId20"/>
    <p:sldId id="337" r:id="rId21"/>
    <p:sldId id="338" r:id="rId22"/>
    <p:sldId id="339" r:id="rId23"/>
    <p:sldId id="341" r:id="rId24"/>
    <p:sldId id="342" r:id="rId25"/>
    <p:sldId id="343" r:id="rId26"/>
    <p:sldId id="344" r:id="rId27"/>
    <p:sldId id="345" r:id="rId28"/>
    <p:sldId id="346" r:id="rId29"/>
    <p:sldId id="347" r:id="rId30"/>
    <p:sldId id="348" r:id="rId31"/>
    <p:sldId id="349" r:id="rId32"/>
    <p:sldId id="350" r:id="rId33"/>
    <p:sldId id="351" r:id="rId34"/>
    <p:sldId id="352" r:id="rId35"/>
    <p:sldId id="353" r:id="rId36"/>
    <p:sldId id="354" r:id="rId37"/>
    <p:sldId id="355" r:id="rId38"/>
    <p:sldId id="356" r:id="rId39"/>
    <p:sldId id="357" r:id="rId40"/>
    <p:sldId id="358" r:id="rId41"/>
    <p:sldId id="359" r:id="rId42"/>
    <p:sldId id="360" r:id="rId43"/>
    <p:sldId id="361" r:id="rId44"/>
    <p:sldId id="363" r:id="rId45"/>
    <p:sldId id="364" r:id="rId46"/>
    <p:sldId id="366" r:id="rId47"/>
    <p:sldId id="367" r:id="rId48"/>
    <p:sldId id="368" r:id="rId49"/>
    <p:sldId id="379" r:id="rId50"/>
    <p:sldId id="380" r:id="rId51"/>
    <p:sldId id="384" r:id="rId52"/>
    <p:sldId id="381" r:id="rId53"/>
    <p:sldId id="382" r:id="rId54"/>
    <p:sldId id="383" r:id="rId55"/>
    <p:sldId id="369" r:id="rId56"/>
    <p:sldId id="371" r:id="rId57"/>
    <p:sldId id="378" r:id="rId58"/>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Cyrl-C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93A1E6-8382-4C9B-9B37-67A76D39A78F}" type="datetimeFigureOut">
              <a:rPr lang="sr-Latn-CS" smtClean="0"/>
              <a:pPr/>
              <a:t>12.4.2019</a:t>
            </a:fld>
            <a:endParaRPr lang="sr-Cyrl-C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Cyrl-C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Cyrl-C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127050-E46D-458B-BA56-2E566BA5C636}" type="slidenum">
              <a:rPr lang="sr-Cyrl-CS" smtClean="0"/>
              <a:pPr/>
              <a:t>‹#›</a:t>
            </a:fld>
            <a:endParaRPr lang="sr-Cyrl-C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967E0C31-9319-46D5-8A2D-3F314D5AFAE8}" type="slidenum">
              <a:rPr lang="sr-Cyrl-CS" smtClean="0"/>
              <a:pPr/>
              <a:t>‹#›</a:t>
            </a:fld>
            <a:endParaRPr lang="sr-Cyrl-C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D377A38B-39A8-46C4-945F-AAFC79A5857F}" type="slidenum">
              <a:rPr lang="sr-Cyrl-CS" smtClean="0"/>
              <a:pPr/>
              <a:t>‹#›</a:t>
            </a:fld>
            <a:endParaRPr lang="sr-Cyrl-C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a:xfrm>
            <a:off x="7924800" y="6416675"/>
            <a:ext cx="762000" cy="365125"/>
          </a:xfrm>
        </p:spPr>
        <p:txBody>
          <a:bodyPr/>
          <a:lstStyle/>
          <a:p>
            <a:fld id="{D377A38B-39A8-46C4-945F-AAFC79A5857F}"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BC7FC1-5AB2-4401-AE01-C9958B53385B}"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377A38B-39A8-46C4-945F-AAFC79A5857F}" type="slidenum">
              <a:rPr lang="sr-Cyrl-CS" smtClean="0"/>
              <a:pPr/>
              <a:t>‹#›</a:t>
            </a:fld>
            <a:endParaRPr lang="sr-Cyrl-C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a:xfrm>
            <a:off x="7924800" y="6416675"/>
            <a:ext cx="762000" cy="365125"/>
          </a:xfrm>
        </p:spPr>
        <p:txBody>
          <a:bodyPr/>
          <a:lstStyle/>
          <a:p>
            <a:fld id="{967E0C31-9319-46D5-8A2D-3F314D5AFAE8}"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0D6605E-31EE-4AB7-BB42-BC285D412F8A}" type="datetimeFigureOut">
              <a:rPr lang="sr-Latn-CS" smtClean="0"/>
              <a:pPr/>
              <a:t>12.4.2019</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0D6605E-31EE-4AB7-BB42-BC285D412F8A}" type="datetimeFigureOut">
              <a:rPr lang="sr-Latn-CS" smtClean="0"/>
              <a:pPr/>
              <a:t>12.4.2019</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67E0C31-9319-46D5-8A2D-3F314D5AFAE8}"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1BC7FC1-5AB2-4401-AE01-C9958B53385B}" type="datetimeFigureOut">
              <a:rPr lang="sr-Latn-CS" smtClean="0"/>
              <a:pPr/>
              <a:t>12.4.2019</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377A38B-39A8-46C4-945F-AAFC79A5857F}"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fade/>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katihizis.weebly.com/"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5720" y="3857628"/>
            <a:ext cx="833991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sr-Cyrl-CS" sz="5400" b="1" cap="all" dirty="0" smtClean="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rPr>
              <a:t>ПравославнА </a:t>
            </a:r>
            <a:r>
              <a:rPr lang="sr-Cyrl-CS" sz="5400" b="1" cap="all" dirty="0" smtClean="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rPr>
              <a:t>иконА</a:t>
            </a:r>
            <a:endParaRPr lang="en-US" sz="5400" b="1" cap="all" dirty="0" smtClean="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endParaRPr>
          </a:p>
        </p:txBody>
      </p:sp>
      <p:pic>
        <p:nvPicPr>
          <p:cNvPr id="70658" name="Picture 2" descr="http://pravoslavlje.spc.rs/slike/951/o-simbolici-svetlosnog-oblikovanja-ikone-3.jpg"/>
          <p:cNvPicPr>
            <a:picLocks noChangeAspect="1" noChangeArrowheads="1"/>
          </p:cNvPicPr>
          <p:nvPr/>
        </p:nvPicPr>
        <p:blipFill>
          <a:blip r:embed="rId2" cstate="email"/>
          <a:srcRect b="8629"/>
          <a:stretch>
            <a:fillRect/>
          </a:stretch>
        </p:blipFill>
        <p:spPr bwMode="auto">
          <a:xfrm>
            <a:off x="3071802" y="500042"/>
            <a:ext cx="2752725" cy="3429024"/>
          </a:xfrm>
          <a:prstGeom prst="rect">
            <a:avLst/>
          </a:prstGeom>
          <a:ln>
            <a:noFill/>
          </a:ln>
          <a:effectLst>
            <a:softEdge rad="112500"/>
          </a:effectLst>
        </p:spPr>
      </p:pic>
      <p:sp>
        <p:nvSpPr>
          <p:cNvPr id="7" name="TextBox 6"/>
          <p:cNvSpPr txBox="1"/>
          <p:nvPr/>
        </p:nvSpPr>
        <p:spPr>
          <a:xfrm>
            <a:off x="0" y="785794"/>
            <a:ext cx="3571900" cy="369332"/>
          </a:xfrm>
          <a:prstGeom prst="rect">
            <a:avLst/>
          </a:prstGeom>
          <a:noFill/>
        </p:spPr>
        <p:txBody>
          <a:bodyPr wrap="square" rtlCol="0">
            <a:spAutoFit/>
          </a:bodyPr>
          <a:lstStyle/>
          <a:p>
            <a:r>
              <a:rPr lang="sr-Cyrl-CS" dirty="0" smtClean="0"/>
              <a:t>Вероучитељ Марко Радаковић</a:t>
            </a:r>
            <a:endParaRPr lang="sr-Cyrl-CS" dirty="0"/>
          </a:p>
        </p:txBody>
      </p:sp>
      <p:sp>
        <p:nvSpPr>
          <p:cNvPr id="8" name="TextBox 7"/>
          <p:cNvSpPr txBox="1"/>
          <p:nvPr/>
        </p:nvSpPr>
        <p:spPr>
          <a:xfrm>
            <a:off x="1857356" y="6072206"/>
            <a:ext cx="3714776" cy="369332"/>
          </a:xfrm>
          <a:prstGeom prst="rect">
            <a:avLst/>
          </a:prstGeom>
          <a:noFill/>
        </p:spPr>
        <p:txBody>
          <a:bodyPr wrap="square" rtlCol="0">
            <a:spAutoFit/>
          </a:bodyPr>
          <a:lstStyle/>
          <a:p>
            <a:r>
              <a:rPr lang="en-US" dirty="0" smtClean="0">
                <a:hlinkClick r:id="rId3"/>
              </a:rPr>
              <a:t>https://katihizis.weebly.com/</a:t>
            </a:r>
            <a:endParaRPr lang="en-US" dirty="0"/>
          </a:p>
        </p:txBody>
      </p:sp>
      <p:sp>
        <p:nvSpPr>
          <p:cNvPr id="6" name="Rectangle 5"/>
          <p:cNvSpPr/>
          <p:nvPr/>
        </p:nvSpPr>
        <p:spPr>
          <a:xfrm>
            <a:off x="785786" y="4643446"/>
            <a:ext cx="5836854" cy="707886"/>
          </a:xfrm>
          <a:prstGeom prst="rect">
            <a:avLst/>
          </a:prstGeom>
          <a:noFill/>
        </p:spPr>
        <p:txBody>
          <a:bodyPr wrap="none" lIns="91440" tIns="45720" rIns="91440" bIns="45720">
            <a:spAutoFit/>
          </a:bodyPr>
          <a:lstStyle/>
          <a:p>
            <a:pPr algn="ct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a:t>
            </a:r>
            <a:r>
              <a:rPr lang="sr-Cyrl-R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тилови и карактеристике</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http://img291.imageshack.us/img291/3241/dsc000371.jpg"/>
          <p:cNvPicPr>
            <a:picLocks noChangeAspect="1" noChangeArrowheads="1"/>
          </p:cNvPicPr>
          <p:nvPr/>
        </p:nvPicPr>
        <p:blipFill>
          <a:blip r:embed="rId2" cstate="email"/>
          <a:srcRect/>
          <a:stretch>
            <a:fillRect/>
          </a:stretch>
        </p:blipFill>
        <p:spPr bwMode="auto">
          <a:xfrm>
            <a:off x="214282" y="2195134"/>
            <a:ext cx="3714776" cy="4617104"/>
          </a:xfrm>
          <a:prstGeom prst="rect">
            <a:avLst/>
          </a:prstGeom>
          <a:noFill/>
        </p:spPr>
      </p:pic>
      <p:pic>
        <p:nvPicPr>
          <p:cNvPr id="135172" name="Picture 4" descr="http://i39.tinypic.com/2wgbser.jpg"/>
          <p:cNvPicPr>
            <a:picLocks noChangeAspect="1" noChangeArrowheads="1"/>
          </p:cNvPicPr>
          <p:nvPr/>
        </p:nvPicPr>
        <p:blipFill>
          <a:blip r:embed="rId3"/>
          <a:srcRect/>
          <a:stretch>
            <a:fillRect/>
          </a:stretch>
        </p:blipFill>
        <p:spPr bwMode="auto">
          <a:xfrm>
            <a:off x="4338124" y="2143115"/>
            <a:ext cx="3877214" cy="4714885"/>
          </a:xfrm>
          <a:prstGeom prst="rect">
            <a:avLst/>
          </a:prstGeom>
          <a:noFill/>
        </p:spPr>
      </p:pic>
      <p:sp>
        <p:nvSpPr>
          <p:cNvPr id="3" name="TextBox 2"/>
          <p:cNvSpPr txBox="1"/>
          <p:nvPr/>
        </p:nvSpPr>
        <p:spPr>
          <a:xfrm>
            <a:off x="0" y="0"/>
            <a:ext cx="9144000" cy="2246769"/>
          </a:xfrm>
          <a:prstGeom prst="rect">
            <a:avLst/>
          </a:prstGeom>
          <a:noFill/>
        </p:spPr>
        <p:txBody>
          <a:bodyPr wrap="square" rtlCol="0">
            <a:spAutoFit/>
          </a:bodyPr>
          <a:lstStyle/>
          <a:p>
            <a:r>
              <a:rPr lang="sr-Cyrl-CS" sz="2800" dirty="0" smtClean="0">
                <a:solidFill>
                  <a:schemeClr val="tx1">
                    <a:lumMod val="20000"/>
                    <a:lumOff val="80000"/>
                  </a:schemeClr>
                </a:solidFill>
              </a:rPr>
              <a:t>Барокна уметност у Србију ( највише Војводину )  је допрла преко Украјине, а у Украјину са Запада. Дакле, иконе барокног стила су инспирисане западним сликарством, па и западним иконописањем, али следују православну теологију..</a:t>
            </a:r>
            <a:endParaRPr lang="sr-Cyrl-CS" sz="2800" dirty="0">
              <a:solidFill>
                <a:schemeClr val="tx1">
                  <a:lumMod val="20000"/>
                  <a:lumOff val="8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6" name="Picture 6" descr="http://www.ikona2.info/images/1/20.03.2008.jpg"/>
          <p:cNvPicPr>
            <a:picLocks noChangeAspect="1" noChangeArrowheads="1"/>
          </p:cNvPicPr>
          <p:nvPr/>
        </p:nvPicPr>
        <p:blipFill>
          <a:blip r:embed="rId2" cstate="email"/>
          <a:srcRect/>
          <a:stretch>
            <a:fillRect/>
          </a:stretch>
        </p:blipFill>
        <p:spPr bwMode="auto">
          <a:xfrm>
            <a:off x="2143108" y="357166"/>
            <a:ext cx="4444005" cy="614364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pic>
        <p:nvPicPr>
          <p:cNvPr id="139266" name="Picture 2" descr="http://www.novosadska.tv/uploads/image/news/news2433/gc.jpg"/>
          <p:cNvPicPr>
            <a:picLocks noChangeAspect="1" noChangeArrowheads="1"/>
          </p:cNvPicPr>
          <p:nvPr/>
        </p:nvPicPr>
        <p:blipFill>
          <a:blip r:embed="rId2"/>
          <a:srcRect/>
          <a:stretch>
            <a:fillRect/>
          </a:stretch>
        </p:blipFill>
        <p:spPr bwMode="auto">
          <a:xfrm>
            <a:off x="0" y="-26914"/>
            <a:ext cx="8929718" cy="6351509"/>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http://farm3.static.flickr.com/2530/3981962432_d7aba854c8.jpg"/>
          <p:cNvPicPr>
            <a:picLocks noChangeAspect="1" noChangeArrowheads="1"/>
          </p:cNvPicPr>
          <p:nvPr/>
        </p:nvPicPr>
        <p:blipFill>
          <a:blip r:embed="rId2"/>
          <a:srcRect/>
          <a:stretch>
            <a:fillRect/>
          </a:stretch>
        </p:blipFill>
        <p:spPr bwMode="auto">
          <a:xfrm>
            <a:off x="4572000" y="-17451"/>
            <a:ext cx="4572000" cy="6875452"/>
          </a:xfrm>
          <a:prstGeom prst="rect">
            <a:avLst/>
          </a:prstGeom>
          <a:noFill/>
        </p:spPr>
      </p:pic>
      <p:sp>
        <p:nvSpPr>
          <p:cNvPr id="4" name="TextBox 3"/>
          <p:cNvSpPr txBox="1"/>
          <p:nvPr/>
        </p:nvSpPr>
        <p:spPr>
          <a:xfrm>
            <a:off x="214282" y="357166"/>
            <a:ext cx="4286280" cy="1815882"/>
          </a:xfrm>
          <a:prstGeom prst="rect">
            <a:avLst/>
          </a:prstGeom>
          <a:noFill/>
        </p:spPr>
        <p:txBody>
          <a:bodyPr wrap="square" rtlCol="0">
            <a:spAutoFit/>
          </a:bodyPr>
          <a:lstStyle/>
          <a:p>
            <a:r>
              <a:rPr lang="sr-Cyrl-CS" sz="2800" dirty="0" smtClean="0">
                <a:solidFill>
                  <a:schemeClr val="tx1">
                    <a:lumMod val="20000"/>
                    <a:lumOff val="80000"/>
                  </a:schemeClr>
                </a:solidFill>
              </a:rPr>
              <a:t>БАРОКНИ иконостаси махом сасвим одвајају олтар од остатка храма, тј. сежу веома високо.</a:t>
            </a:r>
            <a:endParaRPr lang="sr-Cyrl-CS" sz="2800" dirty="0">
              <a:solidFill>
                <a:schemeClr val="tx1">
                  <a:lumMod val="20000"/>
                  <a:lumOff val="8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pic>
        <p:nvPicPr>
          <p:cNvPr id="3" name="Picture 4" descr="http://imgec.trivago.com/uploadimages/70/02/7002819_l.jpeg"/>
          <p:cNvPicPr>
            <a:picLocks noChangeAspect="1" noChangeArrowheads="1"/>
          </p:cNvPicPr>
          <p:nvPr/>
        </p:nvPicPr>
        <p:blipFill>
          <a:blip r:embed="rId2"/>
          <a:srcRect/>
          <a:stretch>
            <a:fillRect/>
          </a:stretch>
        </p:blipFill>
        <p:spPr bwMode="auto">
          <a:xfrm>
            <a:off x="-1" y="0"/>
            <a:ext cx="8957325"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pic>
        <p:nvPicPr>
          <p:cNvPr id="147458" name="Picture 2" descr="http://belgradepress.files.wordpress.com/2013/11/isposnica-svetog-save-kareja-na-svetoj-gori.jpg"/>
          <p:cNvPicPr>
            <a:picLocks noChangeAspect="1" noChangeArrowheads="1"/>
          </p:cNvPicPr>
          <p:nvPr/>
        </p:nvPicPr>
        <p:blipFill>
          <a:blip r:embed="rId2"/>
          <a:srcRect/>
          <a:stretch>
            <a:fillRect/>
          </a:stretch>
        </p:blipFill>
        <p:spPr bwMode="auto">
          <a:xfrm>
            <a:off x="-29" y="0"/>
            <a:ext cx="9144029" cy="664371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www.sveti-pantelejmon.com/Cio59.jpg"/>
          <p:cNvPicPr>
            <a:picLocks noChangeAspect="1" noChangeArrowheads="1"/>
          </p:cNvPicPr>
          <p:nvPr/>
        </p:nvPicPr>
        <p:blipFill>
          <a:blip r:embed="rId2"/>
          <a:srcRect/>
          <a:stretch>
            <a:fillRect/>
          </a:stretch>
        </p:blipFill>
        <p:spPr bwMode="auto">
          <a:xfrm>
            <a:off x="4430895" y="357166"/>
            <a:ext cx="4713105" cy="6500834"/>
          </a:xfrm>
          <a:prstGeom prst="rect">
            <a:avLst/>
          </a:prstGeom>
          <a:noFill/>
        </p:spPr>
      </p:pic>
      <p:sp>
        <p:nvSpPr>
          <p:cNvPr id="2" name="Title 1"/>
          <p:cNvSpPr>
            <a:spLocks noGrp="1"/>
          </p:cNvSpPr>
          <p:nvPr>
            <p:ph type="title"/>
          </p:nvPr>
        </p:nvSpPr>
        <p:spPr>
          <a:xfrm>
            <a:off x="-714412" y="0"/>
            <a:ext cx="7115196" cy="1143000"/>
          </a:xfrm>
        </p:spPr>
        <p:txBody>
          <a:bodyPr/>
          <a:lstStyle/>
          <a:p>
            <a:r>
              <a:rPr lang="sr-Cyrl-CS" dirty="0" smtClean="0"/>
              <a:t>Неке неправилности:</a:t>
            </a:r>
            <a:endParaRPr lang="sr-Cyrl-CS" dirty="0"/>
          </a:p>
        </p:txBody>
      </p:sp>
      <p:sp>
        <p:nvSpPr>
          <p:cNvPr id="3" name="TextBox 2"/>
          <p:cNvSpPr txBox="1"/>
          <p:nvPr/>
        </p:nvSpPr>
        <p:spPr>
          <a:xfrm>
            <a:off x="214282" y="1428736"/>
            <a:ext cx="3643338" cy="2308324"/>
          </a:xfrm>
          <a:prstGeom prst="rect">
            <a:avLst/>
          </a:prstGeom>
          <a:noFill/>
        </p:spPr>
        <p:txBody>
          <a:bodyPr wrap="square" rtlCol="0">
            <a:spAutoFit/>
          </a:bodyPr>
          <a:lstStyle/>
          <a:p>
            <a:r>
              <a:rPr lang="sr-Cyrl-CS" sz="2400" dirty="0" smtClean="0">
                <a:solidFill>
                  <a:schemeClr val="tx1">
                    <a:lumMod val="20000"/>
                    <a:lumOff val="80000"/>
                  </a:schemeClr>
                </a:solidFill>
              </a:rPr>
              <a:t>НАЧИН СЛИКАЊА СВЕТЕ ТРОЈИЦЕ. Није изворно православна традиција да се слика БогОтац, Којег нико није видео до ли Сина.</a:t>
            </a:r>
            <a:endParaRPr lang="sr-Cyrl-CS" sz="2400" dirty="0">
              <a:solidFill>
                <a:schemeClr val="tx1">
                  <a:lumMod val="20000"/>
                  <a:lumOff val="80000"/>
                </a:schemeClr>
              </a:solidFill>
            </a:endParaRPr>
          </a:p>
        </p:txBody>
      </p:sp>
      <p:pic>
        <p:nvPicPr>
          <p:cNvPr id="142340" name="Picture 4" descr="http://www.pouke.org/agape/galerija/ikone/Ikone%20Gospoda%20Isusa%20Hrista/Sveta%20Trojica/slides/Sveta%20Trojica%20na%20tronu,%20Otacastvo.jpg"/>
          <p:cNvPicPr>
            <a:picLocks noChangeAspect="1" noChangeArrowheads="1"/>
          </p:cNvPicPr>
          <p:nvPr/>
        </p:nvPicPr>
        <p:blipFill>
          <a:blip r:embed="rId3"/>
          <a:srcRect/>
          <a:stretch>
            <a:fillRect/>
          </a:stretch>
        </p:blipFill>
        <p:spPr bwMode="auto">
          <a:xfrm>
            <a:off x="0" y="214290"/>
            <a:ext cx="5058661" cy="66437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2340"/>
                                        </p:tgtEl>
                                        <p:attrNameLst>
                                          <p:attrName>style.visibility</p:attrName>
                                        </p:attrNameLst>
                                      </p:cBhvr>
                                      <p:to>
                                        <p:strVal val="visible"/>
                                      </p:to>
                                    </p:set>
                                    <p:animEffect transition="in" filter="box(in)">
                                      <p:cBhvr>
                                        <p:cTn id="7" dur="500"/>
                                        <p:tgtEl>
                                          <p:spTgt spid="142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pic>
        <p:nvPicPr>
          <p:cNvPr id="144386" name="Picture 2" descr="http://www.fodc.net/images/thehol%7E1.jpg"/>
          <p:cNvPicPr>
            <a:picLocks noChangeAspect="1" noChangeArrowheads="1"/>
          </p:cNvPicPr>
          <p:nvPr/>
        </p:nvPicPr>
        <p:blipFill>
          <a:blip r:embed="rId2" cstate="email"/>
          <a:srcRect/>
          <a:stretch>
            <a:fillRect/>
          </a:stretch>
        </p:blipFill>
        <p:spPr bwMode="auto">
          <a:xfrm>
            <a:off x="0" y="-38801"/>
            <a:ext cx="5286380" cy="6896802"/>
          </a:xfrm>
          <a:prstGeom prst="rect">
            <a:avLst/>
          </a:prstGeom>
          <a:noFill/>
        </p:spPr>
      </p:pic>
      <p:pic>
        <p:nvPicPr>
          <p:cNvPr id="144388" name="Picture 4" descr="http://www.pouke.org/agape/galerija/ikone/Ikone%20Gospoda%20Isusa%20Hrista/Sveta%20Trojica/slides/Sv.Trojica.jpg"/>
          <p:cNvPicPr>
            <a:picLocks noChangeAspect="1" noChangeArrowheads="1"/>
          </p:cNvPicPr>
          <p:nvPr/>
        </p:nvPicPr>
        <p:blipFill>
          <a:blip r:embed="rId3"/>
          <a:srcRect/>
          <a:stretch>
            <a:fillRect/>
          </a:stretch>
        </p:blipFill>
        <p:spPr bwMode="auto">
          <a:xfrm>
            <a:off x="5078730" y="500042"/>
            <a:ext cx="4065270" cy="578645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114668" cy="6011882"/>
          </a:xfrm>
        </p:spPr>
        <p:txBody>
          <a:bodyPr>
            <a:normAutofit fontScale="90000"/>
          </a:bodyPr>
          <a:lstStyle/>
          <a:p>
            <a:r>
              <a:rPr lang="sr-Cyrl-CS" sz="2800" dirty="0" smtClean="0">
                <a:solidFill>
                  <a:schemeClr val="tx1">
                    <a:lumMod val="20000"/>
                    <a:lumOff val="80000"/>
                  </a:schemeClr>
                </a:solidFill>
              </a:rPr>
              <a:t>Сликање Богородице како гази змију, што је алузија на прво пророчанство. Римокатолици остварење овога виде у личности Богомајке, православни у Личности Господа Исуса Христа.</a:t>
            </a:r>
            <a:endParaRPr lang="sr-Cyrl-CS" sz="2800" dirty="0">
              <a:solidFill>
                <a:schemeClr val="tx1">
                  <a:lumMod val="20000"/>
                  <a:lumOff val="80000"/>
                </a:schemeClr>
              </a:solidFill>
            </a:endParaRPr>
          </a:p>
        </p:txBody>
      </p:sp>
      <p:pic>
        <p:nvPicPr>
          <p:cNvPr id="145410" name="Picture 2" descr="http://www.rastko.rs/rastko-bl/umetnost/likovne/srakic-ikone/img/022.jpg"/>
          <p:cNvPicPr>
            <a:picLocks noChangeAspect="1" noChangeArrowheads="1"/>
          </p:cNvPicPr>
          <p:nvPr/>
        </p:nvPicPr>
        <p:blipFill>
          <a:blip r:embed="rId2"/>
          <a:srcRect/>
          <a:stretch>
            <a:fillRect/>
          </a:stretch>
        </p:blipFill>
        <p:spPr bwMode="auto">
          <a:xfrm>
            <a:off x="4429124" y="78213"/>
            <a:ext cx="4714876" cy="6779787"/>
          </a:xfrm>
          <a:prstGeom prst="rect">
            <a:avLst/>
          </a:prstGeom>
          <a:noFill/>
        </p:spPr>
      </p:pic>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dC-kezbxjPY/maxresdefault.jpg"/>
          <p:cNvPicPr>
            <a:picLocks noChangeAspect="1" noChangeArrowheads="1"/>
          </p:cNvPicPr>
          <p:nvPr/>
        </p:nvPicPr>
        <p:blipFill>
          <a:blip r:embed="rId2"/>
          <a:srcRect/>
          <a:stretch>
            <a:fillRect/>
          </a:stretch>
        </p:blipFill>
        <p:spPr bwMode="auto">
          <a:xfrm>
            <a:off x="0" y="1714488"/>
            <a:ext cx="9144020" cy="5143512"/>
          </a:xfrm>
          <a:prstGeom prst="rect">
            <a:avLst/>
          </a:prstGeom>
          <a:noFill/>
        </p:spPr>
      </p:pic>
      <p:sp>
        <p:nvSpPr>
          <p:cNvPr id="4" name="Title 1"/>
          <p:cNvSpPr>
            <a:spLocks noGrp="1"/>
          </p:cNvSpPr>
          <p:nvPr>
            <p:ph type="title"/>
          </p:nvPr>
        </p:nvSpPr>
        <p:spPr>
          <a:xfrm>
            <a:off x="0" y="0"/>
            <a:ext cx="8686800" cy="1654164"/>
          </a:xfrm>
        </p:spPr>
        <p:txBody>
          <a:bodyPr>
            <a:normAutofit fontScale="90000"/>
          </a:bodyPr>
          <a:lstStyle/>
          <a:p>
            <a:r>
              <a:rPr lang="sr-Cyrl-CS" sz="2800" dirty="0" smtClean="0">
                <a:solidFill>
                  <a:schemeClr val="tx1">
                    <a:lumMod val="20000"/>
                    <a:lumOff val="80000"/>
                  </a:schemeClr>
                </a:solidFill>
              </a:rPr>
              <a:t>Сликање</a:t>
            </a:r>
            <a:r>
              <a:rPr lang="en-US" sz="2800" dirty="0" smtClean="0">
                <a:solidFill>
                  <a:schemeClr val="tx1">
                    <a:lumMod val="20000"/>
                    <a:lumOff val="80000"/>
                  </a:schemeClr>
                </a:solidFill>
              </a:rPr>
              <a:t> </a:t>
            </a:r>
            <a:r>
              <a:rPr lang="sr-Cyrl-RS" sz="2800" dirty="0" smtClean="0">
                <a:solidFill>
                  <a:schemeClr val="tx1">
                    <a:lumMod val="20000"/>
                    <a:lumOff val="80000"/>
                  </a:schemeClr>
                </a:solidFill>
              </a:rPr>
              <a:t>Праведног Јосифа са Богородицом и Христом на начин приказан овде није православан</a:t>
            </a:r>
            <a:r>
              <a:rPr lang="sr-Cyrl-CS" sz="2800" dirty="0" smtClean="0">
                <a:solidFill>
                  <a:schemeClr val="tx1">
                    <a:lumMod val="20000"/>
                    <a:lumOff val="80000"/>
                  </a:schemeClr>
                </a:solidFill>
              </a:rPr>
              <a:t>, јер шаље поруку да је Јосиф био Маријин муж у сваком смислу те речи, а он је био њен старатељ и даљи рођак. Марија је Приснодјева. </a:t>
            </a:r>
            <a:endParaRPr lang="sr-Cyrl-CS" sz="2800" dirty="0">
              <a:solidFill>
                <a:schemeClr val="tx1">
                  <a:lumMod val="20000"/>
                  <a:lumOff val="8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714356"/>
            <a:ext cx="7665881" cy="923330"/>
          </a:xfrm>
          <a:prstGeom prst="rect">
            <a:avLst/>
          </a:prstGeom>
          <a:noFill/>
        </p:spPr>
        <p:txBody>
          <a:bodyPr wrap="none" lIns="91440" tIns="45720" rIns="91440" bIns="45720">
            <a:spAutoFit/>
          </a:bodyPr>
          <a:lstStyle/>
          <a:p>
            <a:pPr algn="ctr"/>
            <a:r>
              <a:rPr lang="sr-Cyrl-CS" sz="5400" b="1" dirty="0" smtClean="0">
                <a:ln w="1905"/>
                <a:effectLst>
                  <a:innerShdw blurRad="69850" dist="43180" dir="5400000">
                    <a:srgbClr val="000000">
                      <a:alpha val="65000"/>
                    </a:srgbClr>
                  </a:innerShdw>
                </a:effectLst>
              </a:rPr>
              <a:t>ВИЗАНТИЈСКИ СТИЛ</a:t>
            </a:r>
            <a:endParaRPr lang="en-US" sz="5400" b="1" cap="none" spc="0" dirty="0">
              <a:ln w="1905"/>
              <a:effectLst>
                <a:innerShdw blurRad="69850" dist="43180" dir="5400000">
                  <a:srgbClr val="000000">
                    <a:alpha val="65000"/>
                  </a:srgbClr>
                </a:innerShdw>
              </a:effectLst>
            </a:endParaRPr>
          </a:p>
        </p:txBody>
      </p:sp>
      <p:sp>
        <p:nvSpPr>
          <p:cNvPr id="3" name="TextBox 2"/>
          <p:cNvSpPr txBox="1"/>
          <p:nvPr/>
        </p:nvSpPr>
        <p:spPr>
          <a:xfrm>
            <a:off x="357158" y="1714488"/>
            <a:ext cx="8501090" cy="4401205"/>
          </a:xfrm>
          <a:prstGeom prst="rect">
            <a:avLst/>
          </a:prstGeom>
          <a:noFill/>
        </p:spPr>
        <p:txBody>
          <a:bodyPr wrap="square" rtlCol="0">
            <a:spAutoFit/>
          </a:bodyPr>
          <a:lstStyle/>
          <a:p>
            <a:r>
              <a:rPr lang="ru-RU" sz="2800" b="1" dirty="0" smtClean="0">
                <a:solidFill>
                  <a:schemeClr val="tx1">
                    <a:lumMod val="20000"/>
                    <a:lumOff val="80000"/>
                  </a:schemeClr>
                </a:solidFill>
              </a:rPr>
              <a:t>Византијска уметност обухвата уметност која је настајала и развијала се на простору Источног римског царства (Византије) од V века до пада Цариграда под Османлије 1453. године и потпуног слома Византије. Њено деловање није било само ограничено на простор Византије, већ и на просторе држава које су биле под њеним директним утицајем (Српске области, Бугарска, Руске државе, Млетачка република, Напуљска краљевина).</a:t>
            </a:r>
            <a:endParaRPr lang="sr-Cyrl-CS" sz="2800" b="1" dirty="0">
              <a:solidFill>
                <a:schemeClr val="tx1">
                  <a:lumMod val="20000"/>
                  <a:lumOff val="8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882" name="Picture 2" descr="http://4.bp.blogspot.com/-VtrrObTkFs4/T2w3ZytdO_I/AAAAAAAABJE/Y87cK-JFUZI/s1600/Sv+Joakim+i+Ana-Sveta+Porodica.jpg"/>
          <p:cNvPicPr>
            <a:picLocks noChangeAspect="1" noChangeArrowheads="1"/>
          </p:cNvPicPr>
          <p:nvPr/>
        </p:nvPicPr>
        <p:blipFill>
          <a:blip r:embed="rId2"/>
          <a:srcRect/>
          <a:stretch>
            <a:fillRect/>
          </a:stretch>
        </p:blipFill>
        <p:spPr bwMode="auto">
          <a:xfrm>
            <a:off x="4286248" y="0"/>
            <a:ext cx="4857752" cy="6800854"/>
          </a:xfrm>
          <a:prstGeom prst="rect">
            <a:avLst/>
          </a:prstGeom>
          <a:noFill/>
        </p:spPr>
      </p:pic>
      <p:sp>
        <p:nvSpPr>
          <p:cNvPr id="4" name="Title 1"/>
          <p:cNvSpPr txBox="1">
            <a:spLocks/>
          </p:cNvSpPr>
          <p:nvPr/>
        </p:nvSpPr>
        <p:spPr>
          <a:xfrm>
            <a:off x="0" y="0"/>
            <a:ext cx="4357686" cy="6286520"/>
          </a:xfrm>
          <a:prstGeom prst="rect">
            <a:avLst/>
          </a:prstGeom>
        </p:spPr>
        <p:txBody>
          <a:bodyPr vert="horz" anchor="ctr">
            <a:normAutofit fontScale="97500"/>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r-Cyrl-CS" sz="2800" b="1" i="0" u="none" strike="noStrike" kern="1200" cap="none" spc="0" normalizeH="0" baseline="0" noProof="0" dirty="0" smtClean="0">
                <a:ln w="6350">
                  <a:noFill/>
                </a:ln>
                <a:solidFill>
                  <a:schemeClr val="tx1">
                    <a:lumMod val="20000"/>
                    <a:lumOff val="80000"/>
                  </a:schemeClr>
                </a:solidFill>
                <a:effectLst>
                  <a:outerShdw blurRad="114300" dist="101600" dir="2700000" algn="tl" rotWithShape="0">
                    <a:srgbClr val="000000">
                      <a:alpha val="40000"/>
                    </a:srgbClr>
                  </a:outerShdw>
                </a:effectLst>
                <a:uLnTx/>
                <a:uFillTx/>
                <a:latin typeface="+mj-lt"/>
                <a:ea typeface="+mj-ea"/>
                <a:cs typeface="+mj-cs"/>
              </a:rPr>
              <a:t>Начин</a:t>
            </a:r>
            <a:r>
              <a:rPr kumimoji="0" lang="sr-Cyrl-CS" sz="2800" b="1" i="0" u="none" strike="noStrike" kern="1200" cap="none" spc="0" normalizeH="0" noProof="0" dirty="0" smtClean="0">
                <a:ln w="6350">
                  <a:noFill/>
                </a:ln>
                <a:solidFill>
                  <a:schemeClr val="tx1">
                    <a:lumMod val="20000"/>
                    <a:lumOff val="80000"/>
                  </a:schemeClr>
                </a:solidFill>
                <a:effectLst>
                  <a:outerShdw blurRad="114300" dist="101600" dir="2700000" algn="tl" rotWithShape="0">
                    <a:srgbClr val="000000">
                      <a:alpha val="40000"/>
                    </a:srgbClr>
                  </a:outerShdw>
                </a:effectLst>
                <a:uLnTx/>
                <a:uFillTx/>
                <a:latin typeface="+mj-lt"/>
                <a:ea typeface="+mj-ea"/>
                <a:cs typeface="+mj-cs"/>
              </a:rPr>
              <a:t> на који се сликају Јоаким и Ана, родитељи Пресвете Богородице, са друге стране, сасвим је оправдан. </a:t>
            </a:r>
            <a:endParaRPr kumimoji="0" lang="sr-Cyrl-CS" sz="2800" b="1" i="0" u="none" strike="noStrike" kern="1200" cap="none" spc="0" normalizeH="0" baseline="0" noProof="0" dirty="0">
              <a:ln w="6350">
                <a:noFill/>
              </a:ln>
              <a:solidFill>
                <a:schemeClr val="tx1">
                  <a:lumMod val="20000"/>
                  <a:lumOff val="80000"/>
                </a:schemeClr>
              </a:solidFill>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solidFill>
                  <a:schemeClr val="tx1">
                    <a:lumMod val="20000"/>
                    <a:lumOff val="80000"/>
                  </a:schemeClr>
                </a:solidFill>
              </a:rPr>
              <a:t>РЕНЕСАНСА</a:t>
            </a:r>
            <a:endParaRPr lang="en-US" dirty="0">
              <a:solidFill>
                <a:schemeClr val="tx1">
                  <a:lumMod val="20000"/>
                  <a:lumOff val="80000"/>
                </a:schemeClr>
              </a:solidFill>
            </a:endParaRPr>
          </a:p>
        </p:txBody>
      </p:sp>
      <p:sp>
        <p:nvSpPr>
          <p:cNvPr id="3" name="TextBox 2"/>
          <p:cNvSpPr txBox="1"/>
          <p:nvPr/>
        </p:nvSpPr>
        <p:spPr>
          <a:xfrm>
            <a:off x="357158" y="1428736"/>
            <a:ext cx="8143932" cy="3785652"/>
          </a:xfrm>
          <a:prstGeom prst="rect">
            <a:avLst/>
          </a:prstGeom>
          <a:noFill/>
        </p:spPr>
        <p:txBody>
          <a:bodyPr wrap="square" rtlCol="0">
            <a:spAutoFit/>
          </a:bodyPr>
          <a:lstStyle/>
          <a:p>
            <a:r>
              <a:rPr lang="ru-RU" sz="2400" b="1" dirty="0" smtClean="0">
                <a:solidFill>
                  <a:schemeClr val="tx1">
                    <a:lumMod val="20000"/>
                    <a:lumOff val="80000"/>
                  </a:schemeClr>
                </a:solidFill>
              </a:rPr>
              <a:t>Ренесанса (франц.renaissance – препород) је културно-историјски појам који је најпре означавао доба од 1350. до 16. века као период у коме је дошло до поновног интересовања за класичну антику и процвата уметности. Била је прилика да се покуша уврштавање неких сцена из свакодневног живота у религиозне теме и тако је „Мадона са Исусом“ била представљана као материнска љубав, а представљана су и нага тела када је требало сликати Адама и Еву. Дакле, малхом се развија на Западу, али има утицаја и код нас. </a:t>
            </a:r>
            <a:endParaRPr lang="en-US" sz="2400" b="1" dirty="0">
              <a:solidFill>
                <a:schemeClr val="tx1">
                  <a:lumMod val="20000"/>
                  <a:lumOff val="80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solidFill>
                  <a:schemeClr val="tx1">
                    <a:lumMod val="20000"/>
                    <a:lumOff val="80000"/>
                  </a:schemeClr>
                </a:solidFill>
              </a:rPr>
              <a:t>ДА ВИНЧИ</a:t>
            </a:r>
            <a:endParaRPr lang="en-US" dirty="0">
              <a:solidFill>
                <a:schemeClr val="tx1">
                  <a:lumMod val="20000"/>
                  <a:lumOff val="80000"/>
                </a:schemeClr>
              </a:solidFill>
            </a:endParaRPr>
          </a:p>
        </p:txBody>
      </p:sp>
      <p:pic>
        <p:nvPicPr>
          <p:cNvPr id="123906" name="Picture 2" descr="http://www.jaydax.co.uk/lastsupper/lastsupp.jpg"/>
          <p:cNvPicPr>
            <a:picLocks noChangeAspect="1" noChangeArrowheads="1"/>
          </p:cNvPicPr>
          <p:nvPr/>
        </p:nvPicPr>
        <p:blipFill>
          <a:blip r:embed="rId2"/>
          <a:srcRect/>
          <a:stretch>
            <a:fillRect/>
          </a:stretch>
        </p:blipFill>
        <p:spPr bwMode="auto">
          <a:xfrm>
            <a:off x="0" y="2092817"/>
            <a:ext cx="9144000" cy="4765183"/>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6978" name="Picture 2" descr="http://www.abcgallery.com/L/leonardo/leonardo37.JPG"/>
          <p:cNvPicPr>
            <a:picLocks noChangeAspect="1" noChangeArrowheads="1"/>
          </p:cNvPicPr>
          <p:nvPr/>
        </p:nvPicPr>
        <p:blipFill>
          <a:blip r:embed="rId2"/>
          <a:srcRect/>
          <a:stretch>
            <a:fillRect/>
          </a:stretch>
        </p:blipFill>
        <p:spPr bwMode="auto">
          <a:xfrm>
            <a:off x="57468" y="1214422"/>
            <a:ext cx="9086532" cy="435771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8002" name="Picture 2" descr="https://upload.wikimedia.org/wikipedia/commons/1/1f/Leonardo_da_Vinci_or_Boltraffio_(attrib)_Salvator_Mundi_circa_1500.jpg"/>
          <p:cNvPicPr>
            <a:picLocks noChangeAspect="1" noChangeArrowheads="1"/>
          </p:cNvPicPr>
          <p:nvPr/>
        </p:nvPicPr>
        <p:blipFill>
          <a:blip r:embed="rId2"/>
          <a:srcRect/>
          <a:stretch>
            <a:fillRect/>
          </a:stretch>
        </p:blipFill>
        <p:spPr bwMode="auto">
          <a:xfrm>
            <a:off x="2071670" y="285728"/>
            <a:ext cx="4191000" cy="6096001"/>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upload.wikimedia.org/wikipedia/commons/7/73/Madonna_of_the_Yarnwinder.jpg"/>
          <p:cNvPicPr>
            <a:picLocks noChangeAspect="1" noChangeArrowheads="1"/>
          </p:cNvPicPr>
          <p:nvPr/>
        </p:nvPicPr>
        <p:blipFill>
          <a:blip r:embed="rId2" cstate="print"/>
          <a:srcRect/>
          <a:stretch>
            <a:fillRect/>
          </a:stretch>
        </p:blipFill>
        <p:spPr bwMode="auto">
          <a:xfrm>
            <a:off x="0" y="0"/>
            <a:ext cx="5268859" cy="6858000"/>
          </a:xfrm>
          <a:prstGeom prst="rect">
            <a:avLst/>
          </a:prstGeom>
          <a:noFill/>
        </p:spPr>
      </p:pic>
      <p:sp>
        <p:nvSpPr>
          <p:cNvPr id="6" name="TextBox 5"/>
          <p:cNvSpPr txBox="1"/>
          <p:nvPr/>
        </p:nvSpPr>
        <p:spPr>
          <a:xfrm>
            <a:off x="5429256" y="214290"/>
            <a:ext cx="3500462" cy="5262979"/>
          </a:xfrm>
          <a:prstGeom prst="rect">
            <a:avLst/>
          </a:prstGeom>
          <a:noFill/>
        </p:spPr>
        <p:txBody>
          <a:bodyPr wrap="square" rtlCol="0">
            <a:spAutoFit/>
          </a:bodyPr>
          <a:lstStyle/>
          <a:p>
            <a:r>
              <a:rPr lang="sr-Cyrl-RS" sz="2400" dirty="0" smtClean="0">
                <a:solidFill>
                  <a:schemeClr val="tx1">
                    <a:lumMod val="20000"/>
                    <a:lumOff val="80000"/>
                  </a:schemeClr>
                </a:solidFill>
              </a:rPr>
              <a:t>Ренесанса као и хуманизам који се са њом јавља, ставља човека у центар. Ликови и тела насликана на икони имали су људске, особене карактеристике; истицала се конструкција тела, лица, мишића. Симболика, донекле задржана, била је стављена у други план због великог реализма на иконама. </a:t>
            </a:r>
            <a:endParaRPr lang="en-US" sz="2400" dirty="0">
              <a:solidFill>
                <a:schemeClr val="tx1">
                  <a:lumMod val="20000"/>
                  <a:lumOff val="80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4" descr="http://www.leonardodavinci.net/images/gallery/benois-madonna.jpg"/>
          <p:cNvPicPr>
            <a:picLocks noChangeAspect="1" noChangeArrowheads="1"/>
          </p:cNvPicPr>
          <p:nvPr/>
        </p:nvPicPr>
        <p:blipFill>
          <a:blip r:embed="rId2"/>
          <a:srcRect/>
          <a:stretch>
            <a:fillRect/>
          </a:stretch>
        </p:blipFill>
        <p:spPr bwMode="auto">
          <a:xfrm>
            <a:off x="0" y="-1"/>
            <a:ext cx="4238320" cy="664371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143000"/>
          </a:xfrm>
        </p:spPr>
        <p:txBody>
          <a:bodyPr/>
          <a:lstStyle/>
          <a:p>
            <a:r>
              <a:rPr lang="sr-Cyrl-RS" dirty="0" smtClean="0">
                <a:solidFill>
                  <a:schemeClr val="tx1">
                    <a:lumMod val="20000"/>
                    <a:lumOff val="80000"/>
                  </a:schemeClr>
                </a:solidFill>
              </a:rPr>
              <a:t>МИКЕЛАНЂЕЛО</a:t>
            </a:r>
            <a:endParaRPr lang="en-US" dirty="0">
              <a:solidFill>
                <a:schemeClr val="tx1">
                  <a:lumMod val="20000"/>
                  <a:lumOff val="80000"/>
                </a:schemeClr>
              </a:solidFill>
            </a:endParaRPr>
          </a:p>
        </p:txBody>
      </p:sp>
      <p:pic>
        <p:nvPicPr>
          <p:cNvPr id="130050" name="Picture 2" descr="http://cdn.playbuzz.com/cdn/cfac8bd7-8e5e-4c86-8372-437d0cb8a90d/ab2e4cdf-72d5-4bba-8fdb-003eb0f4e0b8.jpg"/>
          <p:cNvPicPr>
            <a:picLocks noChangeAspect="1" noChangeArrowheads="1"/>
          </p:cNvPicPr>
          <p:nvPr/>
        </p:nvPicPr>
        <p:blipFill>
          <a:blip r:embed="rId2"/>
          <a:srcRect/>
          <a:stretch>
            <a:fillRect/>
          </a:stretch>
        </p:blipFill>
        <p:spPr bwMode="auto">
          <a:xfrm>
            <a:off x="0" y="857232"/>
            <a:ext cx="8989915" cy="6000768"/>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https://mauganskgv.files.wordpress.com/2013/02/delivery-of-the-keys-to-saint-peter-3915.jpg"/>
          <p:cNvPicPr>
            <a:picLocks noChangeAspect="1" noChangeArrowheads="1"/>
          </p:cNvPicPr>
          <p:nvPr/>
        </p:nvPicPr>
        <p:blipFill>
          <a:blip r:embed="rId2"/>
          <a:srcRect/>
          <a:stretch>
            <a:fillRect/>
          </a:stretch>
        </p:blipFill>
        <p:spPr bwMode="auto">
          <a:xfrm>
            <a:off x="0" y="1357298"/>
            <a:ext cx="9196575" cy="5500702"/>
          </a:xfrm>
          <a:prstGeom prst="rect">
            <a:avLst/>
          </a:prstGeom>
          <a:noFill/>
        </p:spPr>
      </p:pic>
      <p:sp>
        <p:nvSpPr>
          <p:cNvPr id="4" name="TextBox 3"/>
          <p:cNvSpPr txBox="1"/>
          <p:nvPr/>
        </p:nvSpPr>
        <p:spPr>
          <a:xfrm>
            <a:off x="0" y="214290"/>
            <a:ext cx="8786842" cy="1015663"/>
          </a:xfrm>
          <a:prstGeom prst="rect">
            <a:avLst/>
          </a:prstGeom>
          <a:noFill/>
        </p:spPr>
        <p:txBody>
          <a:bodyPr wrap="square" rtlCol="0">
            <a:spAutoFit/>
          </a:bodyPr>
          <a:lstStyle/>
          <a:p>
            <a:r>
              <a:rPr lang="sr-Cyrl-RS" sz="2000" dirty="0" smtClean="0">
                <a:solidFill>
                  <a:schemeClr val="tx1">
                    <a:lumMod val="20000"/>
                    <a:lumOff val="80000"/>
                  </a:schemeClr>
                </a:solidFill>
              </a:rPr>
              <a:t>Личности и рељефи, као и предмети, често су сликани на основу околности у којим аје сликар делао, тј. </a:t>
            </a:r>
            <a:r>
              <a:rPr lang="ru-RU" sz="2000" dirty="0" smtClean="0">
                <a:solidFill>
                  <a:schemeClr val="tx1">
                    <a:lumMod val="20000"/>
                    <a:lumOff val="80000"/>
                  </a:schemeClr>
                </a:solidFill>
              </a:rPr>
              <a:t>често</a:t>
            </a:r>
            <a:r>
              <a:rPr lang="sr-Cyrl-RS" sz="2000" dirty="0" smtClean="0">
                <a:solidFill>
                  <a:schemeClr val="tx1">
                    <a:lumMod val="20000"/>
                    <a:lumOff val="80000"/>
                  </a:schemeClr>
                </a:solidFill>
              </a:rPr>
              <a:t> су особе које су живеле у првом веку н.е. </a:t>
            </a:r>
            <a:r>
              <a:rPr lang="ru-RU" sz="2000" dirty="0" smtClean="0">
                <a:solidFill>
                  <a:schemeClr val="tx1">
                    <a:lumMod val="20000"/>
                    <a:lumOff val="80000"/>
                  </a:schemeClr>
                </a:solidFill>
              </a:rPr>
              <a:t>с</a:t>
            </a:r>
            <a:r>
              <a:rPr lang="sr-Cyrl-RS" sz="2000" dirty="0" smtClean="0">
                <a:solidFill>
                  <a:schemeClr val="tx1">
                    <a:lumMod val="20000"/>
                    <a:lumOff val="80000"/>
                  </a:schemeClr>
                </a:solidFill>
              </a:rPr>
              <a:t>ликане  као да су савременици сликара.</a:t>
            </a:r>
            <a:endParaRPr lang="en-US" sz="2000" dirty="0">
              <a:solidFill>
                <a:schemeClr val="tx1">
                  <a:lumMod val="20000"/>
                  <a:lumOff val="80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22" name="Picture 2" descr="https://upload.wikimedia.org/wikipedia/commons/thumb/5/5a/El_Descendimiento,_by_Rogier_van_der_Weyden,_from_Prado_in_Google_Earth.jpg/1280px-El_Descendimiento,_by_Rogier_van_der_Weyden,_from_Prado_in_Google_Earth.jpg"/>
          <p:cNvPicPr>
            <a:picLocks noChangeAspect="1" noChangeArrowheads="1"/>
          </p:cNvPicPr>
          <p:nvPr/>
        </p:nvPicPr>
        <p:blipFill>
          <a:blip r:embed="rId2"/>
          <a:srcRect/>
          <a:stretch>
            <a:fillRect/>
          </a:stretch>
        </p:blipFill>
        <p:spPr bwMode="auto">
          <a:xfrm>
            <a:off x="0" y="0"/>
            <a:ext cx="8929718" cy="692750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4572000" cy="954107"/>
          </a:xfrm>
          <a:prstGeom prst="rect">
            <a:avLst/>
          </a:prstGeom>
        </p:spPr>
        <p:txBody>
          <a:bodyPr>
            <a:spAutoFit/>
          </a:bodyPr>
          <a:lstStyle/>
          <a:p>
            <a:r>
              <a:rPr lang="ru-RU" sz="2800" dirty="0" smtClean="0">
                <a:solidFill>
                  <a:schemeClr val="tx1">
                    <a:lumMod val="20000"/>
                    <a:lumOff val="80000"/>
                  </a:schemeClr>
                </a:solidFill>
              </a:rPr>
              <a:t>Мозаик- Богородица и дете, Аја Софија, Цариград</a:t>
            </a:r>
            <a:endParaRPr lang="sr-Cyrl-CS" sz="2800" dirty="0">
              <a:solidFill>
                <a:schemeClr val="tx1">
                  <a:lumMod val="20000"/>
                  <a:lumOff val="80000"/>
                </a:schemeClr>
              </a:solidFill>
            </a:endParaRPr>
          </a:p>
        </p:txBody>
      </p:sp>
      <p:pic>
        <p:nvPicPr>
          <p:cNvPr id="119810" name="Picture 2" descr="&amp;Dcy;&amp;acy;&amp;tcy;&amp;ocy;&amp;tcy;&amp;iecy;&amp;kcy;&amp;acy;:Apse mosaic Hagia Sophia Virgin and Child.jpg"/>
          <p:cNvPicPr>
            <a:picLocks noChangeAspect="1" noChangeArrowheads="1"/>
          </p:cNvPicPr>
          <p:nvPr/>
        </p:nvPicPr>
        <p:blipFill>
          <a:blip r:embed="rId2"/>
          <a:srcRect/>
          <a:stretch>
            <a:fillRect/>
          </a:stretch>
        </p:blipFill>
        <p:spPr bwMode="auto">
          <a:xfrm>
            <a:off x="4286248" y="0"/>
            <a:ext cx="4857752" cy="6895246"/>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1938992"/>
          </a:xfrm>
          <a:prstGeom prst="rect">
            <a:avLst/>
          </a:prstGeom>
          <a:noFill/>
        </p:spPr>
        <p:txBody>
          <a:bodyPr wrap="square" rtlCol="0">
            <a:spAutoFit/>
          </a:bodyPr>
          <a:lstStyle/>
          <a:p>
            <a:r>
              <a:rPr lang="ru-RU" sz="2000" dirty="0" smtClean="0">
                <a:solidFill>
                  <a:schemeClr val="tx1">
                    <a:lumMod val="20000"/>
                    <a:lumOff val="80000"/>
                  </a:schemeClr>
                </a:solidFill>
              </a:rPr>
              <a:t>У православној цркви постоје одређени канони (правила) иконописања којих се придржава сваки иконописац. Правила нису званично прописана већ се преносе генерацијама са мајстора на ученика. Основно неписано правило је да се икона ради по обрасцу (предложку) неке старије иконе (која је опште прихвећени образац). Сликање икона по машти уметника без познавања ових правила не представља црквено учење и не може се назвати иконом у строгом смислу.</a:t>
            </a:r>
            <a:endParaRPr lang="en-US" sz="2000" dirty="0">
              <a:solidFill>
                <a:schemeClr val="tx1">
                  <a:lumMod val="20000"/>
                  <a:lumOff val="80000"/>
                </a:schemeClr>
              </a:solidFill>
            </a:endParaRPr>
          </a:p>
        </p:txBody>
      </p:sp>
      <p:pic>
        <p:nvPicPr>
          <p:cNvPr id="28674" name="Picture 2" descr="Image result for painting orthodox icon"/>
          <p:cNvPicPr>
            <a:picLocks noChangeAspect="1" noChangeArrowheads="1"/>
          </p:cNvPicPr>
          <p:nvPr/>
        </p:nvPicPr>
        <p:blipFill>
          <a:blip r:embed="rId2"/>
          <a:srcRect/>
          <a:stretch>
            <a:fillRect/>
          </a:stretch>
        </p:blipFill>
        <p:spPr bwMode="auto">
          <a:xfrm>
            <a:off x="1028700" y="2286000"/>
            <a:ext cx="8115300" cy="45720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285728"/>
            <a:ext cx="8072494" cy="6740307"/>
          </a:xfrm>
          <a:prstGeom prst="rect">
            <a:avLst/>
          </a:prstGeom>
          <a:noFill/>
        </p:spPr>
        <p:txBody>
          <a:bodyPr wrap="square" rtlCol="0">
            <a:spAutoFit/>
          </a:bodyPr>
          <a:lstStyle/>
          <a:p>
            <a:r>
              <a:rPr lang="ru-RU" sz="2400" dirty="0" smtClean="0">
                <a:solidFill>
                  <a:schemeClr val="tx1">
                    <a:lumMod val="20000"/>
                    <a:lumOff val="80000"/>
                  </a:schemeClr>
                </a:solidFill>
              </a:rPr>
              <a:t>Икона је пуна симбола који на визуелни начин предтављају учење Цркве. Неки од ових симбола су:</a:t>
            </a:r>
          </a:p>
          <a:p>
            <a:r>
              <a:rPr lang="ru-RU" sz="2400" dirty="0" smtClean="0">
                <a:solidFill>
                  <a:schemeClr val="tx1">
                    <a:lumMod val="20000"/>
                    <a:lumOff val="80000"/>
                  </a:schemeClr>
                </a:solidFill>
              </a:rPr>
              <a:t>Црвено-плава одежда Исуса Христа - означава богочовечанску природу Христову. По епископу Данилу црвена означава божанско порекло, док је плава симбол људске природе. Пресвете Богородице боје су у обрнутом поретку.</a:t>
            </a:r>
          </a:p>
          <a:p>
            <a:r>
              <a:rPr lang="ru-RU" sz="2400" dirty="0" smtClean="0">
                <a:solidFill>
                  <a:schemeClr val="tx1">
                    <a:lumMod val="20000"/>
                    <a:lumOff val="80000"/>
                  </a:schemeClr>
                </a:solidFill>
              </a:rPr>
              <a:t>Злато као материјал је симбол Истине јер је и злато као и Истина увек исто, никада се не мења (Реч „истина” је настала од речи „исто”). Сијање злата сиболизује Божију нестворену Светлост.</a:t>
            </a:r>
          </a:p>
          <a:p>
            <a:r>
              <a:rPr lang="ru-RU" sz="2400" dirty="0" smtClean="0">
                <a:solidFill>
                  <a:schemeClr val="tx1">
                    <a:lumMod val="20000"/>
                    <a:lumOff val="80000"/>
                  </a:schemeClr>
                </a:solidFill>
              </a:rPr>
              <a:t>На православним иконама светлост има битан значај. Светлост којом сијају лица и тело светитеља није овоземаљска већ „божанска светлост”. Пошто ова светлост није природна не баца сенку нити има одређени правац из којег долази. Беле је боје са местимичним плавичастим одсјајем.</a:t>
            </a:r>
          </a:p>
          <a:p>
            <a:endParaRPr lang="en-US" sz="2400" dirty="0">
              <a:solidFill>
                <a:schemeClr val="tx1">
                  <a:lumMod val="20000"/>
                  <a:lumOff val="80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285728"/>
            <a:ext cx="8072494" cy="646331"/>
          </a:xfrm>
          <a:prstGeom prst="rect">
            <a:avLst/>
          </a:prstGeom>
          <a:noFill/>
        </p:spPr>
        <p:txBody>
          <a:bodyPr wrap="square" rtlCol="0">
            <a:spAutoFit/>
          </a:bodyPr>
          <a:lstStyle/>
          <a:p>
            <a:r>
              <a:rPr lang="sr-Cyrl-RS" sz="3600" b="1" dirty="0" smtClean="0">
                <a:solidFill>
                  <a:schemeClr val="tx1">
                    <a:lumMod val="20000"/>
                    <a:lumOff val="80000"/>
                  </a:schemeClr>
                </a:solidFill>
              </a:rPr>
              <a:t>КОПТСКИ СТИЛ ИКОНОПИСАЊА</a:t>
            </a:r>
            <a:endParaRPr lang="en-US" sz="3600" b="1" dirty="0">
              <a:solidFill>
                <a:schemeClr val="tx1">
                  <a:lumMod val="20000"/>
                  <a:lumOff val="80000"/>
                </a:schemeClr>
              </a:solidFill>
            </a:endParaRPr>
          </a:p>
        </p:txBody>
      </p:sp>
      <p:sp>
        <p:nvSpPr>
          <p:cNvPr id="4" name="Rectangle 3"/>
          <p:cNvSpPr/>
          <p:nvPr/>
        </p:nvSpPr>
        <p:spPr>
          <a:xfrm>
            <a:off x="785786" y="1214422"/>
            <a:ext cx="6858000" cy="4401205"/>
          </a:xfrm>
          <a:prstGeom prst="rect">
            <a:avLst/>
          </a:prstGeom>
        </p:spPr>
        <p:txBody>
          <a:bodyPr wrap="square">
            <a:spAutoFit/>
          </a:bodyPr>
          <a:lstStyle/>
          <a:p>
            <a:r>
              <a:rPr lang="ru-RU" sz="2000" dirty="0" smtClean="0">
                <a:solidFill>
                  <a:schemeClr val="tx1">
                    <a:lumMod val="20000"/>
                    <a:lumOff val="80000"/>
                  </a:schemeClr>
                </a:solidFill>
              </a:rPr>
              <a:t>Коптска уметност обухвата уметност хришћанских старих Египћана који су углавном живели на бреговима реке Нила и говорили коптским језиком који је данас очуван само у оквиру коптске цркве и говори се арапским језиком од 17. века.</a:t>
            </a:r>
          </a:p>
          <a:p>
            <a:r>
              <a:rPr lang="ru-RU" sz="2000" dirty="0" smtClean="0">
                <a:solidFill>
                  <a:schemeClr val="tx1">
                    <a:lumMod val="20000"/>
                    <a:lumOff val="80000"/>
                  </a:schemeClr>
                </a:solidFill>
              </a:rPr>
              <a:t>Ова уметност се развијала под утицајем позне античке уметности, грчке и хеленистичке уметности која је долазила из Александрије све до 3. века. У најстарије налазе се рачунају разне надгробне стеле које се датирају у 268. - 340. године са мотивима из хришћанства као симболи рибе. </a:t>
            </a:r>
          </a:p>
          <a:p>
            <a:r>
              <a:rPr lang="ru-RU" sz="2000" dirty="0" smtClean="0">
                <a:solidFill>
                  <a:schemeClr val="tx1">
                    <a:lumMod val="20000"/>
                    <a:lumOff val="80000"/>
                  </a:schemeClr>
                </a:solidFill>
              </a:rPr>
              <a:t>Највећи процват коптске уметности датира се у године 6. - 8. века. </a:t>
            </a:r>
          </a:p>
          <a:p>
            <a:r>
              <a:rPr lang="ru-RU" sz="2000" dirty="0" smtClean="0">
                <a:solidFill>
                  <a:schemeClr val="tx1">
                    <a:lumMod val="20000"/>
                    <a:lumOff val="80000"/>
                  </a:schemeClr>
                </a:solidFill>
              </a:rPr>
              <a:t>Ова уметност је утицала на уметност хришћанства у Нубији, Етиопији и другим земљама афричког континента.</a:t>
            </a:r>
            <a:endParaRPr lang="ru-RU" sz="2000" dirty="0">
              <a:solidFill>
                <a:schemeClr val="tx1">
                  <a:lumMod val="20000"/>
                  <a:lumOff val="80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http://theotokos.org/wp-content/uploads/2012/09/perfection.jpg"/>
          <p:cNvPicPr>
            <a:picLocks noChangeAspect="1" noChangeArrowheads="1"/>
          </p:cNvPicPr>
          <p:nvPr/>
        </p:nvPicPr>
        <p:blipFill>
          <a:blip r:embed="rId2"/>
          <a:srcRect/>
          <a:stretch>
            <a:fillRect/>
          </a:stretch>
        </p:blipFill>
        <p:spPr bwMode="auto">
          <a:xfrm>
            <a:off x="-1" y="0"/>
            <a:ext cx="5127475" cy="6858000"/>
          </a:xfrm>
          <a:prstGeom prst="rect">
            <a:avLst/>
          </a:prstGeom>
          <a:noFill/>
        </p:spPr>
      </p:pic>
      <p:pic>
        <p:nvPicPr>
          <p:cNvPr id="134148" name="Picture 4" descr="http://theotokos.org/wp-content/uploads/2012/09/christ-enthroned.jpg"/>
          <p:cNvPicPr>
            <a:picLocks noChangeAspect="1" noChangeArrowheads="1"/>
          </p:cNvPicPr>
          <p:nvPr/>
        </p:nvPicPr>
        <p:blipFill>
          <a:blip r:embed="rId3"/>
          <a:srcRect/>
          <a:stretch>
            <a:fillRect/>
          </a:stretch>
        </p:blipFill>
        <p:spPr bwMode="auto">
          <a:xfrm>
            <a:off x="5500694" y="0"/>
            <a:ext cx="3643306" cy="6905721"/>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8242" name="Picture 2" descr="https://s-media-cache-ak0.pinimg.com/736x/a8/d2/c7/a8d2c7ee096ed3bd5e0bfd7b9940004e.jpg"/>
          <p:cNvPicPr>
            <a:picLocks noChangeAspect="1" noChangeArrowheads="1"/>
          </p:cNvPicPr>
          <p:nvPr/>
        </p:nvPicPr>
        <p:blipFill>
          <a:blip r:embed="rId2"/>
          <a:srcRect/>
          <a:stretch>
            <a:fillRect/>
          </a:stretch>
        </p:blipFill>
        <p:spPr bwMode="auto">
          <a:xfrm>
            <a:off x="0" y="0"/>
            <a:ext cx="4871488" cy="6858000"/>
          </a:xfrm>
          <a:prstGeom prst="rect">
            <a:avLst/>
          </a:prstGeom>
          <a:noFill/>
        </p:spPr>
      </p:pic>
      <p:pic>
        <p:nvPicPr>
          <p:cNvPr id="138244" name="Picture 4" descr="https://s-media-cache-ak0.pinimg.com/736x/d5/24/dc/d524dce7347381868d19be172ab153ac.jpg"/>
          <p:cNvPicPr>
            <a:picLocks noChangeAspect="1" noChangeArrowheads="1"/>
          </p:cNvPicPr>
          <p:nvPr/>
        </p:nvPicPr>
        <p:blipFill>
          <a:blip r:embed="rId3"/>
          <a:srcRect/>
          <a:stretch>
            <a:fillRect/>
          </a:stretch>
        </p:blipFill>
        <p:spPr bwMode="auto">
          <a:xfrm>
            <a:off x="4500562" y="-14642"/>
            <a:ext cx="4643438" cy="6872641"/>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9266" name="Picture 2" descr="http://svotssynaxis.files.wordpress.com/2013/12/flight_into_egypt_coptic_icon.jpg"/>
          <p:cNvPicPr>
            <a:picLocks noChangeAspect="1" noChangeArrowheads="1"/>
          </p:cNvPicPr>
          <p:nvPr/>
        </p:nvPicPr>
        <p:blipFill>
          <a:blip r:embed="rId2"/>
          <a:srcRect/>
          <a:stretch>
            <a:fillRect/>
          </a:stretch>
        </p:blipFill>
        <p:spPr bwMode="auto">
          <a:xfrm>
            <a:off x="0" y="90364"/>
            <a:ext cx="5000628" cy="6767636"/>
          </a:xfrm>
          <a:prstGeom prst="rect">
            <a:avLst/>
          </a:prstGeom>
          <a:noFill/>
        </p:spPr>
      </p:pic>
      <p:pic>
        <p:nvPicPr>
          <p:cNvPr id="139268" name="Picture 4" descr="http://www.coptic.net/pictures/Icon.TheotokosInElSeryan.jpg"/>
          <p:cNvPicPr>
            <a:picLocks noChangeAspect="1" noChangeArrowheads="1"/>
          </p:cNvPicPr>
          <p:nvPr/>
        </p:nvPicPr>
        <p:blipFill>
          <a:blip r:embed="rId3"/>
          <a:srcRect/>
          <a:stretch>
            <a:fillRect/>
          </a:stretch>
        </p:blipFill>
        <p:spPr bwMode="auto">
          <a:xfrm>
            <a:off x="4929190" y="107886"/>
            <a:ext cx="4214810" cy="675011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0290" name="Picture 2" descr="https://copticliterature.files.wordpress.com/2015/08/coptic-icon-holy-family-egypt2.jpg?w=734&amp;h=433"/>
          <p:cNvPicPr>
            <a:picLocks noChangeAspect="1" noChangeArrowheads="1"/>
          </p:cNvPicPr>
          <p:nvPr/>
        </p:nvPicPr>
        <p:blipFill>
          <a:blip r:embed="rId2"/>
          <a:srcRect/>
          <a:stretch>
            <a:fillRect/>
          </a:stretch>
        </p:blipFill>
        <p:spPr bwMode="auto">
          <a:xfrm>
            <a:off x="0" y="1536190"/>
            <a:ext cx="9144000" cy="532181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1314" name="Picture 2" descr="https://lh3.googleusercontent.com/-9ZXBebs0wis/SOqwGE8-dYI/AAAAAAAACCY/S1PUR8iTOo8/s800-Ic42/The%252520last%252520supper.jpg"/>
          <p:cNvPicPr>
            <a:picLocks noChangeAspect="1" noChangeArrowheads="1"/>
          </p:cNvPicPr>
          <p:nvPr/>
        </p:nvPicPr>
        <p:blipFill>
          <a:blip r:embed="rId2"/>
          <a:srcRect/>
          <a:stretch>
            <a:fillRect/>
          </a:stretch>
        </p:blipFill>
        <p:spPr bwMode="auto">
          <a:xfrm>
            <a:off x="1357290" y="0"/>
            <a:ext cx="5655946" cy="687653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2338" name="Picture 2" descr="https://s-media-cache-ak0.pinimg.com/736x/10/cd/65/10cd65d1aa33e8529206781a9fa7eccb.jpg"/>
          <p:cNvPicPr>
            <a:picLocks noChangeAspect="1" noChangeArrowheads="1"/>
          </p:cNvPicPr>
          <p:nvPr/>
        </p:nvPicPr>
        <p:blipFill>
          <a:blip r:embed="rId2"/>
          <a:srcRect/>
          <a:stretch>
            <a:fillRect/>
          </a:stretch>
        </p:blipFill>
        <p:spPr bwMode="auto">
          <a:xfrm>
            <a:off x="2071670" y="-1"/>
            <a:ext cx="5834531" cy="7015707"/>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3362" name="Picture 2" descr="http://www.orthodoxartsjournal.org/wp-content/uploads/2015/09/Nativity-Fanous-92.jpg"/>
          <p:cNvPicPr>
            <a:picLocks noChangeAspect="1" noChangeArrowheads="1"/>
          </p:cNvPicPr>
          <p:nvPr/>
        </p:nvPicPr>
        <p:blipFill>
          <a:blip r:embed="rId2"/>
          <a:srcRect/>
          <a:stretch>
            <a:fillRect/>
          </a:stretch>
        </p:blipFill>
        <p:spPr bwMode="auto">
          <a:xfrm>
            <a:off x="0" y="0"/>
            <a:ext cx="9760378"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643966" cy="954107"/>
          </a:xfrm>
          <a:prstGeom prst="rect">
            <a:avLst/>
          </a:prstGeom>
          <a:noFill/>
        </p:spPr>
        <p:txBody>
          <a:bodyPr wrap="square" rtlCol="0">
            <a:spAutoFit/>
          </a:bodyPr>
          <a:lstStyle/>
          <a:p>
            <a:r>
              <a:rPr lang="sr-Cyrl-CS" sz="2800" dirty="0" smtClean="0"/>
              <a:t>Византијски иконостаси махом имају само један “спрат” икона на иконостасу.</a:t>
            </a:r>
            <a:endParaRPr lang="sr-Cyrl-CS" sz="2800" dirty="0"/>
          </a:p>
        </p:txBody>
      </p:sp>
      <p:pic>
        <p:nvPicPr>
          <p:cNvPr id="140290" name="Picture 2" descr="http://www.manastir-lepavina.org/cms/slike/upload/dveri2.jpg"/>
          <p:cNvPicPr>
            <a:picLocks noChangeAspect="1" noChangeArrowheads="1"/>
          </p:cNvPicPr>
          <p:nvPr/>
        </p:nvPicPr>
        <p:blipFill>
          <a:blip r:embed="rId2"/>
          <a:srcRect/>
          <a:stretch>
            <a:fillRect/>
          </a:stretch>
        </p:blipFill>
        <p:spPr bwMode="auto">
          <a:xfrm>
            <a:off x="0" y="822897"/>
            <a:ext cx="8286776" cy="6035103"/>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http://www.betsyporter.com/images/Gebre_book_stand.JPG"/>
          <p:cNvPicPr>
            <a:picLocks noChangeAspect="1" noChangeArrowheads="1"/>
          </p:cNvPicPr>
          <p:nvPr/>
        </p:nvPicPr>
        <p:blipFill>
          <a:blip r:embed="rId2"/>
          <a:srcRect/>
          <a:stretch>
            <a:fillRect/>
          </a:stretch>
        </p:blipFill>
        <p:spPr bwMode="auto">
          <a:xfrm>
            <a:off x="0" y="0"/>
            <a:ext cx="9401310" cy="6858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5410" name="Picture 2" descr="http://i.telegraph.co.uk/multimedia/archive/01791/icon-620_1791896b.jpg"/>
          <p:cNvPicPr>
            <a:picLocks noChangeAspect="1" noChangeArrowheads="1"/>
          </p:cNvPicPr>
          <p:nvPr/>
        </p:nvPicPr>
        <p:blipFill>
          <a:blip r:embed="rId2"/>
          <a:srcRect/>
          <a:stretch>
            <a:fillRect/>
          </a:stretch>
        </p:blipFill>
        <p:spPr bwMode="auto">
          <a:xfrm>
            <a:off x="0" y="-14749"/>
            <a:ext cx="9144000" cy="687275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http://40.media.tumblr.com/tumblr_m86ciuHMs41rul933o1_r1_128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http://3.bp.blogspot.com/-GfnH6UO3G2k/VO5QfDdI-tI/AAAAAAAABRQ/oZBVnNGhsTc/s1600/Coptic%2BMartyrs.jpg"/>
          <p:cNvPicPr>
            <a:picLocks noChangeAspect="1" noChangeArrowheads="1"/>
          </p:cNvPicPr>
          <p:nvPr/>
        </p:nvPicPr>
        <p:blipFill>
          <a:blip r:embed="rId2"/>
          <a:srcRect/>
          <a:stretch>
            <a:fillRect/>
          </a:stretch>
        </p:blipFill>
        <p:spPr bwMode="auto">
          <a:xfrm>
            <a:off x="0" y="0"/>
            <a:ext cx="9144000" cy="6858001"/>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214290"/>
            <a:ext cx="5069400" cy="923330"/>
          </a:xfrm>
          <a:prstGeom prst="rect">
            <a:avLst/>
          </a:prstGeom>
          <a:noFill/>
        </p:spPr>
        <p:txBody>
          <a:bodyPr wrap="none" lIns="91440" tIns="45720" rIns="91440" bIns="45720">
            <a:spAutoFit/>
          </a:bodyPr>
          <a:lstStyle/>
          <a:p>
            <a:pPr algn="ctr"/>
            <a:r>
              <a:rPr lang="sr-Cyrl-R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Нови грчки стил</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26" name="Picture 2" descr="http://www.svetosavlje.org/biblioteka/Knjige/Crkva%20sv%20Stefana/Fotografije/013-2.jpg"/>
          <p:cNvPicPr>
            <a:picLocks noChangeAspect="1" noChangeArrowheads="1"/>
          </p:cNvPicPr>
          <p:nvPr/>
        </p:nvPicPr>
        <p:blipFill>
          <a:blip r:embed="rId2"/>
          <a:srcRect/>
          <a:stretch>
            <a:fillRect/>
          </a:stretch>
        </p:blipFill>
        <p:spPr bwMode="auto">
          <a:xfrm>
            <a:off x="2285984" y="1000108"/>
            <a:ext cx="4429156" cy="5671965"/>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i.ytimg.com/vi/Lyu2Y7j_5yw/maxresdefault.jpg"/>
          <p:cNvPicPr>
            <a:picLocks noChangeAspect="1" noChangeArrowheads="1"/>
          </p:cNvPicPr>
          <p:nvPr/>
        </p:nvPicPr>
        <p:blipFill>
          <a:blip r:embed="rId2"/>
          <a:srcRect/>
          <a:stretch>
            <a:fillRect/>
          </a:stretch>
        </p:blipFill>
        <p:spPr bwMode="auto">
          <a:xfrm>
            <a:off x="0" y="0"/>
            <a:ext cx="8643966" cy="6915174"/>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http://pemptousia.com/files/2013/08/adrian-k-natalia-by-stamatis-skliris-IN.jpg"/>
          <p:cNvPicPr>
            <a:picLocks noChangeAspect="1" noChangeArrowheads="1"/>
          </p:cNvPicPr>
          <p:nvPr/>
        </p:nvPicPr>
        <p:blipFill>
          <a:blip r:embed="rId2"/>
          <a:srcRect/>
          <a:stretch>
            <a:fillRect/>
          </a:stretch>
        </p:blipFill>
        <p:spPr bwMode="auto">
          <a:xfrm>
            <a:off x="0" y="357166"/>
            <a:ext cx="9186962" cy="6072206"/>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https://upload.wikimedia.org/wikipedia/commons/thumb/7/75/Slojeviikone.gif/800px-Slojeviikone.gif"/>
          <p:cNvPicPr>
            <a:picLocks noChangeAspect="1" noChangeArrowheads="1"/>
          </p:cNvPicPr>
          <p:nvPr/>
        </p:nvPicPr>
        <p:blipFill>
          <a:blip r:embed="rId2"/>
          <a:srcRect/>
          <a:stretch>
            <a:fillRect/>
          </a:stretch>
        </p:blipFill>
        <p:spPr bwMode="auto">
          <a:xfrm>
            <a:off x="285720" y="0"/>
            <a:ext cx="8572528" cy="6858024"/>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a:blip r:embed="rId2"/>
          <a:srcRect/>
          <a:stretch>
            <a:fillRect/>
          </a:stretch>
        </p:blipFill>
        <p:spPr bwMode="auto">
          <a:xfrm>
            <a:off x="0" y="0"/>
            <a:ext cx="9111364" cy="5143512"/>
          </a:xfrm>
          <a:prstGeom prst="rect">
            <a:avLst/>
          </a:prstGeom>
          <a:noFill/>
          <a:ln w="9525">
            <a:noFill/>
            <a:miter lim="800000"/>
            <a:headEnd/>
            <a:tailEnd/>
          </a:ln>
          <a:effectLst/>
        </p:spPr>
      </p:pic>
      <p:sp>
        <p:nvSpPr>
          <p:cNvPr id="3" name="TextBox 2"/>
          <p:cNvSpPr txBox="1"/>
          <p:nvPr/>
        </p:nvSpPr>
        <p:spPr>
          <a:xfrm>
            <a:off x="0" y="5357826"/>
            <a:ext cx="8786842" cy="646331"/>
          </a:xfrm>
          <a:prstGeom prst="rect">
            <a:avLst/>
          </a:prstGeom>
          <a:noFill/>
        </p:spPr>
        <p:txBody>
          <a:bodyPr wrap="square" rtlCol="0">
            <a:spAutoFit/>
          </a:bodyPr>
          <a:lstStyle/>
          <a:p>
            <a:r>
              <a:rPr lang="ru-RU" dirty="0" smtClean="0"/>
              <a:t>Сузе на икони Пресвете Богородице у православном манастиру Будисавци на Косову и Метохији појавиле су се на празник Светог Јована Златоустог 26. новембра.</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200329"/>
          </a:xfrm>
          <a:prstGeom prst="rect">
            <a:avLst/>
          </a:prstGeom>
        </p:spPr>
        <p:txBody>
          <a:bodyPr wrap="square">
            <a:spAutoFit/>
          </a:bodyPr>
          <a:lstStyle/>
          <a:p>
            <a:r>
              <a:rPr lang="ru-RU" sz="2400" dirty="0" smtClean="0">
                <a:solidFill>
                  <a:schemeClr val="tx1">
                    <a:lumMod val="20000"/>
                    <a:lumOff val="80000"/>
                  </a:schemeClr>
                </a:solidFill>
              </a:rPr>
              <a:t>Цела православна црква Светог Георгија у Ноксвилу, САД, је изгорела, једино је Господња икона истрпела огањ који је и стакло топио</a:t>
            </a:r>
            <a:r>
              <a:rPr lang="en-US" sz="2400" dirty="0" smtClean="0">
                <a:solidFill>
                  <a:schemeClr val="tx1">
                    <a:lumMod val="20000"/>
                    <a:lumOff val="80000"/>
                  </a:schemeClr>
                </a:solidFill>
              </a:rPr>
              <a:t>.</a:t>
            </a:r>
            <a:endParaRPr lang="en-US" sz="2400" dirty="0">
              <a:solidFill>
                <a:schemeClr val="tx1">
                  <a:lumMod val="20000"/>
                  <a:lumOff val="80000"/>
                </a:schemeClr>
              </a:solidFill>
            </a:endParaRPr>
          </a:p>
        </p:txBody>
      </p:sp>
      <p:pic>
        <p:nvPicPr>
          <p:cNvPr id="169986" name="Picture 2" descr="Image result for orthodox icon after fire"/>
          <p:cNvPicPr>
            <a:picLocks noChangeAspect="1" noChangeArrowheads="1"/>
          </p:cNvPicPr>
          <p:nvPr/>
        </p:nvPicPr>
        <p:blipFill>
          <a:blip r:embed="rId2"/>
          <a:srcRect/>
          <a:stretch>
            <a:fillRect/>
          </a:stretch>
        </p:blipFill>
        <p:spPr bwMode="auto">
          <a:xfrm>
            <a:off x="3905250" y="1428736"/>
            <a:ext cx="5238750" cy="52387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786842" cy="954107"/>
          </a:xfrm>
          <a:prstGeom prst="rect">
            <a:avLst/>
          </a:prstGeom>
        </p:spPr>
        <p:txBody>
          <a:bodyPr wrap="square">
            <a:spAutoFit/>
          </a:bodyPr>
          <a:lstStyle/>
          <a:p>
            <a:r>
              <a:rPr lang="ru-RU" sz="2800" dirty="0" smtClean="0">
                <a:solidFill>
                  <a:schemeClr val="tx1">
                    <a:lumMod val="20000"/>
                    <a:lumOff val="80000"/>
                  </a:schemeClr>
                </a:solidFill>
              </a:rPr>
              <a:t>Умиљење - Владимирска икона Пресвете Богородице, икона из 12. век Москва</a:t>
            </a:r>
            <a:endParaRPr lang="sr-Cyrl-CS" sz="2800" dirty="0">
              <a:solidFill>
                <a:schemeClr val="tx1">
                  <a:lumMod val="20000"/>
                  <a:lumOff val="80000"/>
                </a:schemeClr>
              </a:solidFill>
            </a:endParaRPr>
          </a:p>
        </p:txBody>
      </p:sp>
      <p:pic>
        <p:nvPicPr>
          <p:cNvPr id="118786" name="Picture 2" descr="http://upload.wikimedia.org/wikipedia/commons/thumb/0/0a/Vladimirskaya.jpg/220px-Vladimirskaya.jpg"/>
          <p:cNvPicPr>
            <a:picLocks noChangeAspect="1" noChangeArrowheads="1"/>
          </p:cNvPicPr>
          <p:nvPr/>
        </p:nvPicPr>
        <p:blipFill>
          <a:blip r:embed="rId2"/>
          <a:srcRect/>
          <a:stretch>
            <a:fillRect/>
          </a:stretch>
        </p:blipFill>
        <p:spPr bwMode="auto">
          <a:xfrm>
            <a:off x="0" y="875438"/>
            <a:ext cx="4000496" cy="5982562"/>
          </a:xfrm>
          <a:prstGeom prst="rect">
            <a:avLst/>
          </a:prstGeom>
          <a:noFill/>
        </p:spPr>
      </p:pic>
      <p:sp>
        <p:nvSpPr>
          <p:cNvPr id="4" name="TextBox 3"/>
          <p:cNvSpPr txBox="1"/>
          <p:nvPr/>
        </p:nvSpPr>
        <p:spPr>
          <a:xfrm>
            <a:off x="4429124" y="1142984"/>
            <a:ext cx="4429156" cy="3539430"/>
          </a:xfrm>
          <a:prstGeom prst="rect">
            <a:avLst/>
          </a:prstGeom>
          <a:noFill/>
        </p:spPr>
        <p:txBody>
          <a:bodyPr wrap="square" rtlCol="0">
            <a:spAutoFit/>
          </a:bodyPr>
          <a:lstStyle/>
          <a:p>
            <a:r>
              <a:rPr lang="sr-Cyrl-CS" sz="2800" dirty="0" smtClean="0"/>
              <a:t>Византијски стил  карактерише снажна и често неприметна симболика, избегавање антропоморфизама, снажна мистика. На пример, представљање Свете Тројице.</a:t>
            </a:r>
            <a:endParaRPr lang="sr-Cyrl-CS" sz="2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descr="Image result for nije izgorela ikona"/>
          <p:cNvPicPr>
            <a:picLocks noChangeAspect="1" noChangeArrowheads="1"/>
          </p:cNvPicPr>
          <p:nvPr/>
        </p:nvPicPr>
        <p:blipFill>
          <a:blip r:embed="rId2"/>
          <a:srcRect/>
          <a:stretch>
            <a:fillRect/>
          </a:stretch>
        </p:blipFill>
        <p:spPr bwMode="auto">
          <a:xfrm>
            <a:off x="285720" y="1529296"/>
            <a:ext cx="8001056" cy="5328704"/>
          </a:xfrm>
          <a:prstGeom prst="rect">
            <a:avLst/>
          </a:prstGeom>
          <a:noFill/>
        </p:spPr>
      </p:pic>
      <p:sp>
        <p:nvSpPr>
          <p:cNvPr id="3" name="Rectangle 2"/>
          <p:cNvSpPr/>
          <p:nvPr/>
        </p:nvSpPr>
        <p:spPr>
          <a:xfrm>
            <a:off x="571472" y="214290"/>
            <a:ext cx="4572000" cy="1077218"/>
          </a:xfrm>
          <a:prstGeom prst="rect">
            <a:avLst/>
          </a:prstGeom>
        </p:spPr>
        <p:txBody>
          <a:bodyPr>
            <a:spAutoFit/>
          </a:bodyPr>
          <a:lstStyle/>
          <a:p>
            <a:r>
              <a:rPr lang="sr-Cyrl-RS" sz="3200" dirty="0" smtClean="0">
                <a:solidFill>
                  <a:schemeClr val="tx1">
                    <a:lumMod val="20000"/>
                    <a:lumOff val="80000"/>
                  </a:schemeClr>
                </a:solidFill>
              </a:rPr>
              <a:t>Слично чудо у Сребреници.</a:t>
            </a:r>
            <a:endParaRPr lang="en-US" sz="3200" dirty="0">
              <a:solidFill>
                <a:schemeClr val="tx1">
                  <a:lumMod val="20000"/>
                  <a:lumOff val="80000"/>
                </a:schemeClr>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http://www.prijateljboziji.com/upload/images/svedocanstva_cuda/2015/zasto-ikone-placu-b.jpg"/>
          <p:cNvPicPr>
            <a:picLocks noChangeAspect="1" noChangeArrowheads="1"/>
          </p:cNvPicPr>
          <p:nvPr/>
        </p:nvPicPr>
        <p:blipFill>
          <a:blip r:embed="rId2"/>
          <a:srcRect/>
          <a:stretch>
            <a:fillRect/>
          </a:stretch>
        </p:blipFill>
        <p:spPr bwMode="auto">
          <a:xfrm>
            <a:off x="0" y="0"/>
            <a:ext cx="5143504" cy="6911584"/>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prijateljboziji.com/upload/images/svedocanstva_cuda/2015/zasto-ikone-placu-c.jpg"/>
          <p:cNvPicPr>
            <a:picLocks noChangeAspect="1" noChangeArrowheads="1"/>
          </p:cNvPicPr>
          <p:nvPr/>
        </p:nvPicPr>
        <p:blipFill>
          <a:blip r:embed="rId2"/>
          <a:srcRect/>
          <a:stretch>
            <a:fillRect/>
          </a:stretch>
        </p:blipFill>
        <p:spPr bwMode="auto">
          <a:xfrm>
            <a:off x="0" y="0"/>
            <a:ext cx="5237612" cy="6858000"/>
          </a:xfrm>
          <a:prstGeom prst="rect">
            <a:avLst/>
          </a:prstGeom>
          <a:noFill/>
        </p:spPr>
      </p:pic>
      <p:pic>
        <p:nvPicPr>
          <p:cNvPr id="161794" name="Picture 2" descr="http://www.manastir-lepavina.org/dthumb.php?file=cms/slike/vijesti/670_MIROTO%C4%8CIVE%20IKONE.jpg&amp;size=500"/>
          <p:cNvPicPr>
            <a:picLocks noChangeAspect="1" noChangeArrowheads="1"/>
          </p:cNvPicPr>
          <p:nvPr/>
        </p:nvPicPr>
        <p:blipFill>
          <a:blip r:embed="rId3"/>
          <a:srcRect/>
          <a:stretch>
            <a:fillRect/>
          </a:stretch>
        </p:blipFill>
        <p:spPr bwMode="auto">
          <a:xfrm>
            <a:off x="4381500" y="0"/>
            <a:ext cx="4762500" cy="38100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858280" cy="1754326"/>
          </a:xfrm>
          <a:prstGeom prst="rect">
            <a:avLst/>
          </a:prstGeom>
          <a:noFill/>
        </p:spPr>
        <p:txBody>
          <a:bodyPr wrap="square" rtlCol="0">
            <a:spAutoFit/>
          </a:bodyPr>
          <a:lstStyle/>
          <a:p>
            <a:r>
              <a:rPr lang="ru-RU" dirty="0" smtClean="0">
                <a:solidFill>
                  <a:schemeClr val="tx1">
                    <a:lumMod val="20000"/>
                    <a:lumOff val="80000"/>
                  </a:schemeClr>
                </a:solidFill>
              </a:rPr>
              <a:t>Неколико километара од града Трикале, у сенци светих стена у околони Метеора, посведочена је потресна чињеница: дрво свете иконе Архангела Михаила, које је пре пет година живописао иконописац отац Панајотис Певкис, истаче капљице благоуханог уља </a:t>
            </a:r>
            <a:r>
              <a:rPr lang="sr-Cyrl-RS" dirty="0" smtClean="0">
                <a:solidFill>
                  <a:schemeClr val="tx1">
                    <a:lumMod val="20000"/>
                    <a:lumOff val="80000"/>
                  </a:schemeClr>
                </a:solidFill>
              </a:rPr>
              <a:t>Иконописац каже: “</a:t>
            </a:r>
            <a:r>
              <a:rPr lang="ru-RU" dirty="0" smtClean="0">
                <a:solidFill>
                  <a:schemeClr val="tx1">
                    <a:lumMod val="20000"/>
                    <a:lumOff val="80000"/>
                  </a:schemeClr>
                </a:solidFill>
              </a:rPr>
              <a:t>Једном миро истаче из лика архангела Михаила, а други пут са рука, и сваки пут са разних тачака.То је специјално исушени јавор који не може да садржи смоле и зато не могу да схватим како из њега излази уље»</a:t>
            </a:r>
            <a:endParaRPr lang="en-US" dirty="0">
              <a:solidFill>
                <a:schemeClr val="tx1">
                  <a:lumMod val="20000"/>
                  <a:lumOff val="80000"/>
                </a:schemeClr>
              </a:solidFill>
            </a:endParaRPr>
          </a:p>
        </p:txBody>
      </p:sp>
      <p:pic>
        <p:nvPicPr>
          <p:cNvPr id="160770" name="Picture 2" descr="arhangel mihail, trikale, ulje, foto Православие.ру"/>
          <p:cNvPicPr>
            <a:picLocks noChangeAspect="1" noChangeArrowheads="1"/>
          </p:cNvPicPr>
          <p:nvPr/>
        </p:nvPicPr>
        <p:blipFill>
          <a:blip r:embed="rId2"/>
          <a:srcRect/>
          <a:stretch>
            <a:fillRect/>
          </a:stretch>
        </p:blipFill>
        <p:spPr bwMode="auto">
          <a:xfrm>
            <a:off x="1285852" y="1857364"/>
            <a:ext cx="6896100" cy="4657725"/>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428604"/>
            <a:ext cx="8286808" cy="6740307"/>
          </a:xfrm>
          <a:prstGeom prst="rect">
            <a:avLst/>
          </a:prstGeom>
          <a:noFill/>
        </p:spPr>
        <p:txBody>
          <a:bodyPr wrap="square" rtlCol="0">
            <a:spAutoFit/>
          </a:bodyPr>
          <a:lstStyle/>
          <a:p>
            <a:r>
              <a:rPr lang="ru-RU" b="1" dirty="0" smtClean="0">
                <a:solidFill>
                  <a:schemeClr val="tx1">
                    <a:lumMod val="20000"/>
                    <a:lumOff val="80000"/>
                  </a:schemeClr>
                </a:solidFill>
              </a:rPr>
              <a:t>Плакала је Мајка Божја у албанској православној цркви у Чикагу;</a:t>
            </a:r>
          </a:p>
          <a:p>
            <a:r>
              <a:rPr lang="ru-RU" b="1" dirty="0" smtClean="0">
                <a:solidFill>
                  <a:schemeClr val="tx1">
                    <a:lumMod val="20000"/>
                    <a:lumOff val="80000"/>
                  </a:schemeClr>
                </a:solidFill>
              </a:rPr>
              <a:t>Из иконе Мајке Божје Иверске у кући Канађанина Јосифа Муњоза, православног Шпанца, од 1982. тече целебно миро (Муњоз је, од стране једног зликовца, убијен у јесен 1997; тек после смрти сазнало се да је био тајни монах);</a:t>
            </a:r>
          </a:p>
          <a:p>
            <a:r>
              <a:rPr lang="ru-RU" b="1" dirty="0" smtClean="0">
                <a:solidFill>
                  <a:schemeClr val="tx1">
                    <a:lumMod val="20000"/>
                    <a:lumOff val="80000"/>
                  </a:schemeClr>
                </a:solidFill>
              </a:rPr>
              <a:t>У Новосаровском манастиру у Тексасу из очију Богородице Владимирске сузе тако обилно теко да је, од 1985. кад је чудо почело, зову "Ридајућом" (потписник ових редова је био у додиру са сузом Ридајуће Богородице - њен мирис је чудесан и не престаје)...</a:t>
            </a:r>
          </a:p>
          <a:p>
            <a:r>
              <a:rPr lang="ru-RU" b="1" dirty="0" smtClean="0">
                <a:solidFill>
                  <a:schemeClr val="tx1">
                    <a:lumMod val="20000"/>
                    <a:lumOff val="80000"/>
                  </a:schemeClr>
                </a:solidFill>
              </a:rPr>
              <a:t>Плаче икона Христова у цркви Светог Јована, исто у Америци...</a:t>
            </a:r>
          </a:p>
          <a:p>
            <a:r>
              <a:rPr lang="ru-RU" b="1" dirty="0" smtClean="0">
                <a:solidFill>
                  <a:schemeClr val="tx1">
                    <a:lumMod val="20000"/>
                    <a:lumOff val="80000"/>
                  </a:schemeClr>
                </a:solidFill>
              </a:rPr>
              <a:t>У месту Цицеро, држава Илиноис, у антиохијској православној цркви, Богородица лије сузе. Тако и на другим крајевима света.</a:t>
            </a:r>
          </a:p>
          <a:p>
            <a:r>
              <a:rPr lang="ru-RU" b="1" dirty="0" smtClean="0">
                <a:solidFill>
                  <a:schemeClr val="tx1">
                    <a:lumMod val="20000"/>
                    <a:lumOff val="80000"/>
                  </a:schemeClr>
                </a:solidFill>
              </a:rPr>
              <a:t>Из распећа у месту Маунт Причард, Аустралија, тече миро од лета 1994;</a:t>
            </a:r>
          </a:p>
          <a:p>
            <a:r>
              <a:rPr lang="ru-RU" b="1" dirty="0" smtClean="0">
                <a:solidFill>
                  <a:schemeClr val="tx1">
                    <a:lumMod val="20000"/>
                    <a:lumOff val="80000"/>
                  </a:schemeClr>
                </a:solidFill>
              </a:rPr>
              <a:t>Богородичина икона у Копенхагену, у храму Руске Заграничне Цркве, проплакала је почетком 1995.</a:t>
            </a:r>
          </a:p>
          <a:p>
            <a:r>
              <a:rPr lang="ru-RU" b="1" dirty="0" smtClean="0">
                <a:solidFill>
                  <a:schemeClr val="tx1">
                    <a:lumMod val="20000"/>
                    <a:lumOff val="80000"/>
                  </a:schemeClr>
                </a:solidFill>
              </a:rPr>
              <a:t>Плачу иконе по Русији, где се крајем осамдесетих у Лвову на чудесан начин указала Пресвета Богородица и најавила будућа страдања.</a:t>
            </a:r>
          </a:p>
          <a:p>
            <a:r>
              <a:rPr lang="ru-RU" b="1" dirty="0" smtClean="0">
                <a:solidFill>
                  <a:schemeClr val="tx1">
                    <a:lumMod val="20000"/>
                    <a:lumOff val="80000"/>
                  </a:schemeClr>
                </a:solidFill>
              </a:rPr>
              <a:t>У Грчкој, из једне Христове иконе у Атини потекла је крв, а из друге сузе; из иконе Светог Архангела Михаила миро.</a:t>
            </a:r>
          </a:p>
          <a:p>
            <a:r>
              <a:rPr lang="ru-RU" b="1" dirty="0" smtClean="0">
                <a:solidFill>
                  <a:schemeClr val="tx1">
                    <a:lumMod val="20000"/>
                    <a:lumOff val="80000"/>
                  </a:schemeClr>
                </a:solidFill>
              </a:rPr>
              <a:t>Године 1997. из распећа у храму Солунске митрополије потекла је крв...</a:t>
            </a:r>
          </a:p>
          <a:p>
            <a:r>
              <a:rPr lang="ru-RU" b="1" dirty="0" smtClean="0">
                <a:solidFill>
                  <a:schemeClr val="tx1">
                    <a:lumMod val="20000"/>
                    <a:lumOff val="80000"/>
                  </a:schemeClr>
                </a:solidFill>
              </a:rPr>
              <a:t>Из иконе Светог Нектарија Егинског у храму близу полицијске академије у Атини потекла је крв. Има још пуно сличних примера, и ко зна колико ће их тек бити.</a:t>
            </a:r>
          </a:p>
          <a:p>
            <a:endParaRPr lang="en-US" b="1" dirty="0">
              <a:solidFill>
                <a:schemeClr val="tx1">
                  <a:lumMod val="20000"/>
                  <a:lumOff val="80000"/>
                </a:schemeClr>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286776" cy="5262979"/>
          </a:xfrm>
          <a:prstGeom prst="rect">
            <a:avLst/>
          </a:prstGeom>
          <a:noFill/>
        </p:spPr>
        <p:txBody>
          <a:bodyPr wrap="square" rtlCol="0">
            <a:spAutoFit/>
          </a:bodyPr>
          <a:lstStyle/>
          <a:p>
            <a:r>
              <a:rPr lang="ru-RU" sz="2400" dirty="0" smtClean="0">
                <a:solidFill>
                  <a:schemeClr val="tx1">
                    <a:lumMod val="20000"/>
                    <a:lumOff val="80000"/>
                  </a:schemeClr>
                </a:solidFill>
              </a:rPr>
              <a:t>У пролеће 1991, пред почетак несреће, у кући Србина из Бјеловара десило се да је копија Иконе Мајке Божје Лепавинске (из манастира у близини Крижеваца), која је преживела усташко бомбардовање 1943, почела да се крстолико креће по зиду. Чуду је претходила изненадно заблиставање собе која је била у мраку (човек је седео и гледао ТВ, а светла су била угашена), као и паљење кандила самог од себе. У соби се стално осећао мирис ружиног уља. </a:t>
            </a:r>
            <a:endParaRPr lang="en-US" sz="2400" dirty="0" smtClean="0">
              <a:solidFill>
                <a:schemeClr val="tx1">
                  <a:lumMod val="20000"/>
                  <a:lumOff val="80000"/>
                </a:schemeClr>
              </a:solidFill>
            </a:endParaRPr>
          </a:p>
          <a:p>
            <a:endParaRPr lang="en-US" sz="2400" dirty="0" smtClean="0">
              <a:solidFill>
                <a:schemeClr val="tx1">
                  <a:lumMod val="20000"/>
                  <a:lumOff val="80000"/>
                </a:schemeClr>
              </a:solidFill>
            </a:endParaRPr>
          </a:p>
          <a:p>
            <a:r>
              <a:rPr lang="ru-RU" sz="2400" dirty="0" smtClean="0">
                <a:solidFill>
                  <a:schemeClr val="tx1">
                    <a:lumMod val="20000"/>
                    <a:lumOff val="80000"/>
                  </a:schemeClr>
                </a:solidFill>
              </a:rPr>
              <a:t>Игуман манастира Будисавци Алексеј каже да најпре није поверовао у чудо мислећи да се случајно просуло уље или нешто слично, али када су се сузе на икони Пресвете Богородице поново појавиле након што их је избрисао, схватио је да икона плаче</a:t>
            </a:r>
            <a:endParaRPr lang="en-US" sz="2400" dirty="0">
              <a:solidFill>
                <a:schemeClr val="tx1">
                  <a:lumMod val="20000"/>
                  <a:lumOff val="80000"/>
                </a:schemeClr>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AutoShape 2" descr="Image result for orthodox child kisses 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5892" name="AutoShape 4" descr="Image result for orthodox child kisses 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5893" name="Picture 5" descr="C:\Users\apokalipsa\Desktop\Child+Venerating+Jesus.jpg"/>
          <p:cNvPicPr>
            <a:picLocks noChangeAspect="1" noChangeArrowheads="1"/>
          </p:cNvPicPr>
          <p:nvPr/>
        </p:nvPicPr>
        <p:blipFill>
          <a:blip r:embed="rId2"/>
          <a:srcRect/>
          <a:stretch>
            <a:fillRect/>
          </a:stretch>
        </p:blipFill>
        <p:spPr bwMode="auto">
          <a:xfrm>
            <a:off x="762000" y="1371600"/>
            <a:ext cx="3429000" cy="4572000"/>
          </a:xfrm>
          <a:prstGeom prst="rect">
            <a:avLst/>
          </a:prstGeom>
          <a:noFill/>
        </p:spPr>
      </p:pic>
      <p:sp>
        <p:nvSpPr>
          <p:cNvPr id="5" name="Rectangle 4"/>
          <p:cNvSpPr/>
          <p:nvPr/>
        </p:nvSpPr>
        <p:spPr>
          <a:xfrm>
            <a:off x="5715008" y="2500306"/>
            <a:ext cx="1367682" cy="923330"/>
          </a:xfrm>
          <a:prstGeom prst="rect">
            <a:avLst/>
          </a:prstGeom>
          <a:noFill/>
        </p:spPr>
        <p:txBody>
          <a:bodyPr wrap="none" lIns="91440" tIns="45720" rIns="91440" bIns="45720">
            <a:spAutoFit/>
          </a:bodyPr>
          <a:lstStyle/>
          <a:p>
            <a:pPr algn="ctr"/>
            <a:r>
              <a:rPr lang="sr-Cyrl-R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крај</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1188.JPG"/>
          <p:cNvPicPr>
            <a:picLocks noChangeAspect="1"/>
          </p:cNvPicPr>
          <p:nvPr/>
        </p:nvPicPr>
        <p:blipFill>
          <a:blip r:embed="rId2" cstate="email"/>
          <a:srcRect/>
          <a:stretch>
            <a:fillRect/>
          </a:stretch>
        </p:blipFill>
        <p:spPr>
          <a:xfrm>
            <a:off x="1524000" y="-25498"/>
            <a:ext cx="5601464" cy="6883498"/>
          </a:xfrm>
          <a:prstGeom prst="rect">
            <a:avLst/>
          </a:prstGeom>
        </p:spPr>
      </p:pic>
      <p:sp>
        <p:nvSpPr>
          <p:cNvPr id="3" name="Freeform 2"/>
          <p:cNvSpPr/>
          <p:nvPr/>
        </p:nvSpPr>
        <p:spPr>
          <a:xfrm>
            <a:off x="2023672" y="2533338"/>
            <a:ext cx="2323476" cy="3934918"/>
          </a:xfrm>
          <a:custGeom>
            <a:avLst/>
            <a:gdLst>
              <a:gd name="connsiteX0" fmla="*/ 659567 w 2323476"/>
              <a:gd name="connsiteY0" fmla="*/ 0 h 3934918"/>
              <a:gd name="connsiteX1" fmla="*/ 1064302 w 2323476"/>
              <a:gd name="connsiteY1" fmla="*/ 1528996 h 3934918"/>
              <a:gd name="connsiteX2" fmla="*/ 1918741 w 2323476"/>
              <a:gd name="connsiteY2" fmla="*/ 2128603 h 3934918"/>
              <a:gd name="connsiteX3" fmla="*/ 1978702 w 2323476"/>
              <a:gd name="connsiteY3" fmla="*/ 3627619 h 3934918"/>
              <a:gd name="connsiteX4" fmla="*/ 1993692 w 2323476"/>
              <a:gd name="connsiteY4" fmla="*/ 3732551 h 3934918"/>
              <a:gd name="connsiteX5" fmla="*/ 0 w 2323476"/>
              <a:gd name="connsiteY5" fmla="*/ 2413416 h 393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3476" h="3934918">
                <a:moveTo>
                  <a:pt x="659567" y="0"/>
                </a:moveTo>
                <a:cubicBezTo>
                  <a:pt x="757003" y="587114"/>
                  <a:pt x="854440" y="1174229"/>
                  <a:pt x="1064302" y="1528996"/>
                </a:cubicBezTo>
                <a:cubicBezTo>
                  <a:pt x="1274164" y="1883763"/>
                  <a:pt x="1766341" y="1778832"/>
                  <a:pt x="1918741" y="2128603"/>
                </a:cubicBezTo>
                <a:cubicBezTo>
                  <a:pt x="2071141" y="2478374"/>
                  <a:pt x="1966210" y="3360294"/>
                  <a:pt x="1978702" y="3627619"/>
                </a:cubicBezTo>
                <a:cubicBezTo>
                  <a:pt x="1991194" y="3894944"/>
                  <a:pt x="2323476" y="3934918"/>
                  <a:pt x="1993692" y="3732551"/>
                </a:cubicBezTo>
                <a:cubicBezTo>
                  <a:pt x="1663908" y="3530184"/>
                  <a:pt x="1091784" y="3812498"/>
                  <a:pt x="0" y="2413416"/>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sp>
        <p:nvSpPr>
          <p:cNvPr id="5" name="Freeform 4"/>
          <p:cNvSpPr/>
          <p:nvPr/>
        </p:nvSpPr>
        <p:spPr>
          <a:xfrm>
            <a:off x="2653259" y="2548328"/>
            <a:ext cx="1356610" cy="2370944"/>
          </a:xfrm>
          <a:custGeom>
            <a:avLst/>
            <a:gdLst>
              <a:gd name="connsiteX0" fmla="*/ 0 w 1356610"/>
              <a:gd name="connsiteY0" fmla="*/ 0 h 2370944"/>
              <a:gd name="connsiteX1" fmla="*/ 494675 w 1356610"/>
              <a:gd name="connsiteY1" fmla="*/ 1588957 h 2370944"/>
            </a:gdLst>
            <a:ahLst/>
            <a:cxnLst>
              <a:cxn ang="0">
                <a:pos x="connsiteX0" y="connsiteY0"/>
              </a:cxn>
              <a:cxn ang="0">
                <a:pos x="connsiteX1" y="connsiteY1"/>
              </a:cxn>
            </a:cxnLst>
            <a:rect l="l" t="t" r="r" b="b"/>
            <a:pathLst>
              <a:path w="1356610" h="2370944">
                <a:moveTo>
                  <a:pt x="0" y="0"/>
                </a:moveTo>
                <a:cubicBezTo>
                  <a:pt x="678305" y="1185472"/>
                  <a:pt x="1356610" y="2370944"/>
                  <a:pt x="494675" y="1588957"/>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cxnSp>
        <p:nvCxnSpPr>
          <p:cNvPr id="7" name="Straight Connector 6"/>
          <p:cNvCxnSpPr>
            <a:stCxn id="5" idx="0"/>
          </p:cNvCxnSpPr>
          <p:nvPr/>
        </p:nvCxnSpPr>
        <p:spPr>
          <a:xfrm>
            <a:off x="2653259" y="2548328"/>
            <a:ext cx="470941" cy="1414072"/>
          </a:xfrm>
          <a:prstGeom prst="line">
            <a:avLst/>
          </a:prstGeom>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2413416" y="1738859"/>
            <a:ext cx="2810657" cy="4839325"/>
          </a:xfrm>
          <a:custGeom>
            <a:avLst/>
            <a:gdLst>
              <a:gd name="connsiteX0" fmla="*/ 0 w 2810657"/>
              <a:gd name="connsiteY0" fmla="*/ 824459 h 4839325"/>
              <a:gd name="connsiteX1" fmla="*/ 614597 w 2810657"/>
              <a:gd name="connsiteY1" fmla="*/ 2443397 h 4839325"/>
              <a:gd name="connsiteX2" fmla="*/ 1319135 w 2810657"/>
              <a:gd name="connsiteY2" fmla="*/ 2953062 h 4839325"/>
              <a:gd name="connsiteX3" fmla="*/ 1454046 w 2810657"/>
              <a:gd name="connsiteY3" fmla="*/ 4542020 h 4839325"/>
              <a:gd name="connsiteX4" fmla="*/ 2593299 w 2810657"/>
              <a:gd name="connsiteY4" fmla="*/ 4736892 h 4839325"/>
              <a:gd name="connsiteX5" fmla="*/ 2758191 w 2810657"/>
              <a:gd name="connsiteY5" fmla="*/ 4047344 h 4839325"/>
              <a:gd name="connsiteX6" fmla="*/ 2638269 w 2810657"/>
              <a:gd name="connsiteY6" fmla="*/ 2593298 h 4839325"/>
              <a:gd name="connsiteX7" fmla="*/ 2638269 w 2810657"/>
              <a:gd name="connsiteY7" fmla="*/ 2578308 h 4839325"/>
              <a:gd name="connsiteX8" fmla="*/ 134912 w 2810657"/>
              <a:gd name="connsiteY8" fmla="*/ 0 h 483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657" h="4839325">
                <a:moveTo>
                  <a:pt x="0" y="824459"/>
                </a:moveTo>
                <a:cubicBezTo>
                  <a:pt x="197370" y="1456544"/>
                  <a:pt x="394741" y="2088630"/>
                  <a:pt x="614597" y="2443397"/>
                </a:cubicBezTo>
                <a:cubicBezTo>
                  <a:pt x="834453" y="2798164"/>
                  <a:pt x="1179227" y="2603292"/>
                  <a:pt x="1319135" y="2953062"/>
                </a:cubicBezTo>
                <a:cubicBezTo>
                  <a:pt x="1459043" y="3302833"/>
                  <a:pt x="1241685" y="4244715"/>
                  <a:pt x="1454046" y="4542020"/>
                </a:cubicBezTo>
                <a:cubicBezTo>
                  <a:pt x="1666407" y="4839325"/>
                  <a:pt x="2375941" y="4819338"/>
                  <a:pt x="2593299" y="4736892"/>
                </a:cubicBezTo>
                <a:cubicBezTo>
                  <a:pt x="2810657" y="4654446"/>
                  <a:pt x="2750696" y="4404610"/>
                  <a:pt x="2758191" y="4047344"/>
                </a:cubicBezTo>
                <a:cubicBezTo>
                  <a:pt x="2765686" y="3690078"/>
                  <a:pt x="2658256" y="2838137"/>
                  <a:pt x="2638269" y="2593298"/>
                </a:cubicBezTo>
                <a:cubicBezTo>
                  <a:pt x="2618282" y="2348459"/>
                  <a:pt x="2638269" y="2578308"/>
                  <a:pt x="2638269" y="2578308"/>
                </a:cubicBezTo>
                <a:cubicBezTo>
                  <a:pt x="2221043" y="2146092"/>
                  <a:pt x="1396584" y="1071797"/>
                  <a:pt x="134912"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sp>
        <p:nvSpPr>
          <p:cNvPr id="9" name="Arc 8"/>
          <p:cNvSpPr/>
          <p:nvPr/>
        </p:nvSpPr>
        <p:spPr>
          <a:xfrm>
            <a:off x="2362200" y="2514600"/>
            <a:ext cx="381000" cy="533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sp>
        <p:nvSpPr>
          <p:cNvPr id="10" name="Arc 9"/>
          <p:cNvSpPr/>
          <p:nvPr/>
        </p:nvSpPr>
        <p:spPr>
          <a:xfrm>
            <a:off x="2362200" y="2514600"/>
            <a:ext cx="685800" cy="9906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cxnSp>
        <p:nvCxnSpPr>
          <p:cNvPr id="12" name="Straight Connector 11"/>
          <p:cNvCxnSpPr/>
          <p:nvPr/>
        </p:nvCxnSpPr>
        <p:spPr>
          <a:xfrm rot="5400000">
            <a:off x="2324100" y="2628900"/>
            <a:ext cx="2286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3" name="Arc 12"/>
          <p:cNvSpPr/>
          <p:nvPr/>
        </p:nvSpPr>
        <p:spPr>
          <a:xfrm>
            <a:off x="2438400" y="2667000"/>
            <a:ext cx="76200" cy="152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sp>
        <p:nvSpPr>
          <p:cNvPr id="14" name="Freeform 13"/>
          <p:cNvSpPr/>
          <p:nvPr/>
        </p:nvSpPr>
        <p:spPr>
          <a:xfrm>
            <a:off x="2428407" y="2221043"/>
            <a:ext cx="3637613" cy="4207239"/>
          </a:xfrm>
          <a:custGeom>
            <a:avLst/>
            <a:gdLst>
              <a:gd name="connsiteX0" fmla="*/ 0 w 3637613"/>
              <a:gd name="connsiteY0" fmla="*/ 342275 h 4207239"/>
              <a:gd name="connsiteX1" fmla="*/ 89941 w 3637613"/>
              <a:gd name="connsiteY1" fmla="*/ 537147 h 4207239"/>
              <a:gd name="connsiteX2" fmla="*/ 89941 w 3637613"/>
              <a:gd name="connsiteY2" fmla="*/ 537147 h 4207239"/>
              <a:gd name="connsiteX3" fmla="*/ 449704 w 3637613"/>
              <a:gd name="connsiteY3" fmla="*/ 1886262 h 4207239"/>
              <a:gd name="connsiteX4" fmla="*/ 1319134 w 3637613"/>
              <a:gd name="connsiteY4" fmla="*/ 2455888 h 4207239"/>
              <a:gd name="connsiteX5" fmla="*/ 1349114 w 3637613"/>
              <a:gd name="connsiteY5" fmla="*/ 3969895 h 4207239"/>
              <a:gd name="connsiteX6" fmla="*/ 2743200 w 3637613"/>
              <a:gd name="connsiteY6" fmla="*/ 3879954 h 4207239"/>
              <a:gd name="connsiteX7" fmla="*/ 2593298 w 3637613"/>
              <a:gd name="connsiteY7" fmla="*/ 2410918 h 4207239"/>
              <a:gd name="connsiteX8" fmla="*/ 3342806 w 3637613"/>
              <a:gd name="connsiteY8" fmla="*/ 1496518 h 4207239"/>
              <a:gd name="connsiteX9" fmla="*/ 3597639 w 3637613"/>
              <a:gd name="connsiteY9" fmla="*/ 207364 h 4207239"/>
              <a:gd name="connsiteX10" fmla="*/ 3582649 w 3637613"/>
              <a:gd name="connsiteY10" fmla="*/ 252334 h 420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37613" h="4207239">
                <a:moveTo>
                  <a:pt x="0" y="342275"/>
                </a:moveTo>
                <a:lnTo>
                  <a:pt x="89941" y="537147"/>
                </a:lnTo>
                <a:lnTo>
                  <a:pt x="89941" y="537147"/>
                </a:lnTo>
                <a:cubicBezTo>
                  <a:pt x="149901" y="761999"/>
                  <a:pt x="244839" y="1566472"/>
                  <a:pt x="449704" y="1886262"/>
                </a:cubicBezTo>
                <a:cubicBezTo>
                  <a:pt x="654569" y="2206052"/>
                  <a:pt x="1169232" y="2108616"/>
                  <a:pt x="1319134" y="2455888"/>
                </a:cubicBezTo>
                <a:cubicBezTo>
                  <a:pt x="1469036" y="2803160"/>
                  <a:pt x="1111770" y="3732551"/>
                  <a:pt x="1349114" y="3969895"/>
                </a:cubicBezTo>
                <a:cubicBezTo>
                  <a:pt x="1586458" y="4207239"/>
                  <a:pt x="2535836" y="4139784"/>
                  <a:pt x="2743200" y="3879954"/>
                </a:cubicBezTo>
                <a:cubicBezTo>
                  <a:pt x="2950564" y="3620125"/>
                  <a:pt x="2493364" y="2808157"/>
                  <a:pt x="2593298" y="2410918"/>
                </a:cubicBezTo>
                <a:cubicBezTo>
                  <a:pt x="2693232" y="2013679"/>
                  <a:pt x="3175416" y="1863777"/>
                  <a:pt x="3342806" y="1496518"/>
                </a:cubicBezTo>
                <a:cubicBezTo>
                  <a:pt x="3510196" y="1129259"/>
                  <a:pt x="3557665" y="414728"/>
                  <a:pt x="3597639" y="207364"/>
                </a:cubicBezTo>
                <a:cubicBezTo>
                  <a:pt x="3637613" y="0"/>
                  <a:pt x="3345305" y="227351"/>
                  <a:pt x="3582649" y="252334"/>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sp>
        <p:nvSpPr>
          <p:cNvPr id="15" name="Arc 14"/>
          <p:cNvSpPr/>
          <p:nvPr/>
        </p:nvSpPr>
        <p:spPr>
          <a:xfrm>
            <a:off x="2438400" y="2514600"/>
            <a:ext cx="381000" cy="10668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sp>
        <p:nvSpPr>
          <p:cNvPr id="16" name="Arc 15"/>
          <p:cNvSpPr/>
          <p:nvPr/>
        </p:nvSpPr>
        <p:spPr>
          <a:xfrm>
            <a:off x="2438400" y="2590800"/>
            <a:ext cx="762000" cy="14478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r-Cyrl-CS"/>
          </a:p>
        </p:txBody>
      </p:sp>
      <p:sp>
        <p:nvSpPr>
          <p:cNvPr id="17" name="Freeform 16"/>
          <p:cNvSpPr/>
          <p:nvPr/>
        </p:nvSpPr>
        <p:spPr>
          <a:xfrm>
            <a:off x="2398427" y="2278505"/>
            <a:ext cx="3615127" cy="4052341"/>
          </a:xfrm>
          <a:custGeom>
            <a:avLst/>
            <a:gdLst>
              <a:gd name="connsiteX0" fmla="*/ 44970 w 3615127"/>
              <a:gd name="connsiteY0" fmla="*/ 254833 h 4052341"/>
              <a:gd name="connsiteX1" fmla="*/ 509665 w 3615127"/>
              <a:gd name="connsiteY1" fmla="*/ 1813810 h 4052341"/>
              <a:gd name="connsiteX2" fmla="*/ 1289153 w 3615127"/>
              <a:gd name="connsiteY2" fmla="*/ 2383436 h 4052341"/>
              <a:gd name="connsiteX3" fmla="*/ 1439055 w 3615127"/>
              <a:gd name="connsiteY3" fmla="*/ 3792511 h 4052341"/>
              <a:gd name="connsiteX4" fmla="*/ 2773180 w 3615127"/>
              <a:gd name="connsiteY4" fmla="*/ 3837482 h 4052341"/>
              <a:gd name="connsiteX5" fmla="*/ 2608288 w 3615127"/>
              <a:gd name="connsiteY5" fmla="*/ 2503357 h 4052341"/>
              <a:gd name="connsiteX6" fmla="*/ 3447737 w 3615127"/>
              <a:gd name="connsiteY6" fmla="*/ 1364105 h 4052341"/>
              <a:gd name="connsiteX7" fmla="*/ 3552668 w 3615127"/>
              <a:gd name="connsiteY7" fmla="*/ 164892 h 4052341"/>
              <a:gd name="connsiteX8" fmla="*/ 3552668 w 3615127"/>
              <a:gd name="connsiteY8" fmla="*/ 374754 h 4052341"/>
              <a:gd name="connsiteX9" fmla="*/ 3552668 w 3615127"/>
              <a:gd name="connsiteY9" fmla="*/ 374754 h 4052341"/>
              <a:gd name="connsiteX10" fmla="*/ 3477717 w 3615127"/>
              <a:gd name="connsiteY10" fmla="*/ 1319134 h 4052341"/>
              <a:gd name="connsiteX11" fmla="*/ 2728209 w 3615127"/>
              <a:gd name="connsiteY11" fmla="*/ 2233534 h 4052341"/>
              <a:gd name="connsiteX12" fmla="*/ 2593298 w 3615127"/>
              <a:gd name="connsiteY12" fmla="*/ 2773180 h 4052341"/>
              <a:gd name="connsiteX13" fmla="*/ 2833140 w 3615127"/>
              <a:gd name="connsiteY13" fmla="*/ 3597639 h 4052341"/>
              <a:gd name="connsiteX14" fmla="*/ 2653258 w 3615127"/>
              <a:gd name="connsiteY14" fmla="*/ 3897443 h 4052341"/>
              <a:gd name="connsiteX15" fmla="*/ 1813809 w 3615127"/>
              <a:gd name="connsiteY15" fmla="*/ 3957403 h 4052341"/>
              <a:gd name="connsiteX16" fmla="*/ 1334124 w 3615127"/>
              <a:gd name="connsiteY16" fmla="*/ 3687580 h 4052341"/>
              <a:gd name="connsiteX17" fmla="*/ 1334124 w 3615127"/>
              <a:gd name="connsiteY17" fmla="*/ 2443397 h 4052341"/>
              <a:gd name="connsiteX18" fmla="*/ 869429 w 3615127"/>
              <a:gd name="connsiteY18" fmla="*/ 2098623 h 4052341"/>
              <a:gd name="connsiteX19" fmla="*/ 479684 w 3615127"/>
              <a:gd name="connsiteY19" fmla="*/ 1813810 h 4052341"/>
              <a:gd name="connsiteX20" fmla="*/ 239842 w 3615127"/>
              <a:gd name="connsiteY20" fmla="*/ 1109272 h 4052341"/>
              <a:gd name="connsiteX21" fmla="*/ 44970 w 3615127"/>
              <a:gd name="connsiteY21" fmla="*/ 254833 h 405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15127" h="4052341">
                <a:moveTo>
                  <a:pt x="44970" y="254833"/>
                </a:moveTo>
                <a:cubicBezTo>
                  <a:pt x="89941" y="372256"/>
                  <a:pt x="302301" y="1459043"/>
                  <a:pt x="509665" y="1813810"/>
                </a:cubicBezTo>
                <a:cubicBezTo>
                  <a:pt x="717029" y="2168577"/>
                  <a:pt x="1134255" y="2053653"/>
                  <a:pt x="1289153" y="2383436"/>
                </a:cubicBezTo>
                <a:cubicBezTo>
                  <a:pt x="1444051" y="2713219"/>
                  <a:pt x="1191717" y="3550170"/>
                  <a:pt x="1439055" y="3792511"/>
                </a:cubicBezTo>
                <a:cubicBezTo>
                  <a:pt x="1686393" y="4034852"/>
                  <a:pt x="2578308" y="4052341"/>
                  <a:pt x="2773180" y="3837482"/>
                </a:cubicBezTo>
                <a:cubicBezTo>
                  <a:pt x="2968052" y="3622623"/>
                  <a:pt x="2495862" y="2915586"/>
                  <a:pt x="2608288" y="2503357"/>
                </a:cubicBezTo>
                <a:cubicBezTo>
                  <a:pt x="2720714" y="2091128"/>
                  <a:pt x="3290340" y="1753849"/>
                  <a:pt x="3447737" y="1364105"/>
                </a:cubicBezTo>
                <a:cubicBezTo>
                  <a:pt x="3605134" y="974361"/>
                  <a:pt x="3535180" y="329784"/>
                  <a:pt x="3552668" y="164892"/>
                </a:cubicBezTo>
                <a:cubicBezTo>
                  <a:pt x="3570156" y="0"/>
                  <a:pt x="3552668" y="374754"/>
                  <a:pt x="3552668" y="374754"/>
                </a:cubicBezTo>
                <a:lnTo>
                  <a:pt x="3552668" y="374754"/>
                </a:lnTo>
                <a:cubicBezTo>
                  <a:pt x="3540176" y="532151"/>
                  <a:pt x="3615127" y="1009337"/>
                  <a:pt x="3477717" y="1319134"/>
                </a:cubicBezTo>
                <a:cubicBezTo>
                  <a:pt x="3340307" y="1628931"/>
                  <a:pt x="2875612" y="1991193"/>
                  <a:pt x="2728209" y="2233534"/>
                </a:cubicBezTo>
                <a:cubicBezTo>
                  <a:pt x="2580806" y="2475875"/>
                  <a:pt x="2575809" y="2545829"/>
                  <a:pt x="2593298" y="2773180"/>
                </a:cubicBezTo>
                <a:cubicBezTo>
                  <a:pt x="2610787" y="3000531"/>
                  <a:pt x="2823147" y="3410262"/>
                  <a:pt x="2833140" y="3597639"/>
                </a:cubicBezTo>
                <a:cubicBezTo>
                  <a:pt x="2843133" y="3785016"/>
                  <a:pt x="2823146" y="3837482"/>
                  <a:pt x="2653258" y="3897443"/>
                </a:cubicBezTo>
                <a:cubicBezTo>
                  <a:pt x="2483370" y="3957404"/>
                  <a:pt x="2033665" y="3992380"/>
                  <a:pt x="1813809" y="3957403"/>
                </a:cubicBezTo>
                <a:cubicBezTo>
                  <a:pt x="1593953" y="3922426"/>
                  <a:pt x="1414071" y="3939914"/>
                  <a:pt x="1334124" y="3687580"/>
                </a:cubicBezTo>
                <a:cubicBezTo>
                  <a:pt x="1254177" y="3435246"/>
                  <a:pt x="1411573" y="2708223"/>
                  <a:pt x="1334124" y="2443397"/>
                </a:cubicBezTo>
                <a:cubicBezTo>
                  <a:pt x="1256675" y="2178571"/>
                  <a:pt x="869429" y="2098623"/>
                  <a:pt x="869429" y="2098623"/>
                </a:cubicBezTo>
                <a:cubicBezTo>
                  <a:pt x="727022" y="1993692"/>
                  <a:pt x="584615" y="1978702"/>
                  <a:pt x="479684" y="1813810"/>
                </a:cubicBezTo>
                <a:cubicBezTo>
                  <a:pt x="374753" y="1648918"/>
                  <a:pt x="314793" y="1364105"/>
                  <a:pt x="239842" y="1109272"/>
                </a:cubicBezTo>
                <a:cubicBezTo>
                  <a:pt x="164891" y="854439"/>
                  <a:pt x="0" y="137410"/>
                  <a:pt x="44970" y="254833"/>
                </a:cubicBez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Cyrl-CS" dirty="0">
              <a:solidFill>
                <a:srgbClr val="C00000"/>
              </a:solidFill>
            </a:endParaRPr>
          </a:p>
        </p:txBody>
      </p:sp>
      <p:sp>
        <p:nvSpPr>
          <p:cNvPr id="18" name="TextBox 17"/>
          <p:cNvSpPr txBox="1"/>
          <p:nvPr/>
        </p:nvSpPr>
        <p:spPr>
          <a:xfrm>
            <a:off x="714348" y="5715016"/>
            <a:ext cx="4929222" cy="830997"/>
          </a:xfrm>
          <a:prstGeom prst="rect">
            <a:avLst/>
          </a:prstGeom>
          <a:noFill/>
        </p:spPr>
        <p:txBody>
          <a:bodyPr wrap="square" rtlCol="0">
            <a:spAutoFit/>
          </a:bodyPr>
          <a:lstStyle/>
          <a:p>
            <a:r>
              <a:rPr lang="sr-Cyrl-CS" sz="2400" b="1" dirty="0" smtClean="0"/>
              <a:t>Аврамово гостољубље, Андреј Рубљов.</a:t>
            </a:r>
            <a:endParaRPr lang="sr-Cyrl-CS" sz="24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http://www.bastabalkana.com/wp-content/uploads/2013/06/Tajna-ve%C4%8Dera-i-Sveto-Pri%C4%8De%C5%A1%C4%87e-i-otac-Serafim-Koliko-%C4%8Desto-se-pri%C4%8De%C5%A1%C4%87ivati.jpg"/>
          <p:cNvPicPr>
            <a:picLocks noChangeAspect="1" noChangeArrowheads="1"/>
          </p:cNvPicPr>
          <p:nvPr/>
        </p:nvPicPr>
        <p:blipFill>
          <a:blip r:embed="rId2"/>
          <a:srcRect/>
          <a:stretch>
            <a:fillRect/>
          </a:stretch>
        </p:blipFill>
        <p:spPr bwMode="auto">
          <a:xfrm>
            <a:off x="-1" y="785794"/>
            <a:ext cx="8600609" cy="5395925"/>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5162" y="2967335"/>
            <a:ext cx="5860579" cy="923330"/>
          </a:xfrm>
          <a:prstGeom prst="rect">
            <a:avLst/>
          </a:prstGeom>
          <a:noFill/>
        </p:spPr>
        <p:txBody>
          <a:bodyPr wrap="none" lIns="91440" tIns="45720" rIns="91440" bIns="45720">
            <a:spAutoFit/>
          </a:bodyPr>
          <a:lstStyle/>
          <a:p>
            <a:pPr algn="ctr"/>
            <a:r>
              <a:rPr lang="sr-Cyrl-C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БАРОКНИ СТИЛ</a:t>
            </a:r>
            <a:endParaRPr 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001156" cy="2677656"/>
          </a:xfrm>
          <a:prstGeom prst="rect">
            <a:avLst/>
          </a:prstGeom>
          <a:noFill/>
        </p:spPr>
        <p:txBody>
          <a:bodyPr wrap="square" rtlCol="0">
            <a:spAutoFit/>
          </a:bodyPr>
          <a:lstStyle/>
          <a:p>
            <a:r>
              <a:rPr lang="ru-RU" sz="2400" b="1" dirty="0" smtClean="0">
                <a:solidFill>
                  <a:schemeClr val="tx1">
                    <a:lumMod val="20000"/>
                    <a:lumOff val="80000"/>
                  </a:schemeClr>
                </a:solidFill>
              </a:rPr>
              <a:t>1690 је знатан део народа с патријархом Арсенијем Трећим Чарнојевићем на челу пребегао из Турске и настанио се на подручје тадашње Угарске. Иако је већина народа остала у Турској, главно поприште српског национално-верског, политичког и културног живота налазиће се на северу, у српским насеобинама у Угарској. </a:t>
            </a:r>
          </a:p>
          <a:p>
            <a:endParaRPr lang="sr-Cyrl-CS" sz="2400" b="1" dirty="0">
              <a:solidFill>
                <a:schemeClr val="tx1">
                  <a:lumMod val="20000"/>
                  <a:lumOff val="80000"/>
                </a:schemeClr>
              </a:solidFill>
            </a:endParaRPr>
          </a:p>
        </p:txBody>
      </p:sp>
      <p:pic>
        <p:nvPicPr>
          <p:cNvPr id="4" name="Picture 4" descr="http://www.rastko.rs/svecovek/ustrojstvo/namesnistva/radjevina/krupanj/images/img_054.jpg"/>
          <p:cNvPicPr>
            <a:picLocks noChangeAspect="1" noChangeArrowheads="1"/>
          </p:cNvPicPr>
          <p:nvPr/>
        </p:nvPicPr>
        <p:blipFill>
          <a:blip r:embed="rId2"/>
          <a:srcRect/>
          <a:stretch>
            <a:fillRect/>
          </a:stretch>
        </p:blipFill>
        <p:spPr bwMode="auto">
          <a:xfrm>
            <a:off x="714348" y="2428868"/>
            <a:ext cx="2428892" cy="4256752"/>
          </a:xfrm>
          <a:prstGeom prst="rect">
            <a:avLst/>
          </a:prstGeom>
          <a:noFill/>
        </p:spPr>
      </p:pic>
      <p:pic>
        <p:nvPicPr>
          <p:cNvPr id="5" name="Picture 2" descr="http://static.politika.co.rs/uploads/rubrike/22292/i/1/33509i1pol05.jpg"/>
          <p:cNvPicPr>
            <a:picLocks noChangeAspect="1" noChangeArrowheads="1"/>
          </p:cNvPicPr>
          <p:nvPr/>
        </p:nvPicPr>
        <p:blipFill>
          <a:blip r:embed="rId3"/>
          <a:srcRect/>
          <a:stretch>
            <a:fillRect/>
          </a:stretch>
        </p:blipFill>
        <p:spPr bwMode="auto">
          <a:xfrm>
            <a:off x="5214942" y="2357430"/>
            <a:ext cx="2357422" cy="412979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3">
      <a:dk1>
        <a:srgbClr val="005BD3"/>
      </a:dk1>
      <a:lt1>
        <a:srgbClr val="73D6FD"/>
      </a:lt1>
      <a:dk2>
        <a:srgbClr val="00349E"/>
      </a:dk2>
      <a:lt2>
        <a:srgbClr val="D2D2D2"/>
      </a:lt2>
      <a:accent1>
        <a:srgbClr val="2B71FF"/>
      </a:accent1>
      <a:accent2>
        <a:srgbClr val="87BAFF"/>
      </a:accent2>
      <a:accent3>
        <a:srgbClr val="000000"/>
      </a:accent3>
      <a:accent4>
        <a:srgbClr val="2B71FF"/>
      </a:accent4>
      <a:accent5>
        <a:srgbClr val="005BD3"/>
      </a:accent5>
      <a:accent6>
        <a:srgbClr val="002676"/>
      </a:accent6>
      <a:hlink>
        <a:srgbClr val="17BBFD"/>
      </a:hlink>
      <a:folHlink>
        <a:srgbClr val="4B98FF"/>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2_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301</TotalTime>
  <Words>996</Words>
  <Application>Microsoft Office PowerPoint</Application>
  <PresentationFormat>On-screen Show (4:3)</PresentationFormat>
  <Paragraphs>56</Paragraphs>
  <Slides>56</Slides>
  <Notes>0</Notes>
  <HiddenSlides>0</HiddenSlides>
  <MMClips>0</MMClips>
  <ScaleCrop>false</ScaleCrop>
  <HeadingPairs>
    <vt:vector size="4" baseType="variant">
      <vt:variant>
        <vt:lpstr>Theme</vt:lpstr>
      </vt:variant>
      <vt:variant>
        <vt:i4>2</vt:i4>
      </vt:variant>
      <vt:variant>
        <vt:lpstr>Slide Titles</vt:lpstr>
      </vt:variant>
      <vt:variant>
        <vt:i4>56</vt:i4>
      </vt:variant>
    </vt:vector>
  </HeadingPairs>
  <TitlesOfParts>
    <vt:vector size="58" baseType="lpstr">
      <vt:lpstr>Apex</vt:lpstr>
      <vt:lpstr>2_Apex</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Неке неправилности:</vt:lpstr>
      <vt:lpstr>Slide 17</vt:lpstr>
      <vt:lpstr>Сликање Богородице како гази змију, што је алузија на прво пророчанство. Римокатолици остварење овога виде у личности Богомајке, православни у Личности Господа Исуса Христа.</vt:lpstr>
      <vt:lpstr>Сликање Праведног Јосифа са Богородицом и Христом на начин приказан овде није православан, јер шаље поруку да је Јосиф био Маријин муж у сваком смислу те речи, а он је био њен старатељ и даљи рођак. Марија је Приснодјева. </vt:lpstr>
      <vt:lpstr>Slide 20</vt:lpstr>
      <vt:lpstr>РЕНЕСАНСА</vt:lpstr>
      <vt:lpstr>ДА ВИНЧИ</vt:lpstr>
      <vt:lpstr>Slide 23</vt:lpstr>
      <vt:lpstr>Slide 24</vt:lpstr>
      <vt:lpstr>Slide 25</vt:lpstr>
      <vt:lpstr>Slide 26</vt:lpstr>
      <vt:lpstr>МИКЕЛАНЂЕЛО</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apokalipsa</cp:lastModifiedBy>
  <cp:revision>41</cp:revision>
  <dcterms:created xsi:type="dcterms:W3CDTF">2014-09-24T06:49:44Z</dcterms:created>
  <dcterms:modified xsi:type="dcterms:W3CDTF">2019-04-12T07:01:50Z</dcterms:modified>
</cp:coreProperties>
</file>