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60"/>
  </p:notes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714"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61" Type="http://schemas.openxmlformats.org/officeDocument/2006/relationships/presProps" Target="pres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8FC603E-BB3F-49F2-A593-69BF1F77737A}" type="datetimeFigureOut">
              <a:rPr lang="en-US" smtClean="0"/>
              <a:t>8/1/2026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5585BC4-1FC0-4438-8B2C-5FA475BD6494}"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ru-RU" b="1" dirty="0">
                <a:solidFill>
                  <a:schemeClr val="bg2">
                    <a:lumMod val="75000"/>
                  </a:schemeClr>
                </a:solidFill>
              </a:rPr>
              <a:t>Присутне су у свим православним храмовима, где се постављају на иконостасе и зидове.«</a:t>
            </a:r>
            <a:r>
              <a:rPr lang="ru-RU" sz="1200" b="1" dirty="0">
                <a:solidFill>
                  <a:schemeClr val="tx1">
                    <a:lumMod val="20000"/>
                    <a:lumOff val="80000"/>
                  </a:schemeClr>
                </a:solidFill>
              </a:rPr>
              <a:t>Пред иконом и Светим Писмом стоје исти циљеви: да ce кроз земаљско покаже небеско, кроз материјално - духовно; да ce човек укључи у други - благодатни живот, који стоји ван земаљских ограничења и категорија, да му ce да могућност да дође у додир са вечношћу доживевши je у свом унутрашњем, духовном, религијском искуству.</a:t>
            </a:r>
            <a:endParaRPr lang="en-US" dirty="0"/>
          </a:p>
        </p:txBody>
      </p:sp>
      <p:sp>
        <p:nvSpPr>
          <p:cNvPr id="4" name="Slide Number Placeholder 3"/>
          <p:cNvSpPr>
            <a:spLocks noGrp="1"/>
          </p:cNvSpPr>
          <p:nvPr>
            <p:ph type="sldNum" sz="quarter" idx="10"/>
          </p:nvPr>
        </p:nvSpPr>
        <p:spPr/>
        <p:txBody>
          <a:bodyPr/>
          <a:lstStyle/>
          <a:p>
            <a:fld id="{7B127050-E46D-458B-BA56-2E566BA5C636}" type="slidenum">
              <a:rPr lang="sr-Cyrl-CS" smtClean="0"/>
              <a:pPr/>
              <a:t>2</a:t>
            </a:fld>
            <a:endParaRPr lang="sr-Cyrl-C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ru-RU" b="1" dirty="0">
                <a:solidFill>
                  <a:schemeClr val="accent3"/>
                </a:solidFill>
              </a:rPr>
              <a:t>Иконе су се носиле на ратиштима када се одлазило у ратне походе, уносиле су се у дворове али и у домове и манастирске келије, цркве и катедрале</a:t>
            </a:r>
            <a:endParaRPr lang="en-US" dirty="0"/>
          </a:p>
        </p:txBody>
      </p:sp>
      <p:sp>
        <p:nvSpPr>
          <p:cNvPr id="4" name="Slide Number Placeholder 3"/>
          <p:cNvSpPr>
            <a:spLocks noGrp="1"/>
          </p:cNvSpPr>
          <p:nvPr>
            <p:ph type="sldNum" sz="quarter" idx="10"/>
          </p:nvPr>
        </p:nvSpPr>
        <p:spPr/>
        <p:txBody>
          <a:bodyPr/>
          <a:lstStyle/>
          <a:p>
            <a:fld id="{7B127050-E46D-458B-BA56-2E566BA5C636}" type="slidenum">
              <a:rPr lang="sr-Cyrl-CS" smtClean="0"/>
              <a:pPr/>
              <a:t>6</a:t>
            </a:fld>
            <a:endParaRPr lang="sr-Cyrl-C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sr-Cyrl-CS" dirty="0"/>
          </a:p>
        </p:txBody>
      </p:sp>
      <p:sp>
        <p:nvSpPr>
          <p:cNvPr id="4" name="Slide Number Placeholder 3"/>
          <p:cNvSpPr>
            <a:spLocks noGrp="1"/>
          </p:cNvSpPr>
          <p:nvPr>
            <p:ph type="sldNum" sz="quarter" idx="10"/>
          </p:nvPr>
        </p:nvSpPr>
        <p:spPr/>
        <p:txBody>
          <a:bodyPr/>
          <a:lstStyle/>
          <a:p>
            <a:fld id="{7B127050-E46D-458B-BA56-2E566BA5C636}" type="slidenum">
              <a:rPr lang="sr-Cyrl-CS" smtClean="0"/>
              <a:pPr/>
              <a:t>16</a:t>
            </a:fld>
            <a:endParaRPr lang="sr-Cyrl-C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a:t>Click to edit Master title style</a:t>
            </a:r>
          </a:p>
        </p:txBody>
      </p:sp>
      <p:sp>
        <p:nvSpPr>
          <p:cNvPr id="28" name="Date Placeholder 27"/>
          <p:cNvSpPr>
            <a:spLocks noGrp="1"/>
          </p:cNvSpPr>
          <p:nvPr>
            <p:ph type="dt" sz="half" idx="10"/>
          </p:nvPr>
        </p:nvSpPr>
        <p:spPr/>
        <p:txBody>
          <a:bodyPr/>
          <a:lstStyle/>
          <a:p>
            <a:fld id="{80D6605E-31EE-4AB7-BB42-BC285D412F8A}" type="datetimeFigureOut">
              <a:rPr lang="sr-Latn-CS" smtClean="0"/>
              <a:pPr/>
              <a:t>1.8.2026.</a:t>
            </a:fld>
            <a:endParaRPr lang="sr-Cyrl-CS"/>
          </a:p>
        </p:txBody>
      </p:sp>
      <p:sp>
        <p:nvSpPr>
          <p:cNvPr id="17" name="Footer Placeholder 16"/>
          <p:cNvSpPr>
            <a:spLocks noGrp="1"/>
          </p:cNvSpPr>
          <p:nvPr>
            <p:ph type="ftr" sz="quarter" idx="11"/>
          </p:nvPr>
        </p:nvSpPr>
        <p:spPr/>
        <p:txBody>
          <a:bodyPr/>
          <a:lstStyle/>
          <a:p>
            <a:endParaRPr lang="sr-Cyrl-CS"/>
          </a:p>
        </p:txBody>
      </p:sp>
      <p:sp>
        <p:nvSpPr>
          <p:cNvPr id="29" name="Slide Number Placeholder 28"/>
          <p:cNvSpPr>
            <a:spLocks noGrp="1"/>
          </p:cNvSpPr>
          <p:nvPr>
            <p:ph type="sldNum" sz="quarter" idx="12"/>
          </p:nvPr>
        </p:nvSpPr>
        <p:spPr/>
        <p:txBody>
          <a:bodyPr/>
          <a:lstStyle/>
          <a:p>
            <a:fld id="{967E0C31-9319-46D5-8A2D-3F314D5AFAE8}" type="slidenum">
              <a:rPr lang="sr-Cyrl-CS" smtClean="0"/>
              <a:pPr/>
              <a:t>‹#›</a:t>
            </a:fld>
            <a:endParaRPr lang="sr-Cyrl-C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0D6605E-31EE-4AB7-BB42-BC285D412F8A}" type="datetimeFigureOut">
              <a:rPr lang="sr-Latn-CS" smtClean="0"/>
              <a:pPr/>
              <a:t>1.8.2026.</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967E0C31-9319-46D5-8A2D-3F314D5AFAE8}" type="slidenum">
              <a:rPr lang="sr-Cyrl-CS" smtClean="0"/>
              <a:pPr/>
              <a:t>‹#›</a:t>
            </a:fld>
            <a:endParaRPr lang="sr-Cyrl-C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0D6605E-31EE-4AB7-BB42-BC285D412F8A}" type="datetimeFigureOut">
              <a:rPr lang="sr-Latn-CS" smtClean="0"/>
              <a:pPr/>
              <a:t>1.8.2026.</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967E0C31-9319-46D5-8A2D-3F314D5AFAE8}" type="slidenum">
              <a:rPr lang="sr-Cyrl-CS" smtClean="0"/>
              <a:pPr/>
              <a:t>‹#›</a:t>
            </a:fld>
            <a:endParaRPr lang="sr-Cyrl-C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a:t>Click to edit Master title style</a:t>
            </a:r>
          </a:p>
        </p:txBody>
      </p:sp>
      <p:sp>
        <p:nvSpPr>
          <p:cNvPr id="28" name="Date Placeholder 27"/>
          <p:cNvSpPr>
            <a:spLocks noGrp="1"/>
          </p:cNvSpPr>
          <p:nvPr>
            <p:ph type="dt" sz="half" idx="10"/>
          </p:nvPr>
        </p:nvSpPr>
        <p:spPr/>
        <p:txBody>
          <a:bodyPr/>
          <a:lstStyle/>
          <a:p>
            <a:fld id="{CE76D5E8-3B5D-4CB2-BEDF-2D04FA0D1AF0}" type="datetimeFigureOut">
              <a:rPr lang="sr-Latn-CS" smtClean="0"/>
              <a:pPr/>
              <a:t>1.8.2026.</a:t>
            </a:fld>
            <a:endParaRPr lang="sr-Cyrl-CS"/>
          </a:p>
        </p:txBody>
      </p:sp>
      <p:sp>
        <p:nvSpPr>
          <p:cNvPr id="17" name="Footer Placeholder 16"/>
          <p:cNvSpPr>
            <a:spLocks noGrp="1"/>
          </p:cNvSpPr>
          <p:nvPr>
            <p:ph type="ftr" sz="quarter" idx="11"/>
          </p:nvPr>
        </p:nvSpPr>
        <p:spPr/>
        <p:txBody>
          <a:bodyPr/>
          <a:lstStyle/>
          <a:p>
            <a:endParaRPr lang="sr-Cyrl-CS"/>
          </a:p>
        </p:txBody>
      </p:sp>
      <p:sp>
        <p:nvSpPr>
          <p:cNvPr id="29" name="Slide Number Placeholder 28"/>
          <p:cNvSpPr>
            <a:spLocks noGrp="1"/>
          </p:cNvSpPr>
          <p:nvPr>
            <p:ph type="sldNum" sz="quarter" idx="12"/>
          </p:nvPr>
        </p:nvSpPr>
        <p:spPr/>
        <p:txBody>
          <a:bodyPr/>
          <a:lstStyle/>
          <a:p>
            <a:fld id="{BF14937B-87F0-471E-A383-26D053C93CE4}" type="slidenum">
              <a:rPr lang="sr-Cyrl-CS" smtClean="0"/>
              <a:pPr/>
              <a:t>‹#›</a:t>
            </a:fld>
            <a:endParaRPr lang="sr-Cyrl-C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E76D5E8-3B5D-4CB2-BEDF-2D04FA0D1AF0}" type="datetimeFigureOut">
              <a:rPr lang="sr-Latn-CS" smtClean="0"/>
              <a:pPr/>
              <a:t>1.8.2026.</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BF14937B-87F0-471E-A383-26D053C93CE4}" type="slidenum">
              <a:rPr lang="sr-Cyrl-CS" smtClean="0"/>
              <a:pPr/>
              <a:t>‹#›</a:t>
            </a:fld>
            <a:endParaRPr lang="sr-Cyrl-C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CE76D5E8-3B5D-4CB2-BEDF-2D04FA0D1AF0}" type="datetimeFigureOut">
              <a:rPr lang="sr-Latn-CS" smtClean="0"/>
              <a:pPr/>
              <a:t>1.8.2026.</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a:xfrm>
            <a:off x="7924800" y="6416675"/>
            <a:ext cx="762000" cy="365125"/>
          </a:xfrm>
        </p:spPr>
        <p:txBody>
          <a:bodyPr/>
          <a:lstStyle/>
          <a:p>
            <a:fld id="{BF14937B-87F0-471E-A383-26D053C93CE4}" type="slidenum">
              <a:rPr lang="sr-Cyrl-CS" smtClean="0"/>
              <a:pPr/>
              <a:t>‹#›</a:t>
            </a:fld>
            <a:endParaRPr lang="sr-Cyrl-CS"/>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CE76D5E8-3B5D-4CB2-BEDF-2D04FA0D1AF0}" type="datetimeFigureOut">
              <a:rPr lang="sr-Latn-CS" smtClean="0"/>
              <a:pPr/>
              <a:t>1.8.2026.</a:t>
            </a:fld>
            <a:endParaRPr lang="sr-Cyrl-CS"/>
          </a:p>
        </p:txBody>
      </p:sp>
      <p:sp>
        <p:nvSpPr>
          <p:cNvPr id="6" name="Footer Placeholder 5"/>
          <p:cNvSpPr>
            <a:spLocks noGrp="1"/>
          </p:cNvSpPr>
          <p:nvPr>
            <p:ph type="ftr" sz="quarter" idx="11"/>
          </p:nvPr>
        </p:nvSpPr>
        <p:spPr/>
        <p:txBody>
          <a:bodyPr/>
          <a:lstStyle/>
          <a:p>
            <a:endParaRPr lang="sr-Cyrl-CS"/>
          </a:p>
        </p:txBody>
      </p:sp>
      <p:sp>
        <p:nvSpPr>
          <p:cNvPr id="7" name="Slide Number Placeholder 6"/>
          <p:cNvSpPr>
            <a:spLocks noGrp="1"/>
          </p:cNvSpPr>
          <p:nvPr>
            <p:ph type="sldNum" sz="quarter" idx="12"/>
          </p:nvPr>
        </p:nvSpPr>
        <p:spPr/>
        <p:txBody>
          <a:bodyPr/>
          <a:lstStyle/>
          <a:p>
            <a:fld id="{BF14937B-87F0-471E-A383-26D053C93CE4}" type="slidenum">
              <a:rPr lang="sr-Cyrl-CS" smtClean="0"/>
              <a:pPr/>
              <a:t>‹#›</a:t>
            </a:fld>
            <a:endParaRPr lang="sr-Cyrl-C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CE76D5E8-3B5D-4CB2-BEDF-2D04FA0D1AF0}" type="datetimeFigureOut">
              <a:rPr lang="sr-Latn-CS" smtClean="0"/>
              <a:pPr/>
              <a:t>1.8.2026.</a:t>
            </a:fld>
            <a:endParaRPr lang="sr-Cyrl-CS"/>
          </a:p>
        </p:txBody>
      </p:sp>
      <p:sp>
        <p:nvSpPr>
          <p:cNvPr id="8" name="Footer Placeholder 7"/>
          <p:cNvSpPr>
            <a:spLocks noGrp="1"/>
          </p:cNvSpPr>
          <p:nvPr>
            <p:ph type="ftr" sz="quarter" idx="11"/>
          </p:nvPr>
        </p:nvSpPr>
        <p:spPr/>
        <p:txBody>
          <a:bodyPr/>
          <a:lstStyle/>
          <a:p>
            <a:endParaRPr lang="sr-Cyrl-CS"/>
          </a:p>
        </p:txBody>
      </p:sp>
      <p:sp>
        <p:nvSpPr>
          <p:cNvPr id="9" name="Slide Number Placeholder 8"/>
          <p:cNvSpPr>
            <a:spLocks noGrp="1"/>
          </p:cNvSpPr>
          <p:nvPr>
            <p:ph type="sldNum" sz="quarter" idx="12"/>
          </p:nvPr>
        </p:nvSpPr>
        <p:spPr/>
        <p:txBody>
          <a:bodyPr/>
          <a:lstStyle/>
          <a:p>
            <a:fld id="{BF14937B-87F0-471E-A383-26D053C93CE4}" type="slidenum">
              <a:rPr lang="sr-Cyrl-CS" smtClean="0"/>
              <a:pPr/>
              <a:t>‹#›</a:t>
            </a:fld>
            <a:endParaRPr lang="sr-Cyrl-C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CE76D5E8-3B5D-4CB2-BEDF-2D04FA0D1AF0}" type="datetimeFigureOut">
              <a:rPr lang="sr-Latn-CS" smtClean="0"/>
              <a:pPr/>
              <a:t>1.8.2026.</a:t>
            </a:fld>
            <a:endParaRPr lang="sr-Cyrl-CS"/>
          </a:p>
        </p:txBody>
      </p:sp>
      <p:sp>
        <p:nvSpPr>
          <p:cNvPr id="4" name="Footer Placeholder 3"/>
          <p:cNvSpPr>
            <a:spLocks noGrp="1"/>
          </p:cNvSpPr>
          <p:nvPr>
            <p:ph type="ftr" sz="quarter" idx="11"/>
          </p:nvPr>
        </p:nvSpPr>
        <p:spPr/>
        <p:txBody>
          <a:bodyPr/>
          <a:lstStyle/>
          <a:p>
            <a:endParaRPr lang="sr-Cyrl-CS"/>
          </a:p>
        </p:txBody>
      </p:sp>
      <p:sp>
        <p:nvSpPr>
          <p:cNvPr id="5" name="Slide Number Placeholder 4"/>
          <p:cNvSpPr>
            <a:spLocks noGrp="1"/>
          </p:cNvSpPr>
          <p:nvPr>
            <p:ph type="sldNum" sz="quarter" idx="12"/>
          </p:nvPr>
        </p:nvSpPr>
        <p:spPr/>
        <p:txBody>
          <a:bodyPr/>
          <a:lstStyle/>
          <a:p>
            <a:fld id="{BF14937B-87F0-471E-A383-26D053C93CE4}" type="slidenum">
              <a:rPr lang="sr-Cyrl-CS" smtClean="0"/>
              <a:pPr/>
              <a:t>‹#›</a:t>
            </a:fld>
            <a:endParaRPr lang="sr-Cyrl-C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76D5E8-3B5D-4CB2-BEDF-2D04FA0D1AF0}" type="datetimeFigureOut">
              <a:rPr lang="sr-Latn-CS" smtClean="0"/>
              <a:pPr/>
              <a:t>1.8.2026.</a:t>
            </a:fld>
            <a:endParaRPr lang="sr-Cyrl-CS"/>
          </a:p>
        </p:txBody>
      </p:sp>
      <p:sp>
        <p:nvSpPr>
          <p:cNvPr id="3" name="Footer Placeholder 2"/>
          <p:cNvSpPr>
            <a:spLocks noGrp="1"/>
          </p:cNvSpPr>
          <p:nvPr>
            <p:ph type="ftr" sz="quarter" idx="11"/>
          </p:nvPr>
        </p:nvSpPr>
        <p:spPr/>
        <p:txBody>
          <a:bodyPr/>
          <a:lstStyle/>
          <a:p>
            <a:endParaRPr lang="sr-Cyrl-CS"/>
          </a:p>
        </p:txBody>
      </p:sp>
      <p:sp>
        <p:nvSpPr>
          <p:cNvPr id="4" name="Slide Number Placeholder 3"/>
          <p:cNvSpPr>
            <a:spLocks noGrp="1"/>
          </p:cNvSpPr>
          <p:nvPr>
            <p:ph type="sldNum" sz="quarter" idx="12"/>
          </p:nvPr>
        </p:nvSpPr>
        <p:spPr/>
        <p:txBody>
          <a:bodyPr/>
          <a:lstStyle/>
          <a:p>
            <a:fld id="{BF14937B-87F0-471E-A383-26D053C93CE4}" type="slidenum">
              <a:rPr lang="sr-Cyrl-CS" smtClean="0"/>
              <a:pPr/>
              <a:t>‹#›</a:t>
            </a:fld>
            <a:endParaRPr lang="sr-Cyrl-C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a:t>Click to edit Master title style</a:t>
            </a:r>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CE76D5E8-3B5D-4CB2-BEDF-2D04FA0D1AF0}" type="datetimeFigureOut">
              <a:rPr lang="sr-Latn-CS" smtClean="0"/>
              <a:pPr/>
              <a:t>1.8.2026.</a:t>
            </a:fld>
            <a:endParaRPr lang="sr-Cyrl-CS"/>
          </a:p>
        </p:txBody>
      </p:sp>
      <p:sp>
        <p:nvSpPr>
          <p:cNvPr id="6" name="Footer Placeholder 5"/>
          <p:cNvSpPr>
            <a:spLocks noGrp="1"/>
          </p:cNvSpPr>
          <p:nvPr>
            <p:ph type="ftr" sz="quarter" idx="11"/>
          </p:nvPr>
        </p:nvSpPr>
        <p:spPr/>
        <p:txBody>
          <a:bodyPr/>
          <a:lstStyle/>
          <a:p>
            <a:endParaRPr lang="sr-Cyrl-CS"/>
          </a:p>
        </p:txBody>
      </p:sp>
      <p:sp>
        <p:nvSpPr>
          <p:cNvPr id="7" name="Slide Number Placeholder 6"/>
          <p:cNvSpPr>
            <a:spLocks noGrp="1"/>
          </p:cNvSpPr>
          <p:nvPr>
            <p:ph type="sldNum" sz="quarter" idx="12"/>
          </p:nvPr>
        </p:nvSpPr>
        <p:spPr/>
        <p:txBody>
          <a:bodyPr/>
          <a:lstStyle/>
          <a:p>
            <a:fld id="{BF14937B-87F0-471E-A383-26D053C93CE4}" type="slidenum">
              <a:rPr lang="sr-Cyrl-CS" smtClean="0"/>
              <a:pPr/>
              <a:t>‹#›</a:t>
            </a:fld>
            <a:endParaRPr lang="sr-Cyrl-C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0D6605E-31EE-4AB7-BB42-BC285D412F8A}" type="datetimeFigureOut">
              <a:rPr lang="sr-Latn-CS" smtClean="0"/>
              <a:pPr/>
              <a:t>1.8.2026.</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967E0C31-9319-46D5-8A2D-3F314D5AFAE8}" type="slidenum">
              <a:rPr lang="sr-Cyrl-CS" smtClean="0"/>
              <a:pPr/>
              <a:t>‹#›</a:t>
            </a:fld>
            <a:endParaRPr lang="sr-Cyrl-C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a:t>Click to edit Master title style</a:t>
            </a:r>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CE76D5E8-3B5D-4CB2-BEDF-2D04FA0D1AF0}" type="datetimeFigureOut">
              <a:rPr lang="sr-Latn-CS" smtClean="0"/>
              <a:pPr/>
              <a:t>1.8.2026.</a:t>
            </a:fld>
            <a:endParaRPr lang="sr-Cyrl-CS"/>
          </a:p>
        </p:txBody>
      </p:sp>
      <p:sp>
        <p:nvSpPr>
          <p:cNvPr id="6" name="Footer Placeholder 5"/>
          <p:cNvSpPr>
            <a:spLocks noGrp="1"/>
          </p:cNvSpPr>
          <p:nvPr>
            <p:ph type="ftr" sz="quarter" idx="11"/>
          </p:nvPr>
        </p:nvSpPr>
        <p:spPr/>
        <p:txBody>
          <a:bodyPr/>
          <a:lstStyle/>
          <a:p>
            <a:endParaRPr lang="sr-Cyrl-CS"/>
          </a:p>
        </p:txBody>
      </p:sp>
      <p:sp>
        <p:nvSpPr>
          <p:cNvPr id="7" name="Slide Number Placeholder 6"/>
          <p:cNvSpPr>
            <a:spLocks noGrp="1"/>
          </p:cNvSpPr>
          <p:nvPr>
            <p:ph type="sldNum" sz="quarter" idx="12"/>
          </p:nvPr>
        </p:nvSpPr>
        <p:spPr/>
        <p:txBody>
          <a:bodyPr/>
          <a:lstStyle/>
          <a:p>
            <a:fld id="{BF14937B-87F0-471E-A383-26D053C93CE4}" type="slidenum">
              <a:rPr lang="sr-Cyrl-CS" smtClean="0"/>
              <a:pPr/>
              <a:t>‹#›</a:t>
            </a:fld>
            <a:endParaRPr lang="sr-Cyrl-C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E76D5E8-3B5D-4CB2-BEDF-2D04FA0D1AF0}" type="datetimeFigureOut">
              <a:rPr lang="sr-Latn-CS" smtClean="0"/>
              <a:pPr/>
              <a:t>1.8.2026.</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BF14937B-87F0-471E-A383-26D053C93CE4}" type="slidenum">
              <a:rPr lang="sr-Cyrl-CS" smtClean="0"/>
              <a:pPr/>
              <a:t>‹#›</a:t>
            </a:fld>
            <a:endParaRPr lang="sr-Cyrl-C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E76D5E8-3B5D-4CB2-BEDF-2D04FA0D1AF0}" type="datetimeFigureOut">
              <a:rPr lang="sr-Latn-CS" smtClean="0"/>
              <a:pPr/>
              <a:t>1.8.2026.</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BF14937B-87F0-471E-A383-26D053C93CE4}" type="slidenum">
              <a:rPr lang="sr-Cyrl-CS" smtClean="0"/>
              <a:pPr/>
              <a:t>‹#›</a:t>
            </a:fld>
            <a:endParaRPr lang="sr-Cyrl-C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80D6605E-31EE-4AB7-BB42-BC285D412F8A}" type="datetimeFigureOut">
              <a:rPr lang="sr-Latn-CS" smtClean="0"/>
              <a:pPr/>
              <a:t>1.8.2026.</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a:xfrm>
            <a:off x="7924800" y="6416675"/>
            <a:ext cx="762000" cy="365125"/>
          </a:xfrm>
        </p:spPr>
        <p:txBody>
          <a:bodyPr/>
          <a:lstStyle/>
          <a:p>
            <a:fld id="{967E0C31-9319-46D5-8A2D-3F314D5AFAE8}" type="slidenum">
              <a:rPr lang="sr-Cyrl-CS" smtClean="0"/>
              <a:pPr/>
              <a:t>‹#›</a:t>
            </a:fld>
            <a:endParaRPr lang="sr-Cyrl-C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80D6605E-31EE-4AB7-BB42-BC285D412F8A}" type="datetimeFigureOut">
              <a:rPr lang="sr-Latn-CS" smtClean="0"/>
              <a:pPr/>
              <a:t>1.8.2026.</a:t>
            </a:fld>
            <a:endParaRPr lang="sr-Cyrl-CS"/>
          </a:p>
        </p:txBody>
      </p:sp>
      <p:sp>
        <p:nvSpPr>
          <p:cNvPr id="6" name="Footer Placeholder 5"/>
          <p:cNvSpPr>
            <a:spLocks noGrp="1"/>
          </p:cNvSpPr>
          <p:nvPr>
            <p:ph type="ftr" sz="quarter" idx="11"/>
          </p:nvPr>
        </p:nvSpPr>
        <p:spPr/>
        <p:txBody>
          <a:bodyPr/>
          <a:lstStyle/>
          <a:p>
            <a:endParaRPr lang="sr-Cyrl-CS"/>
          </a:p>
        </p:txBody>
      </p:sp>
      <p:sp>
        <p:nvSpPr>
          <p:cNvPr id="7" name="Slide Number Placeholder 6"/>
          <p:cNvSpPr>
            <a:spLocks noGrp="1"/>
          </p:cNvSpPr>
          <p:nvPr>
            <p:ph type="sldNum" sz="quarter" idx="12"/>
          </p:nvPr>
        </p:nvSpPr>
        <p:spPr/>
        <p:txBody>
          <a:bodyPr/>
          <a:lstStyle/>
          <a:p>
            <a:fld id="{967E0C31-9319-46D5-8A2D-3F314D5AFAE8}" type="slidenum">
              <a:rPr lang="sr-Cyrl-CS" smtClean="0"/>
              <a:pPr/>
              <a:t>‹#›</a:t>
            </a:fld>
            <a:endParaRPr lang="sr-Cyrl-C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80D6605E-31EE-4AB7-BB42-BC285D412F8A}" type="datetimeFigureOut">
              <a:rPr lang="sr-Latn-CS" smtClean="0"/>
              <a:pPr/>
              <a:t>1.8.2026.</a:t>
            </a:fld>
            <a:endParaRPr lang="sr-Cyrl-CS"/>
          </a:p>
        </p:txBody>
      </p:sp>
      <p:sp>
        <p:nvSpPr>
          <p:cNvPr id="8" name="Footer Placeholder 7"/>
          <p:cNvSpPr>
            <a:spLocks noGrp="1"/>
          </p:cNvSpPr>
          <p:nvPr>
            <p:ph type="ftr" sz="quarter" idx="11"/>
          </p:nvPr>
        </p:nvSpPr>
        <p:spPr/>
        <p:txBody>
          <a:bodyPr/>
          <a:lstStyle/>
          <a:p>
            <a:endParaRPr lang="sr-Cyrl-CS"/>
          </a:p>
        </p:txBody>
      </p:sp>
      <p:sp>
        <p:nvSpPr>
          <p:cNvPr id="9" name="Slide Number Placeholder 8"/>
          <p:cNvSpPr>
            <a:spLocks noGrp="1"/>
          </p:cNvSpPr>
          <p:nvPr>
            <p:ph type="sldNum" sz="quarter" idx="12"/>
          </p:nvPr>
        </p:nvSpPr>
        <p:spPr/>
        <p:txBody>
          <a:bodyPr/>
          <a:lstStyle/>
          <a:p>
            <a:fld id="{967E0C31-9319-46D5-8A2D-3F314D5AFAE8}" type="slidenum">
              <a:rPr lang="sr-Cyrl-CS" smtClean="0"/>
              <a:pPr/>
              <a:t>‹#›</a:t>
            </a:fld>
            <a:endParaRPr lang="sr-Cyrl-C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80D6605E-31EE-4AB7-BB42-BC285D412F8A}" type="datetimeFigureOut">
              <a:rPr lang="sr-Latn-CS" smtClean="0"/>
              <a:pPr/>
              <a:t>1.8.2026.</a:t>
            </a:fld>
            <a:endParaRPr lang="sr-Cyrl-CS"/>
          </a:p>
        </p:txBody>
      </p:sp>
      <p:sp>
        <p:nvSpPr>
          <p:cNvPr id="4" name="Footer Placeholder 3"/>
          <p:cNvSpPr>
            <a:spLocks noGrp="1"/>
          </p:cNvSpPr>
          <p:nvPr>
            <p:ph type="ftr" sz="quarter" idx="11"/>
          </p:nvPr>
        </p:nvSpPr>
        <p:spPr/>
        <p:txBody>
          <a:bodyPr/>
          <a:lstStyle/>
          <a:p>
            <a:endParaRPr lang="sr-Cyrl-CS"/>
          </a:p>
        </p:txBody>
      </p:sp>
      <p:sp>
        <p:nvSpPr>
          <p:cNvPr id="5" name="Slide Number Placeholder 4"/>
          <p:cNvSpPr>
            <a:spLocks noGrp="1"/>
          </p:cNvSpPr>
          <p:nvPr>
            <p:ph type="sldNum" sz="quarter" idx="12"/>
          </p:nvPr>
        </p:nvSpPr>
        <p:spPr/>
        <p:txBody>
          <a:bodyPr/>
          <a:lstStyle/>
          <a:p>
            <a:fld id="{967E0C31-9319-46D5-8A2D-3F314D5AFAE8}" type="slidenum">
              <a:rPr lang="sr-Cyrl-CS" smtClean="0"/>
              <a:pPr/>
              <a:t>‹#›</a:t>
            </a:fld>
            <a:endParaRPr lang="sr-Cyrl-C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D6605E-31EE-4AB7-BB42-BC285D412F8A}" type="datetimeFigureOut">
              <a:rPr lang="sr-Latn-CS" smtClean="0"/>
              <a:pPr/>
              <a:t>1.8.2026.</a:t>
            </a:fld>
            <a:endParaRPr lang="sr-Cyrl-CS"/>
          </a:p>
        </p:txBody>
      </p:sp>
      <p:sp>
        <p:nvSpPr>
          <p:cNvPr id="3" name="Footer Placeholder 2"/>
          <p:cNvSpPr>
            <a:spLocks noGrp="1"/>
          </p:cNvSpPr>
          <p:nvPr>
            <p:ph type="ftr" sz="quarter" idx="11"/>
          </p:nvPr>
        </p:nvSpPr>
        <p:spPr/>
        <p:txBody>
          <a:bodyPr/>
          <a:lstStyle/>
          <a:p>
            <a:endParaRPr lang="sr-Cyrl-CS"/>
          </a:p>
        </p:txBody>
      </p:sp>
      <p:sp>
        <p:nvSpPr>
          <p:cNvPr id="4" name="Slide Number Placeholder 3"/>
          <p:cNvSpPr>
            <a:spLocks noGrp="1"/>
          </p:cNvSpPr>
          <p:nvPr>
            <p:ph type="sldNum" sz="quarter" idx="12"/>
          </p:nvPr>
        </p:nvSpPr>
        <p:spPr/>
        <p:txBody>
          <a:bodyPr/>
          <a:lstStyle/>
          <a:p>
            <a:fld id="{967E0C31-9319-46D5-8A2D-3F314D5AFAE8}" type="slidenum">
              <a:rPr lang="sr-Cyrl-CS" smtClean="0"/>
              <a:pPr/>
              <a:t>‹#›</a:t>
            </a:fld>
            <a:endParaRPr lang="sr-Cyrl-C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a:t>Click to edit Master title style</a:t>
            </a:r>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80D6605E-31EE-4AB7-BB42-BC285D412F8A}" type="datetimeFigureOut">
              <a:rPr lang="sr-Latn-CS" smtClean="0"/>
              <a:pPr/>
              <a:t>1.8.2026.</a:t>
            </a:fld>
            <a:endParaRPr lang="sr-Cyrl-CS"/>
          </a:p>
        </p:txBody>
      </p:sp>
      <p:sp>
        <p:nvSpPr>
          <p:cNvPr id="6" name="Footer Placeholder 5"/>
          <p:cNvSpPr>
            <a:spLocks noGrp="1"/>
          </p:cNvSpPr>
          <p:nvPr>
            <p:ph type="ftr" sz="quarter" idx="11"/>
          </p:nvPr>
        </p:nvSpPr>
        <p:spPr/>
        <p:txBody>
          <a:bodyPr/>
          <a:lstStyle/>
          <a:p>
            <a:endParaRPr lang="sr-Cyrl-CS"/>
          </a:p>
        </p:txBody>
      </p:sp>
      <p:sp>
        <p:nvSpPr>
          <p:cNvPr id="7" name="Slide Number Placeholder 6"/>
          <p:cNvSpPr>
            <a:spLocks noGrp="1"/>
          </p:cNvSpPr>
          <p:nvPr>
            <p:ph type="sldNum" sz="quarter" idx="12"/>
          </p:nvPr>
        </p:nvSpPr>
        <p:spPr/>
        <p:txBody>
          <a:bodyPr/>
          <a:lstStyle/>
          <a:p>
            <a:fld id="{967E0C31-9319-46D5-8A2D-3F314D5AFAE8}" type="slidenum">
              <a:rPr lang="sr-Cyrl-CS" smtClean="0"/>
              <a:pPr/>
              <a:t>‹#›</a:t>
            </a:fld>
            <a:endParaRPr lang="sr-Cyrl-C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a:t>Click to edit Master title style</a:t>
            </a:r>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80D6605E-31EE-4AB7-BB42-BC285D412F8A}" type="datetimeFigureOut">
              <a:rPr lang="sr-Latn-CS" smtClean="0"/>
              <a:pPr/>
              <a:t>1.8.2026.</a:t>
            </a:fld>
            <a:endParaRPr lang="sr-Cyrl-CS"/>
          </a:p>
        </p:txBody>
      </p:sp>
      <p:sp>
        <p:nvSpPr>
          <p:cNvPr id="6" name="Footer Placeholder 5"/>
          <p:cNvSpPr>
            <a:spLocks noGrp="1"/>
          </p:cNvSpPr>
          <p:nvPr>
            <p:ph type="ftr" sz="quarter" idx="11"/>
          </p:nvPr>
        </p:nvSpPr>
        <p:spPr/>
        <p:txBody>
          <a:bodyPr/>
          <a:lstStyle/>
          <a:p>
            <a:endParaRPr lang="sr-Cyrl-CS"/>
          </a:p>
        </p:txBody>
      </p:sp>
      <p:sp>
        <p:nvSpPr>
          <p:cNvPr id="7" name="Slide Number Placeholder 6"/>
          <p:cNvSpPr>
            <a:spLocks noGrp="1"/>
          </p:cNvSpPr>
          <p:nvPr>
            <p:ph type="sldNum" sz="quarter" idx="12"/>
          </p:nvPr>
        </p:nvSpPr>
        <p:spPr/>
        <p:txBody>
          <a:bodyPr/>
          <a:lstStyle/>
          <a:p>
            <a:fld id="{967E0C31-9319-46D5-8A2D-3F314D5AFAE8}" type="slidenum">
              <a:rPr lang="sr-Cyrl-CS" smtClean="0"/>
              <a:pPr/>
              <a:t>‹#›</a:t>
            </a:fld>
            <a:endParaRPr lang="sr-Cyrl-C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a:t>Click to edit Master title style</a:t>
            </a:r>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80D6605E-31EE-4AB7-BB42-BC285D412F8A}" type="datetimeFigureOut">
              <a:rPr lang="sr-Latn-CS" smtClean="0"/>
              <a:pPr/>
              <a:t>1.8.2026.</a:t>
            </a:fld>
            <a:endParaRPr lang="sr-Cyrl-C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sr-Cyrl-C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967E0C31-9319-46D5-8A2D-3F314D5AFAE8}" type="slidenum">
              <a:rPr lang="sr-Cyrl-CS" smtClean="0"/>
              <a:pPr/>
              <a:t>‹#›</a:t>
            </a:fld>
            <a:endParaRPr lang="sr-Cyrl-C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a:t>Click to edit Master title style</a:t>
            </a:r>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CE76D5E8-3B5D-4CB2-BEDF-2D04FA0D1AF0}" type="datetimeFigureOut">
              <a:rPr lang="sr-Latn-CS" smtClean="0"/>
              <a:pPr/>
              <a:t>1.8.2026.</a:t>
            </a:fld>
            <a:endParaRPr lang="sr-Cyrl-C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sr-Cyrl-C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BF14937B-87F0-471E-A383-26D053C93CE4}" type="slidenum">
              <a:rPr lang="sr-Cyrl-CS" smtClean="0"/>
              <a:pPr/>
              <a:t>‹#›</a:t>
            </a:fld>
            <a:endParaRPr lang="sr-Cyrl-C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7.gif"/><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7.xml"/><Relationship Id="rId4" Type="http://schemas.openxmlformats.org/officeDocument/2006/relationships/image" Target="../media/image50.jpeg"/></Relationships>
</file>

<file path=ppt/slides/_rels/slide3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46.jpe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46.jpe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gif"/></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85720" y="3857628"/>
            <a:ext cx="8339911"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sr-Cyrl-CS" sz="5400" b="1" cap="all" dirty="0">
                <a:ln w="0"/>
                <a:solidFill>
                  <a:schemeClr val="tx1">
                    <a:lumMod val="20000"/>
                    <a:lumOff val="80000"/>
                  </a:schemeClr>
                </a:solidFill>
                <a:effectLst>
                  <a:glow rad="228600">
                    <a:schemeClr val="accent2">
                      <a:satMod val="175000"/>
                      <a:alpha val="40000"/>
                    </a:schemeClr>
                  </a:glow>
                  <a:reflection blurRad="12700" stA="50000" endPos="50000" dist="5000" dir="5400000" sy="-100000" rotWithShape="0"/>
                </a:effectLst>
              </a:rPr>
              <a:t>ПравославнА иконА</a:t>
            </a:r>
            <a:endParaRPr lang="en-US" sz="5400" b="1" cap="all" dirty="0">
              <a:ln w="0"/>
              <a:solidFill>
                <a:schemeClr val="tx1">
                  <a:lumMod val="20000"/>
                  <a:lumOff val="80000"/>
                </a:schemeClr>
              </a:solidFill>
              <a:effectLst>
                <a:glow rad="228600">
                  <a:schemeClr val="accent2">
                    <a:satMod val="175000"/>
                    <a:alpha val="40000"/>
                  </a:schemeClr>
                </a:glow>
                <a:reflection blurRad="12700" stA="50000" endPos="50000" dist="5000" dir="5400000" sy="-100000" rotWithShape="0"/>
              </a:effectLst>
            </a:endParaRPr>
          </a:p>
        </p:txBody>
      </p:sp>
      <p:pic>
        <p:nvPicPr>
          <p:cNvPr id="70658" name="Picture 2" descr="http://pravoslavlje.spc.rs/slike/951/o-simbolici-svetlosnog-oblikovanja-ikone-3.jpg"/>
          <p:cNvPicPr>
            <a:picLocks noChangeAspect="1" noChangeArrowheads="1"/>
          </p:cNvPicPr>
          <p:nvPr/>
        </p:nvPicPr>
        <p:blipFill>
          <a:blip r:embed="rId2" cstate="email"/>
          <a:srcRect b="8629"/>
          <a:stretch>
            <a:fillRect/>
          </a:stretch>
        </p:blipFill>
        <p:spPr bwMode="auto">
          <a:xfrm>
            <a:off x="3071802" y="500042"/>
            <a:ext cx="2752725" cy="3429024"/>
          </a:xfrm>
          <a:prstGeom prst="rect">
            <a:avLst/>
          </a:prstGeom>
          <a:ln>
            <a:noFill/>
          </a:ln>
          <a:effectLst>
            <a:softEdge rad="112500"/>
          </a:effectLst>
        </p:spPr>
      </p:pic>
      <p:sp>
        <p:nvSpPr>
          <p:cNvPr id="7" name="TextBox 6"/>
          <p:cNvSpPr txBox="1"/>
          <p:nvPr/>
        </p:nvSpPr>
        <p:spPr>
          <a:xfrm>
            <a:off x="0" y="785794"/>
            <a:ext cx="3571900" cy="369332"/>
          </a:xfrm>
          <a:prstGeom prst="rect">
            <a:avLst/>
          </a:prstGeom>
          <a:noFill/>
        </p:spPr>
        <p:txBody>
          <a:bodyPr wrap="square" rtlCol="0">
            <a:spAutoFit/>
          </a:bodyPr>
          <a:lstStyle/>
          <a:p>
            <a:r>
              <a:rPr lang="sr-Cyrl-CS" dirty="0"/>
              <a:t>Вероучитељ Марко Радаковић</a:t>
            </a:r>
          </a:p>
        </p:txBody>
      </p:sp>
      <p:sp>
        <p:nvSpPr>
          <p:cNvPr id="8" name="TextBox 7"/>
          <p:cNvSpPr txBox="1"/>
          <p:nvPr/>
        </p:nvSpPr>
        <p:spPr>
          <a:xfrm>
            <a:off x="1857356" y="6072206"/>
            <a:ext cx="3714776" cy="369332"/>
          </a:xfrm>
          <a:prstGeom prst="rect">
            <a:avLst/>
          </a:prstGeom>
          <a:noFill/>
        </p:spPr>
        <p:txBody>
          <a:bodyPr wrap="square" rtlCol="0">
            <a:spAutoFit/>
          </a:bodyPr>
          <a:lstStyle/>
          <a:p>
            <a:endParaRPr lang="en-US" dirty="0"/>
          </a:p>
        </p:txBody>
      </p:sp>
      <p:sp>
        <p:nvSpPr>
          <p:cNvPr id="6" name="Rectangle 5"/>
          <p:cNvSpPr/>
          <p:nvPr/>
        </p:nvSpPr>
        <p:spPr>
          <a:xfrm>
            <a:off x="785786" y="4643446"/>
            <a:ext cx="4036554" cy="707886"/>
          </a:xfrm>
          <a:prstGeom prst="rect">
            <a:avLst/>
          </a:prstGeom>
          <a:noFill/>
        </p:spPr>
        <p:txBody>
          <a:bodyPr wrap="none" lIns="91440" tIns="45720" rIns="91440" bIns="45720">
            <a:spAutoFit/>
          </a:bodyPr>
          <a:lstStyle/>
          <a:p>
            <a:pPr algn="ctr"/>
            <a:r>
              <a:rPr lang="ru-RU" sz="4000" dirty="0">
                <a:ln w="18415" cmpd="sng">
                  <a:solidFill>
                    <a:srgbClr val="FFFFFF"/>
                  </a:solidFill>
                  <a:prstDash val="solid"/>
                </a:ln>
                <a:solidFill>
                  <a:srgbClr val="FFFFFF"/>
                </a:solidFill>
                <a:effectLst>
                  <a:outerShdw blurRad="63500" dir="3600000" algn="tl" rotWithShape="0">
                    <a:srgbClr val="000000">
                      <a:alpha val="70000"/>
                    </a:srgbClr>
                  </a:outerShdw>
                </a:effectLst>
              </a:rPr>
              <a:t>п</a:t>
            </a:r>
            <a:r>
              <a:rPr lang="sr-Cyrl-RS" sz="4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орекло и смисао</a:t>
            </a:r>
            <a:endParaRPr lang="en-US" sz="4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357694"/>
            <a:ext cx="8229600" cy="1951666"/>
          </a:xfrm>
        </p:spPr>
        <p:txBody>
          <a:bodyPr/>
          <a:lstStyle/>
          <a:p>
            <a:pPr>
              <a:buNone/>
            </a:pPr>
            <a:r>
              <a:rPr lang="ru-RU" b="1" dirty="0">
                <a:solidFill>
                  <a:schemeClr val="tx1">
                    <a:lumMod val="20000"/>
                    <a:lumOff val="80000"/>
                  </a:schemeClr>
                </a:solidFill>
              </a:rPr>
              <a:t>К</a:t>
            </a:r>
            <a:r>
              <a:rPr lang="sr-Cyrl-RS" b="1" dirty="0">
                <a:solidFill>
                  <a:schemeClr val="tx1">
                    <a:lumMod val="20000"/>
                    <a:lumOff val="80000"/>
                  </a:schemeClr>
                </a:solidFill>
              </a:rPr>
              <a:t>ао први познати иконописац остао је запамћен Свети Апостол Лука који је насликао Пресвету Богородицу коју је познавао.</a:t>
            </a:r>
            <a:endParaRPr lang="en-US" b="1" dirty="0">
              <a:solidFill>
                <a:schemeClr val="tx1">
                  <a:lumMod val="20000"/>
                  <a:lumOff val="80000"/>
                </a:schemeClr>
              </a:solidFill>
            </a:endParaRPr>
          </a:p>
        </p:txBody>
      </p:sp>
      <p:pic>
        <p:nvPicPr>
          <p:cNvPr id="1026" name="Picture 2" descr="http://orthodoxwiki.org/images/c/c2/Luke_first_icon.jpg"/>
          <p:cNvPicPr>
            <a:picLocks noChangeAspect="1" noChangeArrowheads="1"/>
          </p:cNvPicPr>
          <p:nvPr/>
        </p:nvPicPr>
        <p:blipFill>
          <a:blip r:embed="rId2"/>
          <a:srcRect/>
          <a:stretch>
            <a:fillRect/>
          </a:stretch>
        </p:blipFill>
        <p:spPr bwMode="auto">
          <a:xfrm>
            <a:off x="1071538" y="285728"/>
            <a:ext cx="5643570" cy="409614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khongthe.com/wallpapers/nature/beautiful-sky-blue-107313.jpg"/>
          <p:cNvPicPr>
            <a:picLocks noChangeAspect="1" noChangeArrowheads="1"/>
          </p:cNvPicPr>
          <p:nvPr/>
        </p:nvPicPr>
        <p:blipFill>
          <a:blip r:embed="rId2" cstate="email">
            <a:lum bright="36000"/>
          </a:blip>
          <a:srcRect/>
          <a:stretch>
            <a:fillRect/>
          </a:stretch>
        </p:blipFill>
        <p:spPr bwMode="auto">
          <a:xfrm>
            <a:off x="-1" y="0"/>
            <a:ext cx="9937819" cy="6858001"/>
          </a:xfrm>
          <a:prstGeom prst="rect">
            <a:avLst/>
          </a:prstGeom>
          <a:noFill/>
        </p:spPr>
      </p:pic>
      <p:sp>
        <p:nvSpPr>
          <p:cNvPr id="3" name="Content Placeholder 2"/>
          <p:cNvSpPr>
            <a:spLocks noGrp="1"/>
          </p:cNvSpPr>
          <p:nvPr>
            <p:ph idx="1"/>
          </p:nvPr>
        </p:nvSpPr>
        <p:spPr>
          <a:xfrm>
            <a:off x="428596" y="0"/>
            <a:ext cx="8229600" cy="2614618"/>
          </a:xfrm>
        </p:spPr>
        <p:txBody>
          <a:bodyPr/>
          <a:lstStyle/>
          <a:p>
            <a:r>
              <a:rPr lang="sr-Cyrl-BA" b="1" dirty="0">
                <a:solidFill>
                  <a:schemeClr val="accent3"/>
                </a:solidFill>
              </a:rPr>
              <a:t>У првим вековима Црква,Исус Христос је приказиван разним симболичким облицима.Ти симболи су били разумљиви за хришћане,а нејасни за непријатеље.Најчешће симболи су били : јагње, добри пастир и риба.</a:t>
            </a:r>
          </a:p>
          <a:p>
            <a:endParaRPr lang="sr-Cyrl-CS" b="1" dirty="0">
              <a:solidFill>
                <a:schemeClr val="accent3"/>
              </a:solidFill>
            </a:endParaRPr>
          </a:p>
        </p:txBody>
      </p:sp>
      <p:pic>
        <p:nvPicPr>
          <p:cNvPr id="110594" name="Picture 2" descr="Image result for orthodox child kisses icon"/>
          <p:cNvPicPr>
            <a:picLocks noChangeAspect="1" noChangeArrowheads="1"/>
          </p:cNvPicPr>
          <p:nvPr/>
        </p:nvPicPr>
        <p:blipFill>
          <a:blip r:embed="rId3"/>
          <a:srcRect/>
          <a:stretch>
            <a:fillRect/>
          </a:stretch>
        </p:blipFill>
        <p:spPr bwMode="auto">
          <a:xfrm>
            <a:off x="1428728" y="2268098"/>
            <a:ext cx="5643602" cy="4232702"/>
          </a:xfrm>
          <a:prstGeom prst="rect">
            <a:avLst/>
          </a:prstGeom>
          <a:ln>
            <a:noFill/>
          </a:ln>
          <a:effectLst>
            <a:softEdge rad="112500"/>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8" name="Picture 4" descr="http://www.genealogyintime.com/GenealogyResources/Wallpaper/Stone-Wall-Images/images/Roman_stone_wall.jpg"/>
          <p:cNvPicPr>
            <a:picLocks noChangeAspect="1" noChangeArrowheads="1"/>
          </p:cNvPicPr>
          <p:nvPr/>
        </p:nvPicPr>
        <p:blipFill>
          <a:blip r:embed="rId2" cstate="email"/>
          <a:srcRect/>
          <a:stretch>
            <a:fillRect/>
          </a:stretch>
        </p:blipFill>
        <p:spPr bwMode="auto">
          <a:xfrm>
            <a:off x="0" y="0"/>
            <a:ext cx="9144000" cy="6862356"/>
          </a:xfrm>
          <a:prstGeom prst="rect">
            <a:avLst/>
          </a:prstGeom>
          <a:noFill/>
        </p:spPr>
      </p:pic>
      <p:sp>
        <p:nvSpPr>
          <p:cNvPr id="2" name="Title 1"/>
          <p:cNvSpPr>
            <a:spLocks noGrp="1"/>
          </p:cNvSpPr>
          <p:nvPr>
            <p:ph type="title"/>
          </p:nvPr>
        </p:nvSpPr>
        <p:spPr/>
        <p:txBody>
          <a:bodyPr/>
          <a:lstStyle/>
          <a:p>
            <a:endParaRPr lang="sr-Cyrl-CS"/>
          </a:p>
        </p:txBody>
      </p:sp>
      <p:sp>
        <p:nvSpPr>
          <p:cNvPr id="3" name="Content Placeholder 2"/>
          <p:cNvSpPr>
            <a:spLocks noGrp="1"/>
          </p:cNvSpPr>
          <p:nvPr>
            <p:ph idx="1"/>
          </p:nvPr>
        </p:nvSpPr>
        <p:spPr/>
        <p:txBody>
          <a:bodyPr/>
          <a:lstStyle/>
          <a:p>
            <a:endParaRPr lang="sr-Cyrl-CS"/>
          </a:p>
        </p:txBody>
      </p:sp>
      <p:pic>
        <p:nvPicPr>
          <p:cNvPr id="77826" name="Picture 2" descr="http://upload.wikimedia.org/wikipedia/commons/d/d0/Good_Shepherd_04.jpg"/>
          <p:cNvPicPr>
            <a:picLocks noChangeAspect="1" noChangeArrowheads="1"/>
          </p:cNvPicPr>
          <p:nvPr/>
        </p:nvPicPr>
        <p:blipFill>
          <a:blip r:embed="rId3"/>
          <a:srcRect/>
          <a:stretch>
            <a:fillRect/>
          </a:stretch>
        </p:blipFill>
        <p:spPr bwMode="auto">
          <a:xfrm>
            <a:off x="0" y="714356"/>
            <a:ext cx="9152726" cy="5715016"/>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www.genealogyintime.com/GenealogyResources/Wallpaper/Stone-Wall-Images/images/Roman_stone_wall.jpg"/>
          <p:cNvPicPr>
            <a:picLocks noChangeAspect="1" noChangeArrowheads="1"/>
          </p:cNvPicPr>
          <p:nvPr/>
        </p:nvPicPr>
        <p:blipFill>
          <a:blip r:embed="rId2" cstate="email"/>
          <a:srcRect/>
          <a:stretch>
            <a:fillRect/>
          </a:stretch>
        </p:blipFill>
        <p:spPr bwMode="auto">
          <a:xfrm>
            <a:off x="0" y="0"/>
            <a:ext cx="9144000" cy="6862356"/>
          </a:xfrm>
          <a:prstGeom prst="rect">
            <a:avLst/>
          </a:prstGeom>
          <a:noFill/>
        </p:spPr>
      </p:pic>
      <p:sp>
        <p:nvSpPr>
          <p:cNvPr id="2" name="Title 1"/>
          <p:cNvSpPr>
            <a:spLocks noGrp="1"/>
          </p:cNvSpPr>
          <p:nvPr>
            <p:ph type="title"/>
          </p:nvPr>
        </p:nvSpPr>
        <p:spPr/>
        <p:txBody>
          <a:bodyPr/>
          <a:lstStyle/>
          <a:p>
            <a:endParaRPr lang="sr-Cyrl-CS"/>
          </a:p>
        </p:txBody>
      </p:sp>
      <p:sp>
        <p:nvSpPr>
          <p:cNvPr id="3" name="Content Placeholder 2"/>
          <p:cNvSpPr>
            <a:spLocks noGrp="1"/>
          </p:cNvSpPr>
          <p:nvPr>
            <p:ph idx="1"/>
          </p:nvPr>
        </p:nvSpPr>
        <p:spPr/>
        <p:txBody>
          <a:bodyPr/>
          <a:lstStyle/>
          <a:p>
            <a:endParaRPr lang="sr-Cyrl-CS"/>
          </a:p>
        </p:txBody>
      </p:sp>
      <p:pic>
        <p:nvPicPr>
          <p:cNvPr id="79874" name="Picture 2" descr="http://www.jesusradicals.com/wp-content/uploads/2014/03/00110_good_shepherd.jpg"/>
          <p:cNvPicPr>
            <a:picLocks noChangeAspect="1" noChangeArrowheads="1"/>
          </p:cNvPicPr>
          <p:nvPr/>
        </p:nvPicPr>
        <p:blipFill>
          <a:blip r:embed="rId3"/>
          <a:srcRect/>
          <a:stretch>
            <a:fillRect/>
          </a:stretch>
        </p:blipFill>
        <p:spPr bwMode="auto">
          <a:xfrm>
            <a:off x="1714480" y="0"/>
            <a:ext cx="5643602" cy="6758601"/>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sr-Cyrl-CS"/>
          </a:p>
        </p:txBody>
      </p:sp>
      <p:sp>
        <p:nvSpPr>
          <p:cNvPr id="3" name="Content Placeholder 2"/>
          <p:cNvSpPr>
            <a:spLocks noGrp="1"/>
          </p:cNvSpPr>
          <p:nvPr>
            <p:ph idx="1"/>
          </p:nvPr>
        </p:nvSpPr>
        <p:spPr/>
        <p:txBody>
          <a:bodyPr/>
          <a:lstStyle/>
          <a:p>
            <a:endParaRPr lang="sr-Cyrl-CS"/>
          </a:p>
        </p:txBody>
      </p:sp>
      <p:pic>
        <p:nvPicPr>
          <p:cNvPr id="150530" name="Picture 2" descr="http://www.art-prints-on-demand.com/kunst/anonymous/interior_catacomb_chamber_cut_hi.jpg"/>
          <p:cNvPicPr>
            <a:picLocks noChangeAspect="1" noChangeArrowheads="1"/>
          </p:cNvPicPr>
          <p:nvPr/>
        </p:nvPicPr>
        <p:blipFill>
          <a:blip r:embed="rId2"/>
          <a:srcRect/>
          <a:stretch>
            <a:fillRect/>
          </a:stretch>
        </p:blipFill>
        <p:spPr bwMode="auto">
          <a:xfrm>
            <a:off x="-1" y="0"/>
            <a:ext cx="9013169" cy="685800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www.genealogyintime.com/GenealogyResources/Wallpaper/Stone-Wall-Images/images/Roman_stone_wall.jpg"/>
          <p:cNvPicPr>
            <a:picLocks noChangeAspect="1" noChangeArrowheads="1"/>
          </p:cNvPicPr>
          <p:nvPr/>
        </p:nvPicPr>
        <p:blipFill>
          <a:blip r:embed="rId2" cstate="email"/>
          <a:srcRect/>
          <a:stretch>
            <a:fillRect/>
          </a:stretch>
        </p:blipFill>
        <p:spPr bwMode="auto">
          <a:xfrm>
            <a:off x="0" y="0"/>
            <a:ext cx="9144000" cy="6862356"/>
          </a:xfrm>
          <a:prstGeom prst="rect">
            <a:avLst/>
          </a:prstGeom>
          <a:noFill/>
        </p:spPr>
      </p:pic>
      <p:sp>
        <p:nvSpPr>
          <p:cNvPr id="3" name="Content Placeholder 2"/>
          <p:cNvSpPr>
            <a:spLocks noGrp="1"/>
          </p:cNvSpPr>
          <p:nvPr>
            <p:ph idx="1"/>
          </p:nvPr>
        </p:nvSpPr>
        <p:spPr>
          <a:xfrm>
            <a:off x="214282" y="0"/>
            <a:ext cx="8229600" cy="1428736"/>
          </a:xfrm>
          <a:solidFill>
            <a:srgbClr val="FFFF00">
              <a:alpha val="48000"/>
            </a:srgbClr>
          </a:solidFill>
        </p:spPr>
        <p:txBody>
          <a:bodyPr/>
          <a:lstStyle/>
          <a:p>
            <a:pPr>
              <a:buNone/>
            </a:pPr>
            <a:r>
              <a:rPr lang="en-US" b="1" dirty="0">
                <a:solidFill>
                  <a:schemeClr val="accent3"/>
                </a:solidFill>
              </a:rPr>
              <a:t>Chi Rho (</a:t>
            </a:r>
            <a:r>
              <a:rPr lang="en-US" b="1" dirty="0" err="1">
                <a:solidFill>
                  <a:schemeClr val="accent3"/>
                </a:solidFill>
              </a:rPr>
              <a:t>početna</a:t>
            </a:r>
            <a:r>
              <a:rPr lang="en-US" b="1" dirty="0">
                <a:solidFill>
                  <a:schemeClr val="accent3"/>
                </a:solidFill>
              </a:rPr>
              <a:t> </a:t>
            </a:r>
            <a:r>
              <a:rPr lang="en-US" b="1" dirty="0" err="1">
                <a:solidFill>
                  <a:schemeClr val="accent3"/>
                </a:solidFill>
              </a:rPr>
              <a:t>slova</a:t>
            </a:r>
            <a:r>
              <a:rPr lang="en-US" b="1" dirty="0">
                <a:solidFill>
                  <a:schemeClr val="accent3"/>
                </a:solidFill>
              </a:rPr>
              <a:t> </a:t>
            </a:r>
            <a:r>
              <a:rPr lang="sr-Latn-CS" b="1" dirty="0" err="1">
                <a:solidFill>
                  <a:schemeClr val="accent3"/>
                </a:solidFill>
              </a:rPr>
              <a:t>H</a:t>
            </a:r>
            <a:r>
              <a:rPr lang="en-US" b="1" dirty="0" err="1">
                <a:solidFill>
                  <a:schemeClr val="accent3"/>
                </a:solidFill>
              </a:rPr>
              <a:t>ristovog</a:t>
            </a:r>
            <a:r>
              <a:rPr lang="en-US" b="1" dirty="0">
                <a:solidFill>
                  <a:schemeClr val="accent3"/>
                </a:solidFill>
              </a:rPr>
              <a:t> </a:t>
            </a:r>
            <a:r>
              <a:rPr lang="en-US" b="1" dirty="0" err="1">
                <a:solidFill>
                  <a:schemeClr val="accent3"/>
                </a:solidFill>
              </a:rPr>
              <a:t>imena</a:t>
            </a:r>
            <a:r>
              <a:rPr lang="en-US" b="1" dirty="0">
                <a:solidFill>
                  <a:schemeClr val="accent3"/>
                </a:solidFill>
              </a:rPr>
              <a:t> </a:t>
            </a:r>
            <a:r>
              <a:rPr lang="en-US" b="1" dirty="0" err="1">
                <a:solidFill>
                  <a:schemeClr val="accent3"/>
                </a:solidFill>
              </a:rPr>
              <a:t>na</a:t>
            </a:r>
            <a:r>
              <a:rPr lang="en-US" b="1" dirty="0">
                <a:solidFill>
                  <a:schemeClr val="accent3"/>
                </a:solidFill>
              </a:rPr>
              <a:t> </a:t>
            </a:r>
            <a:r>
              <a:rPr lang="en-US" b="1" dirty="0" err="1">
                <a:solidFill>
                  <a:schemeClr val="accent3"/>
                </a:solidFill>
              </a:rPr>
              <a:t>grčkom</a:t>
            </a:r>
            <a:r>
              <a:rPr lang="en-US" b="1" dirty="0">
                <a:solidFill>
                  <a:schemeClr val="accent3"/>
                </a:solidFill>
              </a:rPr>
              <a:t>) s </a:t>
            </a:r>
            <a:r>
              <a:rPr lang="en-US" b="1" dirty="0" err="1">
                <a:solidFill>
                  <a:schemeClr val="accent3"/>
                </a:solidFill>
              </a:rPr>
              <a:t>kamenog</a:t>
            </a:r>
            <a:r>
              <a:rPr lang="en-US" b="1" dirty="0">
                <a:solidFill>
                  <a:schemeClr val="accent3"/>
                </a:solidFill>
              </a:rPr>
              <a:t> </a:t>
            </a:r>
            <a:r>
              <a:rPr lang="en-US" b="1" dirty="0" err="1">
                <a:solidFill>
                  <a:schemeClr val="accent3"/>
                </a:solidFill>
              </a:rPr>
              <a:t>oltara</a:t>
            </a:r>
            <a:r>
              <a:rPr lang="en-US" b="1" dirty="0">
                <a:solidFill>
                  <a:schemeClr val="accent3"/>
                </a:solidFill>
              </a:rPr>
              <a:t> </a:t>
            </a:r>
            <a:r>
              <a:rPr lang="en-US" b="1" dirty="0" err="1">
                <a:solidFill>
                  <a:schemeClr val="accent3"/>
                </a:solidFill>
              </a:rPr>
              <a:t>iz</a:t>
            </a:r>
            <a:r>
              <a:rPr lang="en-US" b="1" dirty="0">
                <a:solidFill>
                  <a:schemeClr val="accent3"/>
                </a:solidFill>
              </a:rPr>
              <a:t> Khirbet Um </a:t>
            </a:r>
            <a:r>
              <a:rPr lang="en-US" b="1" dirty="0" err="1">
                <a:solidFill>
                  <a:schemeClr val="accent3"/>
                </a:solidFill>
              </a:rPr>
              <a:t>El’Amada</a:t>
            </a:r>
            <a:r>
              <a:rPr lang="en-US" b="1" dirty="0">
                <a:solidFill>
                  <a:schemeClr val="accent3"/>
                </a:solidFill>
              </a:rPr>
              <a:t> u </a:t>
            </a:r>
            <a:r>
              <a:rPr lang="en-US" b="1" dirty="0" err="1">
                <a:solidFill>
                  <a:schemeClr val="accent3"/>
                </a:solidFill>
              </a:rPr>
              <a:t>Alžiru</a:t>
            </a:r>
            <a:r>
              <a:rPr lang="en-US" b="1" dirty="0">
                <a:solidFill>
                  <a:schemeClr val="accent3"/>
                </a:solidFill>
              </a:rPr>
              <a:t>, 4. </a:t>
            </a:r>
            <a:r>
              <a:rPr lang="sr-Latn-CS" b="1" dirty="0">
                <a:solidFill>
                  <a:schemeClr val="accent3"/>
                </a:solidFill>
              </a:rPr>
              <a:t>vek</a:t>
            </a:r>
            <a:endParaRPr lang="sr-Cyrl-CS" b="1" dirty="0">
              <a:solidFill>
                <a:schemeClr val="accent3"/>
              </a:solidFill>
            </a:endParaRPr>
          </a:p>
        </p:txBody>
      </p:sp>
      <p:pic>
        <p:nvPicPr>
          <p:cNvPr id="81922" name="Picture 2" descr="http://upload.wikimedia.org/wikipedia/commons/thumb/b/bb/Chi-rho_mensa_Louvre_Ma_3023.jpg/250px-Chi-rho_mensa_Louvre_Ma_3023.jpg"/>
          <p:cNvPicPr>
            <a:picLocks noChangeAspect="1" noChangeArrowheads="1"/>
          </p:cNvPicPr>
          <p:nvPr/>
        </p:nvPicPr>
        <p:blipFill>
          <a:blip r:embed="rId3"/>
          <a:srcRect/>
          <a:stretch>
            <a:fillRect/>
          </a:stretch>
        </p:blipFill>
        <p:spPr bwMode="auto">
          <a:xfrm>
            <a:off x="357158" y="1500174"/>
            <a:ext cx="5000660" cy="5000660"/>
          </a:xfrm>
          <a:prstGeom prst="rect">
            <a:avLst/>
          </a:prstGeom>
          <a:noFill/>
        </p:spPr>
      </p:pic>
      <p:pic>
        <p:nvPicPr>
          <p:cNvPr id="5" name="Picture 4" descr="http://upload.wikimedia.org/wikipedia/commons/thumb/4/47/Chirho.svg/842px-Chirho.svg.png"/>
          <p:cNvPicPr>
            <a:picLocks noChangeAspect="1" noChangeArrowheads="1"/>
          </p:cNvPicPr>
          <p:nvPr/>
        </p:nvPicPr>
        <p:blipFill>
          <a:blip r:embed="rId4" cstate="email"/>
          <a:srcRect/>
          <a:stretch>
            <a:fillRect/>
          </a:stretch>
        </p:blipFill>
        <p:spPr bwMode="auto">
          <a:xfrm>
            <a:off x="5857884" y="2857496"/>
            <a:ext cx="3086100" cy="3752851"/>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http://www.genealogyintime.com/GenealogyResources/Wallpaper/Stone-Wall-Images/images/Roman_stone_wall.jpg"/>
          <p:cNvPicPr>
            <a:picLocks noChangeAspect="1" noChangeArrowheads="1"/>
          </p:cNvPicPr>
          <p:nvPr/>
        </p:nvPicPr>
        <p:blipFill>
          <a:blip r:embed="rId3" cstate="email"/>
          <a:srcRect/>
          <a:stretch>
            <a:fillRect/>
          </a:stretch>
        </p:blipFill>
        <p:spPr bwMode="auto">
          <a:xfrm>
            <a:off x="0" y="0"/>
            <a:ext cx="9144000" cy="6862356"/>
          </a:xfrm>
          <a:prstGeom prst="rect">
            <a:avLst/>
          </a:prstGeom>
          <a:noFill/>
        </p:spPr>
      </p:pic>
      <p:sp>
        <p:nvSpPr>
          <p:cNvPr id="2" name="Title 1"/>
          <p:cNvSpPr>
            <a:spLocks noGrp="1"/>
          </p:cNvSpPr>
          <p:nvPr>
            <p:ph type="title"/>
          </p:nvPr>
        </p:nvSpPr>
        <p:spPr>
          <a:xfrm>
            <a:off x="457200" y="274638"/>
            <a:ext cx="8229600" cy="1654164"/>
          </a:xfrm>
          <a:solidFill>
            <a:srgbClr val="FFFF00">
              <a:alpha val="48000"/>
            </a:srgbClr>
          </a:solidFill>
        </p:spPr>
        <p:txBody>
          <a:bodyPr>
            <a:normAutofit fontScale="90000"/>
          </a:bodyPr>
          <a:lstStyle/>
          <a:p>
            <a:r>
              <a:rPr lang="en-US" i="1" u="sng" dirty="0" err="1">
                <a:solidFill>
                  <a:schemeClr val="accent3"/>
                </a:solidFill>
              </a:rPr>
              <a:t>Poslednja</a:t>
            </a:r>
            <a:r>
              <a:rPr lang="en-US" i="1" u="sng" dirty="0">
                <a:solidFill>
                  <a:schemeClr val="accent3"/>
                </a:solidFill>
              </a:rPr>
              <a:t> </a:t>
            </a:r>
            <a:r>
              <a:rPr lang="en-US" i="1" u="sng" dirty="0" err="1">
                <a:solidFill>
                  <a:schemeClr val="accent3"/>
                </a:solidFill>
              </a:rPr>
              <a:t>večera</a:t>
            </a:r>
            <a:r>
              <a:rPr lang="sr-Cyrl-CS" i="1" u="sng" dirty="0">
                <a:solidFill>
                  <a:schemeClr val="accent3"/>
                </a:solidFill>
              </a:rPr>
              <a:t> </a:t>
            </a:r>
            <a:r>
              <a:rPr lang="en-US" u="sng" dirty="0">
                <a:solidFill>
                  <a:schemeClr val="accent3"/>
                </a:solidFill>
              </a:rPr>
              <a:t>, </a:t>
            </a:r>
            <a:r>
              <a:rPr lang="en-US" u="sng" dirty="0" err="1">
                <a:solidFill>
                  <a:schemeClr val="accent3"/>
                </a:solidFill>
              </a:rPr>
              <a:t>freska</a:t>
            </a:r>
            <a:r>
              <a:rPr lang="en-US" u="sng" dirty="0">
                <a:solidFill>
                  <a:schemeClr val="accent3"/>
                </a:solidFill>
              </a:rPr>
              <a:t> </a:t>
            </a:r>
            <a:r>
              <a:rPr lang="en-US" u="sng" dirty="0" err="1">
                <a:solidFill>
                  <a:schemeClr val="accent3"/>
                </a:solidFill>
              </a:rPr>
              <a:t>iz</a:t>
            </a:r>
            <a:r>
              <a:rPr lang="en-US" u="sng" dirty="0">
                <a:solidFill>
                  <a:schemeClr val="accent3"/>
                </a:solidFill>
              </a:rPr>
              <a:t> </a:t>
            </a:r>
            <a:r>
              <a:rPr lang="en-US" u="sng" dirty="0" err="1">
                <a:solidFill>
                  <a:schemeClr val="accent3"/>
                </a:solidFill>
              </a:rPr>
              <a:t>katakombe</a:t>
            </a:r>
            <a:r>
              <a:rPr lang="en-US" u="sng" dirty="0">
                <a:solidFill>
                  <a:schemeClr val="accent3"/>
                </a:solidFill>
              </a:rPr>
              <a:t> </a:t>
            </a:r>
            <a:r>
              <a:rPr lang="en-US" u="sng" dirty="0" err="1">
                <a:solidFill>
                  <a:schemeClr val="accent3"/>
                </a:solidFill>
              </a:rPr>
              <a:t>sv</a:t>
            </a:r>
            <a:r>
              <a:rPr lang="en-US" u="sng" dirty="0">
                <a:solidFill>
                  <a:schemeClr val="accent3"/>
                </a:solidFill>
              </a:rPr>
              <a:t>. </a:t>
            </a:r>
            <a:r>
              <a:rPr lang="en-US" u="sng" dirty="0" err="1">
                <a:solidFill>
                  <a:schemeClr val="accent3"/>
                </a:solidFill>
              </a:rPr>
              <a:t>Kalista</a:t>
            </a:r>
            <a:r>
              <a:rPr lang="en-US" u="sng" dirty="0">
                <a:solidFill>
                  <a:schemeClr val="accent3"/>
                </a:solidFill>
              </a:rPr>
              <a:t> (</a:t>
            </a:r>
            <a:r>
              <a:rPr lang="en-US" i="1" u="sng" dirty="0">
                <a:solidFill>
                  <a:schemeClr val="accent3"/>
                </a:solidFill>
              </a:rPr>
              <a:t>San </a:t>
            </a:r>
            <a:r>
              <a:rPr lang="en-US" i="1" u="sng" dirty="0" err="1">
                <a:solidFill>
                  <a:schemeClr val="accent3"/>
                </a:solidFill>
              </a:rPr>
              <a:t>Calisto</a:t>
            </a:r>
            <a:r>
              <a:rPr lang="en-US" u="sng" dirty="0">
                <a:solidFill>
                  <a:schemeClr val="accent3"/>
                </a:solidFill>
              </a:rPr>
              <a:t>) u </a:t>
            </a:r>
            <a:r>
              <a:rPr lang="en-US" u="sng" dirty="0" err="1">
                <a:solidFill>
                  <a:schemeClr val="accent3"/>
                </a:solidFill>
              </a:rPr>
              <a:t>Rimu</a:t>
            </a:r>
            <a:r>
              <a:rPr lang="en-US" u="sng" dirty="0">
                <a:solidFill>
                  <a:schemeClr val="accent3"/>
                </a:solidFill>
              </a:rPr>
              <a:t>, 3. </a:t>
            </a:r>
            <a:r>
              <a:rPr lang="sr-Latn-CS" u="sng" dirty="0">
                <a:solidFill>
                  <a:schemeClr val="accent3"/>
                </a:solidFill>
              </a:rPr>
              <a:t>v</a:t>
            </a:r>
            <a:r>
              <a:rPr lang="en-US" u="sng" dirty="0">
                <a:solidFill>
                  <a:schemeClr val="accent3"/>
                </a:solidFill>
              </a:rPr>
              <a:t>.</a:t>
            </a:r>
            <a:endParaRPr lang="sr-Cyrl-CS" u="sng" dirty="0">
              <a:solidFill>
                <a:schemeClr val="accent3"/>
              </a:solidFill>
            </a:endParaRPr>
          </a:p>
        </p:txBody>
      </p:sp>
      <p:pic>
        <p:nvPicPr>
          <p:cNvPr id="82946" name="Picture 2" descr="Datoteka:Agape feast 04.jpg"/>
          <p:cNvPicPr>
            <a:picLocks noChangeAspect="1" noChangeArrowheads="1"/>
          </p:cNvPicPr>
          <p:nvPr/>
        </p:nvPicPr>
        <p:blipFill>
          <a:blip r:embed="rId4"/>
          <a:srcRect/>
          <a:stretch>
            <a:fillRect/>
          </a:stretch>
        </p:blipFill>
        <p:spPr bwMode="auto">
          <a:xfrm>
            <a:off x="0" y="1928802"/>
            <a:ext cx="8806468" cy="3857652"/>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http://www.genealogyintime.com/GenealogyResources/Wallpaper/Stone-Wall-Images/images/Roman_stone_wall.jpg"/>
          <p:cNvPicPr>
            <a:picLocks noChangeAspect="1" noChangeArrowheads="1"/>
          </p:cNvPicPr>
          <p:nvPr/>
        </p:nvPicPr>
        <p:blipFill>
          <a:blip r:embed="rId2" cstate="email"/>
          <a:srcRect/>
          <a:stretch>
            <a:fillRect/>
          </a:stretch>
        </p:blipFill>
        <p:spPr bwMode="auto">
          <a:xfrm>
            <a:off x="0" y="0"/>
            <a:ext cx="9144000" cy="6862356"/>
          </a:xfrm>
          <a:prstGeom prst="rect">
            <a:avLst/>
          </a:prstGeom>
          <a:noFill/>
        </p:spPr>
      </p:pic>
      <p:sp>
        <p:nvSpPr>
          <p:cNvPr id="2" name="Title 1"/>
          <p:cNvSpPr>
            <a:spLocks noGrp="1"/>
          </p:cNvSpPr>
          <p:nvPr>
            <p:ph type="title"/>
          </p:nvPr>
        </p:nvSpPr>
        <p:spPr>
          <a:xfrm>
            <a:off x="457200" y="0"/>
            <a:ext cx="8229600" cy="1643050"/>
          </a:xfrm>
          <a:solidFill>
            <a:srgbClr val="FFFF00">
              <a:alpha val="58000"/>
            </a:srgbClr>
          </a:solidFill>
        </p:spPr>
        <p:txBody>
          <a:bodyPr>
            <a:normAutofit fontScale="90000"/>
          </a:bodyPr>
          <a:lstStyle/>
          <a:p>
            <a:r>
              <a:rPr lang="en-US" dirty="0" err="1">
                <a:solidFill>
                  <a:schemeClr val="accent3"/>
                </a:solidFill>
              </a:rPr>
              <a:t>Dobri</a:t>
            </a:r>
            <a:r>
              <a:rPr lang="en-US" dirty="0">
                <a:solidFill>
                  <a:schemeClr val="accent3"/>
                </a:solidFill>
              </a:rPr>
              <a:t> </a:t>
            </a:r>
            <a:r>
              <a:rPr lang="en-US" dirty="0" err="1">
                <a:solidFill>
                  <a:schemeClr val="accent3"/>
                </a:solidFill>
              </a:rPr>
              <a:t>pastir</a:t>
            </a:r>
            <a:r>
              <a:rPr lang="en-US" dirty="0">
                <a:solidFill>
                  <a:schemeClr val="accent3"/>
                </a:solidFill>
              </a:rPr>
              <a:t>, </a:t>
            </a:r>
            <a:r>
              <a:rPr lang="en-US" dirty="0" err="1">
                <a:solidFill>
                  <a:schemeClr val="accent3"/>
                </a:solidFill>
              </a:rPr>
              <a:t>mozaik</a:t>
            </a:r>
            <a:r>
              <a:rPr lang="en-US" dirty="0">
                <a:solidFill>
                  <a:schemeClr val="accent3"/>
                </a:solidFill>
              </a:rPr>
              <a:t> </a:t>
            </a:r>
            <a:r>
              <a:rPr lang="en-US" dirty="0" err="1">
                <a:solidFill>
                  <a:schemeClr val="accent3"/>
                </a:solidFill>
              </a:rPr>
              <a:t>iz</a:t>
            </a:r>
            <a:r>
              <a:rPr lang="en-US" dirty="0">
                <a:solidFill>
                  <a:schemeClr val="accent3"/>
                </a:solidFill>
              </a:rPr>
              <a:t> </a:t>
            </a:r>
            <a:r>
              <a:rPr lang="en-US" dirty="0" err="1">
                <a:solidFill>
                  <a:schemeClr val="accent3"/>
                </a:solidFill>
              </a:rPr>
              <a:t>Mauzoleja</a:t>
            </a:r>
            <a:r>
              <a:rPr lang="en-US" dirty="0">
                <a:solidFill>
                  <a:schemeClr val="accent3"/>
                </a:solidFill>
              </a:rPr>
              <a:t> Gale </a:t>
            </a:r>
            <a:r>
              <a:rPr lang="en-US" dirty="0" err="1">
                <a:solidFill>
                  <a:schemeClr val="accent3"/>
                </a:solidFill>
              </a:rPr>
              <a:t>Placidije</a:t>
            </a:r>
            <a:r>
              <a:rPr lang="en-US" dirty="0">
                <a:solidFill>
                  <a:schemeClr val="accent3"/>
                </a:solidFill>
              </a:rPr>
              <a:t> u </a:t>
            </a:r>
            <a:r>
              <a:rPr lang="en-US" dirty="0" err="1">
                <a:solidFill>
                  <a:schemeClr val="accent3"/>
                </a:solidFill>
              </a:rPr>
              <a:t>Raveni</a:t>
            </a:r>
            <a:r>
              <a:rPr lang="en-US" dirty="0">
                <a:solidFill>
                  <a:schemeClr val="accent3"/>
                </a:solidFill>
              </a:rPr>
              <a:t>, </a:t>
            </a:r>
            <a:r>
              <a:rPr lang="en-US" dirty="0" err="1">
                <a:solidFill>
                  <a:schemeClr val="accent3"/>
                </a:solidFill>
              </a:rPr>
              <a:t>početak</a:t>
            </a:r>
            <a:r>
              <a:rPr lang="en-US" dirty="0">
                <a:solidFill>
                  <a:schemeClr val="accent3"/>
                </a:solidFill>
              </a:rPr>
              <a:t> 6. </a:t>
            </a:r>
            <a:r>
              <a:rPr lang="sr-Latn-CS" dirty="0">
                <a:solidFill>
                  <a:schemeClr val="accent3"/>
                </a:solidFill>
              </a:rPr>
              <a:t>veka.</a:t>
            </a:r>
            <a:endParaRPr lang="sr-Cyrl-CS" dirty="0">
              <a:solidFill>
                <a:schemeClr val="accent3"/>
              </a:solidFill>
            </a:endParaRPr>
          </a:p>
        </p:txBody>
      </p:sp>
      <p:pic>
        <p:nvPicPr>
          <p:cNvPr id="80898" name="Picture 2" descr="Datoteka:Meister des Mausoleums der Galla Placidia in Ravenna 002.jpg"/>
          <p:cNvPicPr>
            <a:picLocks noChangeAspect="1" noChangeArrowheads="1"/>
          </p:cNvPicPr>
          <p:nvPr/>
        </p:nvPicPr>
        <p:blipFill>
          <a:blip r:embed="rId3"/>
          <a:srcRect/>
          <a:stretch>
            <a:fillRect/>
          </a:stretch>
        </p:blipFill>
        <p:spPr bwMode="auto">
          <a:xfrm>
            <a:off x="1000100" y="1828799"/>
            <a:ext cx="7143750" cy="5029201"/>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www.genealogyintime.com/GenealogyResources/Wallpaper/Stone-Wall-Images/images/Roman_stone_wall.jpg"/>
          <p:cNvPicPr>
            <a:picLocks noChangeAspect="1" noChangeArrowheads="1"/>
          </p:cNvPicPr>
          <p:nvPr/>
        </p:nvPicPr>
        <p:blipFill>
          <a:blip r:embed="rId2" cstate="email"/>
          <a:srcRect/>
          <a:stretch>
            <a:fillRect/>
          </a:stretch>
        </p:blipFill>
        <p:spPr bwMode="auto">
          <a:xfrm>
            <a:off x="0" y="0"/>
            <a:ext cx="9144000" cy="6862356"/>
          </a:xfrm>
          <a:prstGeom prst="rect">
            <a:avLst/>
          </a:prstGeom>
          <a:noFill/>
        </p:spPr>
      </p:pic>
      <p:pic>
        <p:nvPicPr>
          <p:cNvPr id="86018" name="Picture 2" descr="http://malikow.ru/wp-content/uploads/2011/09/christian-fish.gif"/>
          <p:cNvPicPr>
            <a:picLocks noChangeAspect="1" noChangeArrowheads="1"/>
          </p:cNvPicPr>
          <p:nvPr/>
        </p:nvPicPr>
        <p:blipFill>
          <a:blip r:embed="rId3"/>
          <a:srcRect b="27752"/>
          <a:stretch>
            <a:fillRect/>
          </a:stretch>
        </p:blipFill>
        <p:spPr bwMode="auto">
          <a:xfrm>
            <a:off x="214282" y="1571612"/>
            <a:ext cx="8656079" cy="3000396"/>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sr-Cyrl-CS"/>
          </a:p>
        </p:txBody>
      </p:sp>
      <p:sp>
        <p:nvSpPr>
          <p:cNvPr id="3" name="Content Placeholder 2"/>
          <p:cNvSpPr>
            <a:spLocks noGrp="1"/>
          </p:cNvSpPr>
          <p:nvPr>
            <p:ph idx="1"/>
          </p:nvPr>
        </p:nvSpPr>
        <p:spPr/>
        <p:txBody>
          <a:bodyPr/>
          <a:lstStyle/>
          <a:p>
            <a:endParaRPr lang="sr-Cyrl-CS"/>
          </a:p>
        </p:txBody>
      </p:sp>
      <p:pic>
        <p:nvPicPr>
          <p:cNvPr id="4" name="Picture 4" descr="http://upload.wikimedia.org/wikipedia/commons/2/24/Stele_Licinia_Amias_Terme_67646.jpg"/>
          <p:cNvPicPr>
            <a:picLocks noChangeAspect="1" noChangeArrowheads="1"/>
          </p:cNvPicPr>
          <p:nvPr/>
        </p:nvPicPr>
        <p:blipFill>
          <a:blip r:embed="rId2" cstate="email"/>
          <a:srcRect/>
          <a:stretch>
            <a:fillRect/>
          </a:stretch>
        </p:blipFill>
        <p:spPr bwMode="auto">
          <a:xfrm>
            <a:off x="0" y="-411617"/>
            <a:ext cx="8358214" cy="7269618"/>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http://www.sobijeljina.org/galerija/galerija/gal_11_slika_740_velika.jpg"/>
          <p:cNvPicPr>
            <a:picLocks noChangeAspect="1" noChangeArrowheads="1"/>
          </p:cNvPicPr>
          <p:nvPr/>
        </p:nvPicPr>
        <p:blipFill>
          <a:blip r:embed="rId3"/>
          <a:srcRect/>
          <a:stretch>
            <a:fillRect/>
          </a:stretch>
        </p:blipFill>
        <p:spPr bwMode="auto">
          <a:xfrm>
            <a:off x="0" y="379001"/>
            <a:ext cx="9144000" cy="6479000"/>
          </a:xfrm>
          <a:prstGeom prst="rect">
            <a:avLst/>
          </a:prstGeom>
          <a:noFill/>
        </p:spPr>
      </p:pic>
      <p:sp>
        <p:nvSpPr>
          <p:cNvPr id="3" name="Content Placeholder 2"/>
          <p:cNvSpPr>
            <a:spLocks noGrp="1"/>
          </p:cNvSpPr>
          <p:nvPr>
            <p:ph idx="1"/>
          </p:nvPr>
        </p:nvSpPr>
        <p:spPr>
          <a:xfrm>
            <a:off x="0" y="4572008"/>
            <a:ext cx="9144000" cy="3637590"/>
          </a:xfrm>
          <a:solidFill>
            <a:schemeClr val="tx1">
              <a:lumMod val="40000"/>
              <a:lumOff val="60000"/>
              <a:alpha val="64000"/>
            </a:schemeClr>
          </a:solidFill>
        </p:spPr>
        <p:txBody>
          <a:bodyPr/>
          <a:lstStyle/>
          <a:p>
            <a:r>
              <a:rPr lang="ru-RU" b="1" dirty="0">
                <a:solidFill>
                  <a:schemeClr val="bg2">
                    <a:lumMod val="75000"/>
                  </a:schemeClr>
                </a:solidFill>
              </a:rPr>
              <a:t>Икона (гр. </a:t>
            </a:r>
            <a:r>
              <a:rPr lang="ru-RU" b="1" i="1" dirty="0">
                <a:solidFill>
                  <a:schemeClr val="bg2">
                    <a:lumMod val="75000"/>
                  </a:schemeClr>
                </a:solidFill>
              </a:rPr>
              <a:t>εἰκών</a:t>
            </a:r>
            <a:r>
              <a:rPr lang="ru-RU" b="1" dirty="0">
                <a:solidFill>
                  <a:schemeClr val="bg2">
                    <a:lumMod val="75000"/>
                  </a:schemeClr>
                </a:solidFill>
              </a:rPr>
              <a:t> - слика, образ, представа) је слика на дрвету, платну или камену са ликом Исуса Христа, Богородице, других светитеља, анђела или других догађаја везаних за историју цркве и Свето писмо. </a:t>
            </a:r>
            <a:endParaRPr lang="sr-Cyrl-CS" dirty="0">
              <a:solidFill>
                <a:schemeClr val="bg2">
                  <a:lumMod val="75000"/>
                </a:schemeClr>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https://ryanphunter.files.wordpress.com/2013/01/nativity-icon.png"/>
          <p:cNvPicPr>
            <a:picLocks noChangeAspect="1" noChangeArrowheads="1"/>
          </p:cNvPicPr>
          <p:nvPr/>
        </p:nvPicPr>
        <p:blipFill>
          <a:blip r:embed="rId2"/>
          <a:srcRect/>
          <a:stretch>
            <a:fillRect/>
          </a:stretch>
        </p:blipFill>
        <p:spPr bwMode="auto">
          <a:xfrm>
            <a:off x="0" y="755372"/>
            <a:ext cx="9144000" cy="6102628"/>
          </a:xfrm>
          <a:prstGeom prst="rect">
            <a:avLst/>
          </a:prstGeom>
          <a:noFill/>
        </p:spPr>
      </p:pic>
      <p:sp>
        <p:nvSpPr>
          <p:cNvPr id="3" name="TextBox 2"/>
          <p:cNvSpPr txBox="1"/>
          <p:nvPr/>
        </p:nvSpPr>
        <p:spPr>
          <a:xfrm>
            <a:off x="0" y="0"/>
            <a:ext cx="8929718" cy="1323439"/>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square" rtlCol="0">
            <a:spAutoFit/>
          </a:bodyPr>
          <a:lstStyle/>
          <a:p>
            <a:r>
              <a:rPr lang="ru-RU" sz="2000" b="1" dirty="0">
                <a:solidFill>
                  <a:schemeClr val="accent3"/>
                </a:solidFill>
              </a:rPr>
              <a:t>На икони нема правилне перспективе, односно на иконама је присутна "обрнута перспектива", по којој лица или предмети у првом плану могу по размерама бити мањи од оних иза њих. Ово се објашњава тиме што на иконама најзначајнији ликови увек имају највећу величину.</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857884" y="0"/>
            <a:ext cx="3286116" cy="4524315"/>
          </a:xfrm>
          <a:prstGeom prst="rect">
            <a:avLst/>
          </a:prstGeom>
        </p:spPr>
        <p:txBody>
          <a:bodyPr wrap="square">
            <a:spAutoFit/>
          </a:bodyPr>
          <a:lstStyle/>
          <a:p>
            <a:r>
              <a:rPr lang="ru-RU" sz="2400" b="1" dirty="0">
                <a:solidFill>
                  <a:schemeClr val="tx1">
                    <a:lumMod val="20000"/>
                    <a:lumOff val="80000"/>
                  </a:schemeClr>
                </a:solidFill>
              </a:rPr>
              <a:t>Представа може да приказује лик више пута на различитим местима и у различито време.</a:t>
            </a:r>
          </a:p>
          <a:p>
            <a:r>
              <a:rPr lang="ru-RU" sz="2400" b="1" dirty="0">
                <a:solidFill>
                  <a:schemeClr val="tx1">
                    <a:lumMod val="20000"/>
                    <a:lumOff val="80000"/>
                  </a:schemeClr>
                </a:solidFill>
              </a:rPr>
              <a:t>Ликови се приказују у карактеристичним позама и одећи у складу са иконографском традицијом.</a:t>
            </a:r>
          </a:p>
          <a:p>
            <a:endParaRPr lang="sr-Cyrl-CS" sz="2400" b="1" dirty="0">
              <a:solidFill>
                <a:schemeClr val="tx1">
                  <a:lumMod val="20000"/>
                  <a:lumOff val="80000"/>
                </a:schemeClr>
              </a:solidFill>
            </a:endParaRPr>
          </a:p>
        </p:txBody>
      </p:sp>
      <p:pic>
        <p:nvPicPr>
          <p:cNvPr id="101378" name="Picture 2" descr="http://kishkurno.com/assets/images/db_images/db_Icon_Zhivonosnyj_istochnik1.jpg"/>
          <p:cNvPicPr>
            <a:picLocks noChangeAspect="1" noChangeArrowheads="1"/>
          </p:cNvPicPr>
          <p:nvPr/>
        </p:nvPicPr>
        <p:blipFill>
          <a:blip r:embed="rId2"/>
          <a:srcRect/>
          <a:stretch>
            <a:fillRect/>
          </a:stretch>
        </p:blipFill>
        <p:spPr bwMode="auto">
          <a:xfrm>
            <a:off x="0" y="-69425"/>
            <a:ext cx="5429256" cy="6927425"/>
          </a:xfrm>
          <a:prstGeom prst="rect">
            <a:avLst/>
          </a:prstGeom>
          <a:noFill/>
        </p:spPr>
      </p:pic>
      <p:pic>
        <p:nvPicPr>
          <p:cNvPr id="101380" name="Picture 4" descr="http://cdn2.bigcommerce.com/server1600/pw4nhjs/products/501/images/768/LIFE_GIVING_SOURCE_copy__27288.1376698970.1000.1200.JPG?c=2"/>
          <p:cNvPicPr>
            <a:picLocks noChangeAspect="1" noChangeArrowheads="1"/>
          </p:cNvPicPr>
          <p:nvPr/>
        </p:nvPicPr>
        <p:blipFill>
          <a:blip r:embed="rId3"/>
          <a:srcRect/>
          <a:stretch>
            <a:fillRect/>
          </a:stretch>
        </p:blipFill>
        <p:spPr bwMode="auto">
          <a:xfrm>
            <a:off x="4214810" y="-42866"/>
            <a:ext cx="4929190" cy="690086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1380"/>
                                        </p:tgtEl>
                                        <p:attrNameLst>
                                          <p:attrName>style.visibility</p:attrName>
                                        </p:attrNameLst>
                                      </p:cBhvr>
                                      <p:to>
                                        <p:strVal val="visible"/>
                                      </p:to>
                                    </p:set>
                                    <p:animEffect transition="in" filter="fade">
                                      <p:cBhvr>
                                        <p:cTn id="7" dur="2000"/>
                                        <p:tgtEl>
                                          <p:spTgt spid="1013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357950" y="428604"/>
            <a:ext cx="2643206" cy="3785652"/>
          </a:xfrm>
          <a:prstGeom prst="rect">
            <a:avLst/>
          </a:prstGeom>
          <a:noFill/>
        </p:spPr>
        <p:txBody>
          <a:bodyPr wrap="square" rtlCol="0">
            <a:spAutoFit/>
          </a:bodyPr>
          <a:lstStyle/>
          <a:p>
            <a:r>
              <a:rPr lang="ru-RU" sz="2400" b="1" dirty="0">
                <a:solidFill>
                  <a:schemeClr val="tx1">
                    <a:lumMod val="20000"/>
                    <a:lumOff val="80000"/>
                  </a:schemeClr>
                </a:solidFill>
              </a:rPr>
              <a:t>Православна икона је усмерена ка вечности. На њој нема времена и простора. Икона показује савршенство, показује Божије присуство</a:t>
            </a:r>
            <a:r>
              <a:rPr lang="en-US" sz="2400" b="1" dirty="0">
                <a:solidFill>
                  <a:schemeClr val="tx1">
                    <a:lumMod val="20000"/>
                    <a:lumOff val="80000"/>
                  </a:schemeClr>
                </a:solidFill>
              </a:rPr>
              <a:t>.</a:t>
            </a:r>
          </a:p>
        </p:txBody>
      </p:sp>
      <p:pic>
        <p:nvPicPr>
          <p:cNvPr id="3074" name="Picture 2" descr="https://s-media-cache-ak0.pinimg.com/736x/64/df/89/64df8947798961073519a9acd9ffc342.jpg"/>
          <p:cNvPicPr>
            <a:picLocks noChangeAspect="1" noChangeArrowheads="1"/>
          </p:cNvPicPr>
          <p:nvPr/>
        </p:nvPicPr>
        <p:blipFill>
          <a:blip r:embed="rId2"/>
          <a:srcRect/>
          <a:stretch>
            <a:fillRect/>
          </a:stretch>
        </p:blipFill>
        <p:spPr bwMode="auto">
          <a:xfrm>
            <a:off x="0" y="-51963"/>
            <a:ext cx="5429256" cy="6909963"/>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2308324"/>
          </a:xfrm>
          <a:prstGeom prst="rect">
            <a:avLst/>
          </a:prstGeom>
        </p:spPr>
        <p:txBody>
          <a:bodyPr wrap="square">
            <a:spAutoFit/>
          </a:bodyPr>
          <a:lstStyle/>
          <a:p>
            <a:r>
              <a:rPr lang="ru-RU" sz="2400" dirty="0"/>
              <a:t>Сваки лик који се приказује на икони присутан је у свом преображеном стању. Његов стваралац тежи да занемари сваку пренаглашену емоцију или театралност. На лицу светитеља верник не чита ни бол ни радост. Оно што на икони треба да види јесте снага унутарње лепоте којом насликани, односно мистично присутни, лик одише.</a:t>
            </a:r>
            <a:endParaRPr lang="en-US" sz="2400" dirty="0"/>
          </a:p>
        </p:txBody>
      </p:sp>
      <p:pic>
        <p:nvPicPr>
          <p:cNvPr id="2050" name="Picture 2" descr="http://www.orthodoxroad.com/wp-content/uploads/2013/11/banner.jpg"/>
          <p:cNvPicPr>
            <a:picLocks noChangeAspect="1" noChangeArrowheads="1"/>
          </p:cNvPicPr>
          <p:nvPr/>
        </p:nvPicPr>
        <p:blipFill>
          <a:blip r:embed="rId2"/>
          <a:srcRect/>
          <a:stretch>
            <a:fillRect/>
          </a:stretch>
        </p:blipFill>
        <p:spPr bwMode="auto">
          <a:xfrm>
            <a:off x="0" y="3469340"/>
            <a:ext cx="9144000" cy="3388660"/>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3357562"/>
          </a:xfrm>
        </p:spPr>
        <p:txBody>
          <a:bodyPr/>
          <a:lstStyle/>
          <a:p>
            <a:r>
              <a:rPr lang="sr-Cyrl-BA" b="1" dirty="0">
                <a:solidFill>
                  <a:schemeClr val="tx1">
                    <a:lumMod val="20000"/>
                    <a:lumOff val="80000"/>
                  </a:schemeClr>
                </a:solidFill>
              </a:rPr>
              <a:t>Пресвета Богородица се увек слика тако да се изрази девојачка лепота.</a:t>
            </a:r>
            <a:r>
              <a:rPr lang="en-US" b="1" dirty="0">
                <a:solidFill>
                  <a:schemeClr val="tx1">
                    <a:lumMod val="20000"/>
                    <a:lumOff val="80000"/>
                  </a:schemeClr>
                </a:solidFill>
              </a:rPr>
              <a:t> </a:t>
            </a:r>
            <a:r>
              <a:rPr lang="sr-Cyrl-BA" b="1" dirty="0">
                <a:solidFill>
                  <a:schemeClr val="tx1">
                    <a:lumMod val="20000"/>
                    <a:lumOff val="80000"/>
                  </a:schemeClr>
                </a:solidFill>
              </a:rPr>
              <a:t>Да се изрази чиста љубав и брига мајке,</a:t>
            </a:r>
            <a:r>
              <a:rPr lang="en-US" b="1" dirty="0">
                <a:solidFill>
                  <a:schemeClr val="tx1">
                    <a:lumMod val="20000"/>
                    <a:lumOff val="80000"/>
                  </a:schemeClr>
                </a:solidFill>
              </a:rPr>
              <a:t> </a:t>
            </a:r>
            <a:r>
              <a:rPr lang="sr-Cyrl-BA" b="1" dirty="0">
                <a:solidFill>
                  <a:schemeClr val="tx1">
                    <a:lumMod val="20000"/>
                    <a:lumOff val="80000"/>
                  </a:schemeClr>
                </a:solidFill>
              </a:rPr>
              <a:t>морална величина и светост душе.</a:t>
            </a:r>
            <a:r>
              <a:rPr lang="sr-Latn-CS" b="1" dirty="0">
                <a:solidFill>
                  <a:schemeClr val="tx1">
                    <a:lumMod val="20000"/>
                    <a:lumOff val="80000"/>
                  </a:schemeClr>
                </a:solidFill>
              </a:rPr>
              <a:t> </a:t>
            </a:r>
            <a:r>
              <a:rPr lang="sr-Cyrl-BA" b="1" dirty="0">
                <a:solidFill>
                  <a:schemeClr val="tx1">
                    <a:lumMod val="20000"/>
                    <a:lumOff val="80000"/>
                  </a:schemeClr>
                </a:solidFill>
              </a:rPr>
              <a:t>Представља се као девојка која се покорава вољи Божијој или мајка сломљена од бола под крстом,односно мајка Божија са божанским Дететом у рукама.</a:t>
            </a:r>
          </a:p>
          <a:p>
            <a:endParaRPr lang="sr-Cyrl-BA" b="1" dirty="0">
              <a:solidFill>
                <a:schemeClr val="tx1">
                  <a:lumMod val="20000"/>
                  <a:lumOff val="80000"/>
                </a:schemeClr>
              </a:solidFill>
            </a:endParaRPr>
          </a:p>
          <a:p>
            <a:endParaRPr lang="sr-Cyrl-CS" b="1" dirty="0">
              <a:solidFill>
                <a:schemeClr val="tx1">
                  <a:lumMod val="20000"/>
                  <a:lumOff val="80000"/>
                </a:schemeClr>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descr="http://www.bastabalkana.com/wp-content/uploads/2011/02/Bogorodica-Odigitrija-Panagia-Odigitria-sa-Hilandara.jpg"/>
          <p:cNvPicPr>
            <a:picLocks noChangeAspect="1" noChangeArrowheads="1"/>
          </p:cNvPicPr>
          <p:nvPr/>
        </p:nvPicPr>
        <p:blipFill>
          <a:blip r:embed="rId2"/>
          <a:srcRect/>
          <a:stretch>
            <a:fillRect/>
          </a:stretch>
        </p:blipFill>
        <p:spPr bwMode="auto">
          <a:xfrm>
            <a:off x="0" y="-1197"/>
            <a:ext cx="4143372" cy="6859197"/>
          </a:xfrm>
          <a:prstGeom prst="rect">
            <a:avLst/>
          </a:prstGeom>
          <a:noFill/>
        </p:spPr>
      </p:pic>
      <p:pic>
        <p:nvPicPr>
          <p:cNvPr id="88068" name="Picture 4" descr="http://www.spc.rs/files/u5/Bogorodica_Trojerucia-Trojerehusa_gr_.jpg"/>
          <p:cNvPicPr>
            <a:picLocks noChangeAspect="1" noChangeArrowheads="1"/>
          </p:cNvPicPr>
          <p:nvPr/>
        </p:nvPicPr>
        <p:blipFill>
          <a:blip r:embed="rId3"/>
          <a:srcRect/>
          <a:stretch>
            <a:fillRect/>
          </a:stretch>
        </p:blipFill>
        <p:spPr bwMode="auto">
          <a:xfrm>
            <a:off x="4143372" y="0"/>
            <a:ext cx="5018590" cy="6858001"/>
          </a:xfrm>
          <a:prstGeom prst="rect">
            <a:avLst/>
          </a:prstGeom>
          <a:noFill/>
        </p:spPr>
      </p:pic>
      <p:sp>
        <p:nvSpPr>
          <p:cNvPr id="4" name="TextBox 3"/>
          <p:cNvSpPr txBox="1"/>
          <p:nvPr/>
        </p:nvSpPr>
        <p:spPr>
          <a:xfrm>
            <a:off x="6286512" y="5934670"/>
            <a:ext cx="2857488" cy="923330"/>
          </a:xfrm>
          <a:prstGeom prst="rect">
            <a:avLst/>
          </a:prstGeom>
          <a:solidFill>
            <a:schemeClr val="accent2"/>
          </a:solidFill>
        </p:spPr>
        <p:txBody>
          <a:bodyPr wrap="square" rtlCol="0">
            <a:spAutoFit/>
          </a:bodyPr>
          <a:lstStyle/>
          <a:p>
            <a:r>
              <a:rPr lang="sr-Cyrl-RS" dirty="0">
                <a:solidFill>
                  <a:schemeClr val="accent3"/>
                </a:solidFill>
              </a:rPr>
              <a:t>ЧУВЕНА ИКОНА БОГОРОДИЦА ТРОЈЕРУЧИЦА</a:t>
            </a:r>
            <a:endParaRPr lang="en-US" dirty="0">
              <a:solidFill>
                <a:schemeClr val="accent3"/>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12508988_10208248808802031_3046035302360093343_n.jpg"/>
          <p:cNvPicPr>
            <a:picLocks noChangeAspect="1" noChangeArrowheads="1"/>
          </p:cNvPicPr>
          <p:nvPr/>
        </p:nvPicPr>
        <p:blipFill>
          <a:blip r:embed="rId2"/>
          <a:srcRect/>
          <a:stretch>
            <a:fillRect/>
          </a:stretch>
        </p:blipFill>
        <p:spPr bwMode="auto">
          <a:xfrm>
            <a:off x="-1" y="0"/>
            <a:ext cx="5477271" cy="6858000"/>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www.greek-icons.org/jesus_christ/images/crucifixion.jpg"/>
          <p:cNvPicPr>
            <a:picLocks noChangeAspect="1" noChangeArrowheads="1"/>
          </p:cNvPicPr>
          <p:nvPr/>
        </p:nvPicPr>
        <p:blipFill>
          <a:blip r:embed="rId2"/>
          <a:srcRect/>
          <a:stretch>
            <a:fillRect/>
          </a:stretch>
        </p:blipFill>
        <p:spPr bwMode="auto">
          <a:xfrm>
            <a:off x="4118373" y="0"/>
            <a:ext cx="5025627" cy="6858000"/>
          </a:xfrm>
          <a:prstGeom prst="rect">
            <a:avLst/>
          </a:prstGeom>
          <a:noFill/>
        </p:spPr>
      </p:pic>
      <p:pic>
        <p:nvPicPr>
          <p:cNvPr id="102402" name="Picture 2" descr="http://riznicasrpska.net/fotografije/Spomenici_kulture/Studenica_manastir_Srbija_Bogorodicna_crkva_Raspece_freska.jpg"/>
          <p:cNvPicPr>
            <a:picLocks noChangeAspect="1" noChangeArrowheads="1"/>
          </p:cNvPicPr>
          <p:nvPr/>
        </p:nvPicPr>
        <p:blipFill>
          <a:blip r:embed="rId3"/>
          <a:srcRect/>
          <a:stretch>
            <a:fillRect/>
          </a:stretch>
        </p:blipFill>
        <p:spPr bwMode="auto">
          <a:xfrm>
            <a:off x="785785" y="0"/>
            <a:ext cx="6605439" cy="6858000"/>
          </a:xfrm>
          <a:prstGeom prst="rect">
            <a:avLst/>
          </a:prstGeom>
          <a:noFill/>
        </p:spPr>
      </p:pic>
      <p:sp>
        <p:nvSpPr>
          <p:cNvPr id="4" name="TextBox 3"/>
          <p:cNvSpPr txBox="1"/>
          <p:nvPr/>
        </p:nvSpPr>
        <p:spPr>
          <a:xfrm>
            <a:off x="6286512" y="5429264"/>
            <a:ext cx="2857488" cy="1200329"/>
          </a:xfrm>
          <a:prstGeom prst="rect">
            <a:avLst/>
          </a:prstGeom>
          <a:solidFill>
            <a:schemeClr val="accent2"/>
          </a:solidFill>
        </p:spPr>
        <p:txBody>
          <a:bodyPr wrap="square" rtlCol="0">
            <a:spAutoFit/>
          </a:bodyPr>
          <a:lstStyle/>
          <a:p>
            <a:r>
              <a:rPr lang="sr-Cyrl-RS" dirty="0">
                <a:solidFill>
                  <a:schemeClr val="accent3"/>
                </a:solidFill>
              </a:rPr>
              <a:t>ФРЕСКА СТРАДАЊЕ ХРИСТОВО ИЗ МАНАСТИРА СТУДЕНИЦЕ</a:t>
            </a:r>
            <a:endParaRPr lang="en-US" dirty="0">
              <a:solidFill>
                <a:schemeClr val="accent3"/>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2"/>
                                        </p:tgtEl>
                                      </p:cBhvr>
                                    </p:animEffect>
                                    <p:set>
                                      <p:cBhvr>
                                        <p:cTn id="7" dur="1" fill="hold">
                                          <p:stCondLst>
                                            <p:cond delay="1999"/>
                                          </p:stCondLst>
                                        </p:cTn>
                                        <p:tgtEl>
                                          <p:spTgt spid="2"/>
                                        </p:tgtEl>
                                        <p:attrNameLst>
                                          <p:attrName>style.visibility</p:attrName>
                                        </p:attrNameLst>
                                      </p:cBhvr>
                                      <p:to>
                                        <p:strVal val="hidden"/>
                                      </p:to>
                                    </p:se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102402"/>
                                        </p:tgtEl>
                                        <p:attrNameLst>
                                          <p:attrName>style.visibility</p:attrName>
                                        </p:attrNameLst>
                                      </p:cBhvr>
                                      <p:to>
                                        <p:strVal val="visible"/>
                                      </p:to>
                                    </p:set>
                                    <p:animEffect transition="in" filter="fade">
                                      <p:cBhvr>
                                        <p:cTn id="11" dur="2000"/>
                                        <p:tgtEl>
                                          <p:spTgt spid="1024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2" descr="https://s-media-cache-ak0.pinimg.com/736x/45/b6/52/45b652755107bb91a8488e2d9532187e.jpg"/>
          <p:cNvPicPr>
            <a:picLocks noChangeAspect="1" noChangeArrowheads="1"/>
          </p:cNvPicPr>
          <p:nvPr/>
        </p:nvPicPr>
        <p:blipFill>
          <a:blip r:embed="rId2"/>
          <a:srcRect/>
          <a:stretch>
            <a:fillRect/>
          </a:stretch>
        </p:blipFill>
        <p:spPr bwMode="auto">
          <a:xfrm>
            <a:off x="1785918" y="-95250"/>
            <a:ext cx="5715000" cy="6953250"/>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journeytoorthodoxy.com/wp-content/uploads/2013/01/vladimir_detail.jpg"/>
          <p:cNvPicPr>
            <a:picLocks noChangeAspect="1" noChangeArrowheads="1"/>
          </p:cNvPicPr>
          <p:nvPr/>
        </p:nvPicPr>
        <p:blipFill>
          <a:blip r:embed="rId2"/>
          <a:srcRect/>
          <a:stretch>
            <a:fillRect/>
          </a:stretch>
        </p:blipFill>
        <p:spPr bwMode="auto">
          <a:xfrm>
            <a:off x="2285984" y="0"/>
            <a:ext cx="4857752" cy="6841904"/>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472518" cy="1500198"/>
          </a:xfrm>
        </p:spPr>
        <p:txBody>
          <a:bodyPr>
            <a:normAutofit fontScale="77500" lnSpcReduction="20000"/>
          </a:bodyPr>
          <a:lstStyle/>
          <a:p>
            <a:r>
              <a:rPr lang="ru-RU" b="1" dirty="0"/>
              <a:t>У 8. веку водила се велика расправа око тога да ли иконе треба поштовати или не.Ова борба, у историји цркве позната као иконоборство, завршила се закључком и наредбом Седмог васељенског сабора да се иконе морају поштовати. </a:t>
            </a:r>
            <a:endParaRPr lang="sr-Cyrl-CS" b="1" dirty="0"/>
          </a:p>
        </p:txBody>
      </p:sp>
      <p:pic>
        <p:nvPicPr>
          <p:cNvPr id="121858" name="Picture 2" descr="Image result for ÑÐµÐ´Ð¼Ð¸ Ð²Ð°ÑÐµÑÐµÐ½ÑÐºÐ¸ ÑÐ°Ð±Ð¾Ñ"/>
          <p:cNvPicPr>
            <a:picLocks noChangeAspect="1" noChangeArrowheads="1"/>
          </p:cNvPicPr>
          <p:nvPr/>
        </p:nvPicPr>
        <p:blipFill>
          <a:blip r:embed="rId2"/>
          <a:srcRect/>
          <a:stretch>
            <a:fillRect/>
          </a:stretch>
        </p:blipFill>
        <p:spPr bwMode="auto">
          <a:xfrm>
            <a:off x="500034" y="1504949"/>
            <a:ext cx="7620000" cy="5353051"/>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2" descr="http://www.orthodox.net/ikons/theotokos-visiting-elizabeth-01-with-fetuses.jpg"/>
          <p:cNvPicPr>
            <a:picLocks noChangeAspect="1" noChangeArrowheads="1"/>
          </p:cNvPicPr>
          <p:nvPr/>
        </p:nvPicPr>
        <p:blipFill>
          <a:blip r:embed="rId2"/>
          <a:srcRect/>
          <a:stretch>
            <a:fillRect/>
          </a:stretch>
        </p:blipFill>
        <p:spPr bwMode="auto">
          <a:xfrm>
            <a:off x="2643174" y="0"/>
            <a:ext cx="4500562" cy="6844961"/>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descr="https://catholicismpure.files.wordpress.com/2010/12/theotokos-the-inexhaustable-cup-julia-bridget-hayes.jpg"/>
          <p:cNvPicPr>
            <a:picLocks noChangeAspect="1" noChangeArrowheads="1"/>
          </p:cNvPicPr>
          <p:nvPr/>
        </p:nvPicPr>
        <p:blipFill>
          <a:blip r:embed="rId2"/>
          <a:srcRect/>
          <a:stretch>
            <a:fillRect/>
          </a:stretch>
        </p:blipFill>
        <p:spPr bwMode="auto">
          <a:xfrm>
            <a:off x="2000232" y="0"/>
            <a:ext cx="4953000" cy="6667500"/>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2" descr="https://s-media-cache-ak0.pinimg.com/236x/a9/55/18/a955186a8e78d70b021544b09da58bbf.jpg"/>
          <p:cNvPicPr>
            <a:picLocks noChangeAspect="1" noChangeArrowheads="1"/>
          </p:cNvPicPr>
          <p:nvPr/>
        </p:nvPicPr>
        <p:blipFill>
          <a:blip r:embed="rId2"/>
          <a:srcRect/>
          <a:stretch>
            <a:fillRect/>
          </a:stretch>
        </p:blipFill>
        <p:spPr bwMode="auto">
          <a:xfrm>
            <a:off x="3929058" y="-1"/>
            <a:ext cx="5214942" cy="6938525"/>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2" descr="https://encrypted-tbn3.gstatic.com/images?q=tbn:ANd9GcSuvZb0xYWvNdLAYVOH8v91Y1KLsqi7hS0Mfv_XP1AyCf6FCRPUWg"/>
          <p:cNvPicPr>
            <a:picLocks noChangeAspect="1" noChangeArrowheads="1"/>
          </p:cNvPicPr>
          <p:nvPr/>
        </p:nvPicPr>
        <p:blipFill>
          <a:blip r:embed="rId2"/>
          <a:srcRect/>
          <a:stretch>
            <a:fillRect/>
          </a:stretch>
        </p:blipFill>
        <p:spPr bwMode="auto">
          <a:xfrm>
            <a:off x="4289461" y="0"/>
            <a:ext cx="4854539" cy="6858000"/>
          </a:xfrm>
          <a:prstGeom prst="rect">
            <a:avLst/>
          </a:prstGeom>
          <a:noFill/>
        </p:spPr>
      </p:pic>
      <p:pic>
        <p:nvPicPr>
          <p:cNvPr id="109572" name="Picture 4" descr="https://farm2.staticflickr.com/1318/4720190335_de4ec9facd_b.jpg"/>
          <p:cNvPicPr>
            <a:picLocks noChangeAspect="1" noChangeArrowheads="1"/>
          </p:cNvPicPr>
          <p:nvPr/>
        </p:nvPicPr>
        <p:blipFill>
          <a:blip r:embed="rId3"/>
          <a:srcRect/>
          <a:stretch>
            <a:fillRect/>
          </a:stretch>
        </p:blipFill>
        <p:spPr bwMode="auto">
          <a:xfrm>
            <a:off x="0" y="0"/>
            <a:ext cx="4828728" cy="6858000"/>
          </a:xfrm>
          <a:prstGeom prst="rect">
            <a:avLst/>
          </a:prstGeom>
          <a:noFill/>
        </p:spPr>
      </p:pic>
      <p:sp>
        <p:nvSpPr>
          <p:cNvPr id="4" name="TextBox 3"/>
          <p:cNvSpPr txBox="1"/>
          <p:nvPr/>
        </p:nvSpPr>
        <p:spPr>
          <a:xfrm>
            <a:off x="3143240" y="5934670"/>
            <a:ext cx="2857488" cy="646331"/>
          </a:xfrm>
          <a:prstGeom prst="rect">
            <a:avLst/>
          </a:prstGeom>
          <a:solidFill>
            <a:schemeClr val="accent2"/>
          </a:solidFill>
        </p:spPr>
        <p:txBody>
          <a:bodyPr wrap="square" rtlCol="0">
            <a:spAutoFit/>
          </a:bodyPr>
          <a:lstStyle/>
          <a:p>
            <a:r>
              <a:rPr lang="sr-Cyrl-RS" dirty="0">
                <a:solidFill>
                  <a:schemeClr val="accent3"/>
                </a:solidFill>
              </a:rPr>
              <a:t>ИКОНА БОГОРОДИЦА МЛЕКОПИТАТЕЉНИЦА</a:t>
            </a:r>
            <a:endParaRPr lang="en-US" dirty="0">
              <a:solidFill>
                <a:schemeClr val="accent3"/>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prodaja-ikona.rs/style/images/art/slider2.jpg"/>
          <p:cNvPicPr>
            <a:picLocks noChangeAspect="1" noChangeArrowheads="1"/>
          </p:cNvPicPr>
          <p:nvPr/>
        </p:nvPicPr>
        <p:blipFill>
          <a:blip r:embed="rId2"/>
          <a:srcRect/>
          <a:stretch>
            <a:fillRect/>
          </a:stretch>
        </p:blipFill>
        <p:spPr bwMode="auto">
          <a:xfrm rot="5400000">
            <a:off x="238970" y="-892995"/>
            <a:ext cx="9023281" cy="9501223"/>
          </a:xfrm>
          <a:prstGeom prst="rect">
            <a:avLst/>
          </a:prstGeom>
          <a:noFill/>
        </p:spPr>
      </p:pic>
      <p:sp>
        <p:nvSpPr>
          <p:cNvPr id="2" name="Title 1"/>
          <p:cNvSpPr>
            <a:spLocks noGrp="1"/>
          </p:cNvSpPr>
          <p:nvPr>
            <p:ph type="title"/>
          </p:nvPr>
        </p:nvSpPr>
        <p:spPr/>
        <p:txBody>
          <a:bodyPr/>
          <a:lstStyle/>
          <a:p>
            <a:endParaRPr lang="sr-Cyrl-CS"/>
          </a:p>
        </p:txBody>
      </p:sp>
      <p:sp>
        <p:nvSpPr>
          <p:cNvPr id="3" name="Content Placeholder 2"/>
          <p:cNvSpPr>
            <a:spLocks noGrp="1"/>
          </p:cNvSpPr>
          <p:nvPr>
            <p:ph idx="1"/>
          </p:nvPr>
        </p:nvSpPr>
        <p:spPr/>
        <p:txBody>
          <a:bodyPr/>
          <a:lstStyle/>
          <a:p>
            <a:endParaRPr lang="sr-Cyrl-CS"/>
          </a:p>
        </p:txBody>
      </p:sp>
      <p:pic>
        <p:nvPicPr>
          <p:cNvPr id="1026" name="Picture 2" descr="http://prodaja-ikona.rs/style/images/art/slider2.jpg"/>
          <p:cNvPicPr>
            <a:picLocks noChangeAspect="1" noChangeArrowheads="1"/>
          </p:cNvPicPr>
          <p:nvPr/>
        </p:nvPicPr>
        <p:blipFill>
          <a:blip r:embed="rId3" cstate="email"/>
          <a:srcRect/>
          <a:stretch>
            <a:fillRect/>
          </a:stretch>
        </p:blipFill>
        <p:spPr bwMode="auto">
          <a:xfrm>
            <a:off x="0" y="571480"/>
            <a:ext cx="9023281" cy="5286388"/>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2" descr="http://beautifulserbia.info/wp-content/uploads/2011/03/uspenje-presvete-bogorodice.jpg"/>
          <p:cNvPicPr>
            <a:picLocks noChangeAspect="1" noChangeArrowheads="1"/>
          </p:cNvPicPr>
          <p:nvPr/>
        </p:nvPicPr>
        <p:blipFill>
          <a:blip r:embed="rId2"/>
          <a:srcRect/>
          <a:stretch>
            <a:fillRect/>
          </a:stretch>
        </p:blipFill>
        <p:spPr bwMode="auto">
          <a:xfrm>
            <a:off x="0" y="571480"/>
            <a:ext cx="9144000" cy="5802610"/>
          </a:xfrm>
          <a:prstGeom prst="rect">
            <a:avLst/>
          </a:prstGeom>
          <a:noFill/>
        </p:spPr>
      </p:pic>
      <p:pic>
        <p:nvPicPr>
          <p:cNvPr id="103428" name="Picture 4" descr="http://www.pravmir.com/wp-content/uploads/2012/08/the-dormition-of-the-holy-theotokos.jpg"/>
          <p:cNvPicPr>
            <a:picLocks noChangeAspect="1" noChangeArrowheads="1"/>
          </p:cNvPicPr>
          <p:nvPr/>
        </p:nvPicPr>
        <p:blipFill>
          <a:blip r:embed="rId3"/>
          <a:srcRect/>
          <a:stretch>
            <a:fillRect/>
          </a:stretch>
        </p:blipFill>
        <p:spPr bwMode="auto">
          <a:xfrm>
            <a:off x="84398" y="214291"/>
            <a:ext cx="9059602" cy="664371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3428"/>
                                        </p:tgtEl>
                                        <p:attrNameLst>
                                          <p:attrName>style.visibility</p:attrName>
                                        </p:attrNameLst>
                                      </p:cBhvr>
                                      <p:to>
                                        <p:strVal val="visible"/>
                                      </p:to>
                                    </p:set>
                                    <p:animEffect transition="in" filter="fade">
                                      <p:cBhvr>
                                        <p:cTn id="7" dur="2000"/>
                                        <p:tgtEl>
                                          <p:spTgt spid="1034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descr="http://www.spc.rs/files/u6/P5030369.jpg"/>
          <p:cNvPicPr>
            <a:picLocks noChangeAspect="1" noChangeArrowheads="1"/>
          </p:cNvPicPr>
          <p:nvPr/>
        </p:nvPicPr>
        <p:blipFill>
          <a:blip r:embed="rId2" cstate="email"/>
          <a:srcRect/>
          <a:stretch>
            <a:fillRect/>
          </a:stretch>
        </p:blipFill>
        <p:spPr bwMode="auto">
          <a:xfrm>
            <a:off x="0" y="0"/>
            <a:ext cx="9147815" cy="6858000"/>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0_ab689_43b5aeed_L.jpg"/>
          <p:cNvPicPr>
            <a:picLocks noChangeAspect="1"/>
          </p:cNvPicPr>
          <p:nvPr/>
        </p:nvPicPr>
        <p:blipFill>
          <a:blip r:embed="rId2"/>
          <a:srcRect/>
          <a:stretch>
            <a:fillRect/>
          </a:stretch>
        </p:blipFill>
        <p:spPr>
          <a:xfrm>
            <a:off x="-1" y="0"/>
            <a:ext cx="9123777" cy="6858000"/>
          </a:xfrm>
          <a:prstGeom prst="rect">
            <a:avLst/>
          </a:prstGeom>
        </p:spPr>
      </p:pic>
      <p:sp>
        <p:nvSpPr>
          <p:cNvPr id="2" name="TextBox 1"/>
          <p:cNvSpPr txBox="1"/>
          <p:nvPr/>
        </p:nvSpPr>
        <p:spPr>
          <a:xfrm>
            <a:off x="0" y="0"/>
            <a:ext cx="9144000" cy="2308324"/>
          </a:xfrm>
          <a:prstGeom prst="rect">
            <a:avLst/>
          </a:prstGeom>
          <a:noFill/>
        </p:spPr>
        <p:txBody>
          <a:bodyPr wrap="square" rtlCol="0">
            <a:spAutoFit/>
          </a:bodyPr>
          <a:lstStyle/>
          <a:p>
            <a:pPr marL="342900" lvl="0" indent="-342900" fontAlgn="base">
              <a:spcBef>
                <a:spcPct val="20000"/>
              </a:spcBef>
              <a:spcAft>
                <a:spcPct val="0"/>
              </a:spcAft>
              <a:buClr>
                <a:srgbClr val="FFCC00"/>
              </a:buClr>
              <a:buSzPct val="120000"/>
              <a:buFontTx/>
              <a:buChar char="•"/>
              <a:defRPr/>
            </a:pPr>
            <a:r>
              <a:rPr lang="sr-Cyrl-BA" sz="2400" b="1" kern="0" dirty="0">
                <a:solidFill>
                  <a:srgbClr val="FFFFFF"/>
                </a:solidFill>
                <a:effectLst>
                  <a:outerShdw blurRad="38100" dist="38100" dir="2700000" algn="tl">
                    <a:srgbClr val="000000"/>
                  </a:outerShdw>
                </a:effectLst>
                <a:latin typeface="Tahoma"/>
              </a:rPr>
              <a:t>Анђели се сликају у човјековом облику,обучени у белу хаљину.Арханђел Михаил огњеним мачем убија аждају,а Гаврил је са крином у руци. Серафими, Херувими, Престоли сликају се мистично, као бића са мноштво крила.</a:t>
            </a:r>
          </a:p>
          <a:p>
            <a:endParaRPr lang="sr-Cyrl-CS" sz="2400" b="1" dirty="0"/>
          </a:p>
        </p:txBody>
      </p:sp>
      <p:pic>
        <p:nvPicPr>
          <p:cNvPr id="3" name="Picture 2" descr="vaznesenje.gif"/>
          <p:cNvPicPr>
            <a:picLocks noChangeAspect="1"/>
          </p:cNvPicPr>
          <p:nvPr/>
        </p:nvPicPr>
        <p:blipFill>
          <a:blip r:embed="rId3"/>
          <a:stretch>
            <a:fillRect/>
          </a:stretch>
        </p:blipFill>
        <p:spPr>
          <a:xfrm>
            <a:off x="-214346" y="1738038"/>
            <a:ext cx="7907277" cy="51199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0" fill="hold"/>
                                        <p:tgtEl>
                                          <p:spTgt spid="3"/>
                                        </p:tgtEl>
                                        <p:attrNameLst>
                                          <p:attrName>ppt_x</p:attrName>
                                        </p:attrNameLst>
                                      </p:cBhvr>
                                      <p:tavLst>
                                        <p:tav tm="0">
                                          <p:val>
                                            <p:strVal val="0-#ppt_w/2"/>
                                          </p:val>
                                        </p:tav>
                                        <p:tav tm="100000">
                                          <p:val>
                                            <p:strVal val="#ppt_x"/>
                                          </p:val>
                                        </p:tav>
                                      </p:tavLst>
                                    </p:anim>
                                    <p:anim calcmode="lin" valueType="num">
                                      <p:cBhvr additive="base">
                                        <p:cTn id="8" dur="5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1581.jpg"/>
          <p:cNvPicPr>
            <a:picLocks noChangeAspect="1"/>
          </p:cNvPicPr>
          <p:nvPr/>
        </p:nvPicPr>
        <p:blipFill>
          <a:blip r:embed="rId2" cstate="email">
            <a:lum bright="10000"/>
          </a:blip>
          <a:srcRect/>
          <a:stretch>
            <a:fillRect/>
          </a:stretch>
        </p:blipFill>
        <p:spPr>
          <a:xfrm>
            <a:off x="4811649" y="-142900"/>
            <a:ext cx="4332351" cy="5715016"/>
          </a:xfrm>
          <a:prstGeom prst="rect">
            <a:avLst/>
          </a:prstGeom>
          <a:ln>
            <a:noFill/>
          </a:ln>
          <a:effectLst>
            <a:softEdge rad="112500"/>
          </a:effectLst>
        </p:spPr>
      </p:pic>
      <p:pic>
        <p:nvPicPr>
          <p:cNvPr id="2" name="Picture 2" descr="http://www.pravoslavlje.net/images/6/68/BeliAndjeo.jpg"/>
          <p:cNvPicPr>
            <a:picLocks noChangeAspect="1" noChangeArrowheads="1"/>
          </p:cNvPicPr>
          <p:nvPr/>
        </p:nvPicPr>
        <p:blipFill>
          <a:blip r:embed="rId3"/>
          <a:srcRect/>
          <a:stretch>
            <a:fillRect/>
          </a:stretch>
        </p:blipFill>
        <p:spPr bwMode="auto">
          <a:xfrm>
            <a:off x="357158" y="1357298"/>
            <a:ext cx="3714776" cy="5176040"/>
          </a:xfrm>
          <a:prstGeom prst="rect">
            <a:avLst/>
          </a:prstGeom>
          <a:ln>
            <a:noFill/>
          </a:ln>
          <a:effectLst>
            <a:softEdge rad="112500"/>
          </a:effectLst>
        </p:spPr>
      </p:pic>
      <p:pic>
        <p:nvPicPr>
          <p:cNvPr id="3" name="Picture 2" descr="http://neomisli.files.wordpress.com/2011/09/andjeo-cuvar.jpg"/>
          <p:cNvPicPr>
            <a:picLocks noChangeAspect="1" noChangeArrowheads="1"/>
          </p:cNvPicPr>
          <p:nvPr/>
        </p:nvPicPr>
        <p:blipFill>
          <a:blip r:embed="rId4" cstate="email"/>
          <a:srcRect/>
          <a:stretch>
            <a:fillRect/>
          </a:stretch>
        </p:blipFill>
        <p:spPr bwMode="auto">
          <a:xfrm>
            <a:off x="4591050" y="3114675"/>
            <a:ext cx="4552950" cy="3743325"/>
          </a:xfrm>
          <a:prstGeom prst="rect">
            <a:avLst/>
          </a:prstGeom>
          <a:ln>
            <a:noFill/>
          </a:ln>
          <a:effectLst>
            <a:softEdge rad="112500"/>
          </a:effec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www.bastabalkana.com/wp-content/uploads/2010/01/Serafimi-andjeli.jpg"/>
          <p:cNvPicPr>
            <a:picLocks noChangeAspect="1" noChangeArrowheads="1"/>
          </p:cNvPicPr>
          <p:nvPr/>
        </p:nvPicPr>
        <p:blipFill>
          <a:blip r:embed="rId2"/>
          <a:srcRect/>
          <a:stretch>
            <a:fillRect/>
          </a:stretch>
        </p:blipFill>
        <p:spPr bwMode="auto">
          <a:xfrm>
            <a:off x="0" y="1071546"/>
            <a:ext cx="9144000" cy="5061397"/>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001156" cy="4709160"/>
          </a:xfrm>
        </p:spPr>
        <p:txBody>
          <a:bodyPr>
            <a:noAutofit/>
          </a:bodyPr>
          <a:lstStyle/>
          <a:p>
            <a:pPr>
              <a:defRPr/>
            </a:pPr>
            <a:r>
              <a:rPr lang="sr-Cyrl-BA" sz="2000" b="1" dirty="0"/>
              <a:t>Свете иконе су у цркви и ради тога да нас поуче.</a:t>
            </a:r>
          </a:p>
          <a:p>
            <a:pPr>
              <a:defRPr/>
            </a:pPr>
            <a:r>
              <a:rPr lang="sr-Cyrl-BA" sz="2000" b="1" dirty="0"/>
              <a:t>Поштовањем икона ми указујемо част и поштовање ономе лицу које је на икони представљено.Ми не одајемо поштовење самој материји икона,нити се молимо самим иконама : дрвету, папиру,платну,металу,већ се наша мисао и љубав преноси на Бога и на светитеље,чији су ликови на иконама приказани. </a:t>
            </a:r>
            <a:endParaRPr lang="en-US" sz="2000" b="1" dirty="0"/>
          </a:p>
          <a:p>
            <a:endParaRPr lang="sr-Cyrl-CS" b="1" dirty="0">
              <a:solidFill>
                <a:schemeClr val="accent3"/>
              </a:solidFill>
            </a:endParaRPr>
          </a:p>
        </p:txBody>
      </p:sp>
      <p:pic>
        <p:nvPicPr>
          <p:cNvPr id="4" name="Picture 2" descr="http://www.spc.rs/files/u6/postovanje_ikona.jpg"/>
          <p:cNvPicPr>
            <a:picLocks noChangeAspect="1" noChangeArrowheads="1"/>
          </p:cNvPicPr>
          <p:nvPr/>
        </p:nvPicPr>
        <p:blipFill>
          <a:blip r:embed="rId2"/>
          <a:srcRect/>
          <a:stretch>
            <a:fillRect/>
          </a:stretch>
        </p:blipFill>
        <p:spPr bwMode="auto">
          <a:xfrm>
            <a:off x="1643042" y="2143116"/>
            <a:ext cx="5786446" cy="4270145"/>
          </a:xfrm>
          <a:prstGeom prst="rect">
            <a:avLst/>
          </a:prstGeom>
          <a:noFill/>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srcRect/>
          <a:stretch>
            <a:fillRect/>
          </a:stretch>
        </p:blipFill>
        <p:spPr bwMode="auto">
          <a:xfrm>
            <a:off x="0" y="-142900"/>
            <a:ext cx="3929090" cy="5710397"/>
          </a:xfrm>
          <a:prstGeom prst="rect">
            <a:avLst/>
          </a:prstGeom>
          <a:ln>
            <a:noFill/>
          </a:ln>
          <a:effectLst>
            <a:softEdge rad="112500"/>
          </a:effectLst>
        </p:spPr>
      </p:pic>
      <p:pic>
        <p:nvPicPr>
          <p:cNvPr id="3" name="Picture 2"/>
          <p:cNvPicPr>
            <a:picLocks noChangeAspect="1" noChangeArrowheads="1"/>
          </p:cNvPicPr>
          <p:nvPr/>
        </p:nvPicPr>
        <p:blipFill>
          <a:blip r:embed="rId3"/>
          <a:srcRect/>
          <a:stretch>
            <a:fillRect/>
          </a:stretch>
        </p:blipFill>
        <p:spPr bwMode="auto">
          <a:xfrm>
            <a:off x="4071934" y="357166"/>
            <a:ext cx="4643470" cy="5931440"/>
          </a:xfrm>
          <a:prstGeom prst="rect">
            <a:avLst/>
          </a:prstGeom>
          <a:ln>
            <a:noFill/>
          </a:ln>
          <a:effectLst>
            <a:softEdge rad="112500"/>
          </a:effec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sr-Cyrl-CS"/>
          </a:p>
        </p:txBody>
      </p:sp>
      <p:sp>
        <p:nvSpPr>
          <p:cNvPr id="3" name="Content Placeholder 2"/>
          <p:cNvSpPr>
            <a:spLocks noGrp="1"/>
          </p:cNvSpPr>
          <p:nvPr>
            <p:ph idx="1"/>
          </p:nvPr>
        </p:nvSpPr>
        <p:spPr/>
        <p:txBody>
          <a:bodyPr/>
          <a:lstStyle/>
          <a:p>
            <a:endParaRPr lang="sr-Cyrl-CS"/>
          </a:p>
        </p:txBody>
      </p:sp>
      <p:pic>
        <p:nvPicPr>
          <p:cNvPr id="4" name="Picture 3" descr="0_ab689_43b5aeed_L.jpg"/>
          <p:cNvPicPr>
            <a:picLocks noChangeAspect="1"/>
          </p:cNvPicPr>
          <p:nvPr/>
        </p:nvPicPr>
        <p:blipFill>
          <a:blip r:embed="rId2"/>
          <a:srcRect/>
          <a:stretch>
            <a:fillRect/>
          </a:stretch>
        </p:blipFill>
        <p:spPr>
          <a:xfrm>
            <a:off x="-1" y="0"/>
            <a:ext cx="9123777" cy="6858000"/>
          </a:xfrm>
          <a:prstGeom prst="rect">
            <a:avLst/>
          </a:prstGeom>
        </p:spPr>
      </p:pic>
      <p:sp>
        <p:nvSpPr>
          <p:cNvPr id="6" name="Rectangle 5"/>
          <p:cNvSpPr/>
          <p:nvPr/>
        </p:nvSpPr>
        <p:spPr>
          <a:xfrm>
            <a:off x="3000364" y="0"/>
            <a:ext cx="1857432" cy="584775"/>
          </a:xfrm>
          <a:prstGeom prst="rect">
            <a:avLst/>
          </a:prstGeom>
        </p:spPr>
        <p:txBody>
          <a:bodyPr wrap="none">
            <a:spAutoFit/>
          </a:bodyPr>
          <a:lstStyle/>
          <a:p>
            <a:pPr lvl="0" algn="just" fontAlgn="base">
              <a:spcBef>
                <a:spcPct val="20000"/>
              </a:spcBef>
              <a:spcAft>
                <a:spcPct val="0"/>
              </a:spcAft>
            </a:pPr>
            <a:r>
              <a:rPr lang="ru-RU" sz="3200" b="1" dirty="0">
                <a:solidFill>
                  <a:prstClr val="black"/>
                </a:solidFill>
                <a:latin typeface="Calibri"/>
              </a:rPr>
              <a:t>Престоли</a:t>
            </a:r>
            <a:endParaRPr lang="ru-RU" sz="3200" dirty="0">
              <a:solidFill>
                <a:prstClr val="black"/>
              </a:solidFill>
              <a:latin typeface="Calibri"/>
            </a:endParaRPr>
          </a:p>
        </p:txBody>
      </p:sp>
      <p:pic>
        <p:nvPicPr>
          <p:cNvPr id="8" name="Picture 2"/>
          <p:cNvPicPr>
            <a:picLocks noChangeAspect="1" noChangeArrowheads="1"/>
          </p:cNvPicPr>
          <p:nvPr/>
        </p:nvPicPr>
        <p:blipFill>
          <a:blip r:embed="rId3"/>
          <a:srcRect/>
          <a:stretch>
            <a:fillRect/>
          </a:stretch>
        </p:blipFill>
        <p:spPr bwMode="auto">
          <a:xfrm>
            <a:off x="2857488" y="357166"/>
            <a:ext cx="5214942" cy="6140608"/>
          </a:xfrm>
          <a:prstGeom prst="ellipse">
            <a:avLst/>
          </a:prstGeom>
          <a:ln>
            <a:noFill/>
          </a:ln>
          <a:effectLst>
            <a:softEdge rad="112500"/>
          </a:effec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sr-Cyrl-CS"/>
          </a:p>
        </p:txBody>
      </p:sp>
      <p:sp>
        <p:nvSpPr>
          <p:cNvPr id="3" name="Content Placeholder 2"/>
          <p:cNvSpPr>
            <a:spLocks noGrp="1"/>
          </p:cNvSpPr>
          <p:nvPr>
            <p:ph idx="1"/>
          </p:nvPr>
        </p:nvSpPr>
        <p:spPr/>
        <p:txBody>
          <a:bodyPr/>
          <a:lstStyle/>
          <a:p>
            <a:endParaRPr lang="sr-Cyrl-CS"/>
          </a:p>
        </p:txBody>
      </p:sp>
      <p:pic>
        <p:nvPicPr>
          <p:cNvPr id="4" name="Picture 3" descr="0_ab689_43b5aeed_L.jpg"/>
          <p:cNvPicPr>
            <a:picLocks noChangeAspect="1"/>
          </p:cNvPicPr>
          <p:nvPr/>
        </p:nvPicPr>
        <p:blipFill>
          <a:blip r:embed="rId2"/>
          <a:srcRect/>
          <a:stretch>
            <a:fillRect/>
          </a:stretch>
        </p:blipFill>
        <p:spPr>
          <a:xfrm>
            <a:off x="-1" y="0"/>
            <a:ext cx="9123777" cy="6858000"/>
          </a:xfrm>
          <a:prstGeom prst="rect">
            <a:avLst/>
          </a:prstGeom>
        </p:spPr>
      </p:pic>
      <p:sp>
        <p:nvSpPr>
          <p:cNvPr id="6" name="Rectangle 5"/>
          <p:cNvSpPr/>
          <p:nvPr/>
        </p:nvSpPr>
        <p:spPr>
          <a:xfrm>
            <a:off x="3000364" y="0"/>
            <a:ext cx="2136932" cy="584775"/>
          </a:xfrm>
          <a:prstGeom prst="rect">
            <a:avLst/>
          </a:prstGeom>
        </p:spPr>
        <p:txBody>
          <a:bodyPr wrap="none">
            <a:spAutoFit/>
          </a:bodyPr>
          <a:lstStyle/>
          <a:p>
            <a:pPr lvl="0" algn="just" fontAlgn="base">
              <a:spcBef>
                <a:spcPct val="20000"/>
              </a:spcBef>
              <a:spcAft>
                <a:spcPct val="0"/>
              </a:spcAft>
            </a:pPr>
            <a:r>
              <a:rPr lang="ru-RU" sz="3200" b="1" dirty="0">
                <a:solidFill>
                  <a:prstClr val="black"/>
                </a:solidFill>
                <a:latin typeface="Calibri"/>
              </a:rPr>
              <a:t>Арханђели</a:t>
            </a:r>
            <a:endParaRPr lang="ru-RU" sz="3200" dirty="0">
              <a:solidFill>
                <a:prstClr val="black"/>
              </a:solidFill>
              <a:latin typeface="Calibri"/>
            </a:endParaRPr>
          </a:p>
        </p:txBody>
      </p:sp>
      <p:pic>
        <p:nvPicPr>
          <p:cNvPr id="7" name="Picture 3"/>
          <p:cNvPicPr>
            <a:picLocks noChangeAspect="1" noChangeArrowheads="1"/>
          </p:cNvPicPr>
          <p:nvPr/>
        </p:nvPicPr>
        <p:blipFill>
          <a:blip r:embed="rId3"/>
          <a:srcRect/>
          <a:stretch>
            <a:fillRect/>
          </a:stretch>
        </p:blipFill>
        <p:spPr bwMode="auto">
          <a:xfrm>
            <a:off x="1785918" y="571480"/>
            <a:ext cx="5072098" cy="6224847"/>
          </a:xfrm>
          <a:prstGeom prst="rect">
            <a:avLst/>
          </a:prstGeom>
          <a:ln>
            <a:noFill/>
          </a:ln>
          <a:effectLst>
            <a:softEdge rad="112500"/>
          </a:effec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sr-Cyrl-CS"/>
          </a:p>
        </p:txBody>
      </p:sp>
      <p:sp>
        <p:nvSpPr>
          <p:cNvPr id="3" name="Content Placeholder 2"/>
          <p:cNvSpPr>
            <a:spLocks noGrp="1"/>
          </p:cNvSpPr>
          <p:nvPr>
            <p:ph idx="1"/>
          </p:nvPr>
        </p:nvSpPr>
        <p:spPr/>
        <p:txBody>
          <a:bodyPr/>
          <a:lstStyle/>
          <a:p>
            <a:endParaRPr lang="sr-Cyrl-CS"/>
          </a:p>
        </p:txBody>
      </p:sp>
      <p:pic>
        <p:nvPicPr>
          <p:cNvPr id="4" name="Picture 2" descr="http://www.bastabalkana.com/wp-content/uploads/2012/05/Heruvimi-i-serafimi-nebeske-sile-i-hijerarhije.jpg"/>
          <p:cNvPicPr>
            <a:picLocks noChangeAspect="1" noChangeArrowheads="1"/>
          </p:cNvPicPr>
          <p:nvPr/>
        </p:nvPicPr>
        <p:blipFill>
          <a:blip r:embed="rId2"/>
          <a:srcRect/>
          <a:stretch>
            <a:fillRect/>
          </a:stretch>
        </p:blipFill>
        <p:spPr bwMode="auto">
          <a:xfrm>
            <a:off x="-1" y="0"/>
            <a:ext cx="9170765" cy="6858000"/>
          </a:xfrm>
          <a:prstGeom prst="rect">
            <a:avLst/>
          </a:prstGeom>
          <a:noFill/>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00100" y="1142984"/>
            <a:ext cx="5643602" cy="4130361"/>
          </a:xfrm>
          <a:prstGeom prst="rect">
            <a:avLst/>
          </a:prstGeom>
          <a:noFill/>
        </p:spPr>
        <p:txBody>
          <a:bodyPr wrap="square" rtlCol="0">
            <a:spAutoFit/>
          </a:bodyPr>
          <a:lstStyle/>
          <a:p>
            <a:pPr marL="342900" lvl="0" indent="-342900" fontAlgn="base">
              <a:spcBef>
                <a:spcPct val="20000"/>
              </a:spcBef>
              <a:spcAft>
                <a:spcPct val="0"/>
              </a:spcAft>
              <a:buClr>
                <a:srgbClr val="FFCC00"/>
              </a:buClr>
              <a:buSzPct val="120000"/>
              <a:buFontTx/>
              <a:buChar char="•"/>
              <a:defRPr/>
            </a:pPr>
            <a:r>
              <a:rPr lang="sr-Cyrl-BA" sz="3200" b="1" kern="0" dirty="0">
                <a:solidFill>
                  <a:srgbClr val="FFFFFF"/>
                </a:solidFill>
                <a:effectLst>
                  <a:outerShdw blurRad="38100" dist="38100" dir="2700000" algn="tl">
                    <a:srgbClr val="000000"/>
                  </a:outerShdw>
                </a:effectLst>
                <a:latin typeface="Tahoma"/>
              </a:rPr>
              <a:t>Пророци се сликају са изрекама из Светог писма,које се односе на њих.</a:t>
            </a:r>
          </a:p>
          <a:p>
            <a:pPr marL="342900" lvl="0" indent="-342900" fontAlgn="base">
              <a:spcBef>
                <a:spcPct val="20000"/>
              </a:spcBef>
              <a:spcAft>
                <a:spcPct val="0"/>
              </a:spcAft>
              <a:buClr>
                <a:srgbClr val="FFCC00"/>
              </a:buClr>
              <a:buSzPct val="120000"/>
              <a:buFontTx/>
              <a:buChar char="•"/>
              <a:defRPr/>
            </a:pPr>
            <a:r>
              <a:rPr lang="sr-Cyrl-BA" sz="3200" b="1" kern="0" dirty="0">
                <a:solidFill>
                  <a:srgbClr val="FFFFFF"/>
                </a:solidFill>
                <a:effectLst>
                  <a:outerShdw blurRad="38100" dist="38100" dir="2700000" algn="tl">
                    <a:srgbClr val="000000"/>
                  </a:outerShdw>
                </a:effectLst>
                <a:latin typeface="Tahoma"/>
              </a:rPr>
              <a:t>Илија се слика са огњеним колима или како га,поред потока,храни гавран.</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8929718" cy="369332"/>
          </a:xfrm>
          <a:prstGeom prst="rect">
            <a:avLst/>
          </a:prstGeom>
        </p:spPr>
        <p:txBody>
          <a:bodyPr wrap="square">
            <a:spAutoFit/>
          </a:bodyPr>
          <a:lstStyle/>
          <a:p>
            <a:r>
              <a:rPr lang="en-US" b="1" dirty="0" err="1"/>
              <a:t>Crkva</a:t>
            </a:r>
            <a:r>
              <a:rPr lang="en-US" b="1" dirty="0"/>
              <a:t> </a:t>
            </a:r>
            <a:r>
              <a:rPr lang="en-US" b="1" dirty="0" err="1"/>
              <a:t>Uspenija</a:t>
            </a:r>
            <a:r>
              <a:rPr lang="en-US" b="1" dirty="0"/>
              <a:t> </a:t>
            </a:r>
            <a:r>
              <a:rPr lang="en-US" b="1" dirty="0" err="1"/>
              <a:t>Bogorodice</a:t>
            </a:r>
            <a:r>
              <a:rPr lang="en-US" b="1" dirty="0"/>
              <a:t> </a:t>
            </a:r>
            <a:r>
              <a:rPr lang="en-US" b="1" dirty="0" err="1"/>
              <a:t>Morače</a:t>
            </a:r>
            <a:r>
              <a:rPr lang="en-US" b="1" dirty="0"/>
              <a:t> </a:t>
            </a:r>
            <a:r>
              <a:rPr lang="en-US" b="1" dirty="0" err="1"/>
              <a:t>kod</a:t>
            </a:r>
            <a:r>
              <a:rPr lang="en-US" b="1" dirty="0"/>
              <a:t> </a:t>
            </a:r>
            <a:r>
              <a:rPr lang="en-US" b="1" dirty="0" err="1"/>
              <a:t>Kolašina</a:t>
            </a:r>
            <a:r>
              <a:rPr lang="en-US" b="1" dirty="0"/>
              <a:t> (</a:t>
            </a:r>
            <a:r>
              <a:rPr lang="en-US" b="1" dirty="0" err="1"/>
              <a:t>detalj</a:t>
            </a:r>
            <a:r>
              <a:rPr lang="en-US" b="1" dirty="0"/>
              <a:t> </a:t>
            </a:r>
            <a:r>
              <a:rPr lang="en-US" b="1" dirty="0" err="1"/>
              <a:t>freske</a:t>
            </a:r>
            <a:r>
              <a:rPr lang="en-US" b="1" dirty="0"/>
              <a:t>)</a:t>
            </a:r>
            <a:r>
              <a:rPr lang="sr-Latn-CS" b="1" dirty="0"/>
              <a:t>, oko 1260 god.</a:t>
            </a:r>
            <a:r>
              <a:rPr lang="en-US" b="1" dirty="0"/>
              <a:t> </a:t>
            </a:r>
            <a:endParaRPr lang="sr-Cyrl-CS" b="1" dirty="0"/>
          </a:p>
        </p:txBody>
      </p:sp>
      <p:pic>
        <p:nvPicPr>
          <p:cNvPr id="116738" name="Picture 2" descr="http://www.zaduzbine-nemanjica.rs/Moraca/slike/manastir-Moraca5.jpg"/>
          <p:cNvPicPr>
            <a:picLocks noChangeAspect="1" noChangeArrowheads="1"/>
          </p:cNvPicPr>
          <p:nvPr/>
        </p:nvPicPr>
        <p:blipFill>
          <a:blip r:embed="rId2"/>
          <a:srcRect/>
          <a:stretch>
            <a:fillRect/>
          </a:stretch>
        </p:blipFill>
        <p:spPr bwMode="auto">
          <a:xfrm>
            <a:off x="1928794" y="489392"/>
            <a:ext cx="4286280" cy="6116194"/>
          </a:xfrm>
          <a:prstGeom prst="rect">
            <a:avLst/>
          </a:prstGeom>
          <a:noFill/>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descr="http://www.hellenic-art.com/images/detailed/1/st.daniel.jpg"/>
          <p:cNvPicPr>
            <a:picLocks noChangeAspect="1" noChangeArrowheads="1"/>
          </p:cNvPicPr>
          <p:nvPr/>
        </p:nvPicPr>
        <p:blipFill>
          <a:blip r:embed="rId2"/>
          <a:srcRect l="23999" r="20500" b="-1036"/>
          <a:stretch>
            <a:fillRect/>
          </a:stretch>
        </p:blipFill>
        <p:spPr bwMode="auto">
          <a:xfrm>
            <a:off x="0" y="0"/>
            <a:ext cx="4929190" cy="6927466"/>
          </a:xfrm>
          <a:prstGeom prst="rect">
            <a:avLst/>
          </a:prstGeom>
          <a:noFill/>
        </p:spPr>
      </p:pic>
      <p:sp>
        <p:nvSpPr>
          <p:cNvPr id="3" name="TextBox 2"/>
          <p:cNvSpPr txBox="1"/>
          <p:nvPr/>
        </p:nvSpPr>
        <p:spPr>
          <a:xfrm>
            <a:off x="642910" y="428604"/>
            <a:ext cx="3429024" cy="369332"/>
          </a:xfrm>
          <a:prstGeom prst="rect">
            <a:avLst/>
          </a:prstGeom>
          <a:noFill/>
        </p:spPr>
        <p:txBody>
          <a:bodyPr wrap="square" rtlCol="0">
            <a:spAutoFit/>
          </a:bodyPr>
          <a:lstStyle/>
          <a:p>
            <a:r>
              <a:rPr lang="sr-Cyrl-RS" dirty="0">
                <a:solidFill>
                  <a:schemeClr val="accent3"/>
                </a:solidFill>
              </a:rPr>
              <a:t>СВЕТИ ПРОРОК ДАНИЛО</a:t>
            </a:r>
            <a:endParaRPr lang="en-US" dirty="0">
              <a:solidFill>
                <a:schemeClr val="accent3"/>
              </a:solidFill>
            </a:endParaRPr>
          </a:p>
        </p:txBody>
      </p:sp>
      <p:pic>
        <p:nvPicPr>
          <p:cNvPr id="111620" name="Picture 4" descr="http://www.teofanaorthodoxicons.com/uploads/1/4/0/0/14005252/2460063_orig.jpg"/>
          <p:cNvPicPr>
            <a:picLocks noChangeAspect="1" noChangeArrowheads="1"/>
          </p:cNvPicPr>
          <p:nvPr/>
        </p:nvPicPr>
        <p:blipFill>
          <a:blip r:embed="rId3"/>
          <a:srcRect/>
          <a:stretch>
            <a:fillRect/>
          </a:stretch>
        </p:blipFill>
        <p:spPr bwMode="auto">
          <a:xfrm>
            <a:off x="4075754" y="142852"/>
            <a:ext cx="5068246" cy="6476992"/>
          </a:xfrm>
          <a:prstGeom prst="rect">
            <a:avLst/>
          </a:prstGeom>
          <a:noFill/>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2" descr="http://nioras.com/images/byzicons/wooden_icons/st1_300.jpg"/>
          <p:cNvPicPr>
            <a:picLocks noChangeAspect="1" noChangeArrowheads="1"/>
          </p:cNvPicPr>
          <p:nvPr/>
        </p:nvPicPr>
        <p:blipFill>
          <a:blip r:embed="rId2"/>
          <a:srcRect/>
          <a:stretch>
            <a:fillRect/>
          </a:stretch>
        </p:blipFill>
        <p:spPr bwMode="auto">
          <a:xfrm>
            <a:off x="0" y="49858"/>
            <a:ext cx="5072066" cy="6808142"/>
          </a:xfrm>
          <a:prstGeom prst="rect">
            <a:avLst/>
          </a:prstGeom>
          <a:noFill/>
        </p:spPr>
      </p:pic>
      <p:pic>
        <p:nvPicPr>
          <p:cNvPr id="112644" name="Picture 4" descr="http://nioras.com/images/byzicons/wooden_icons/st83_300.jpg"/>
          <p:cNvPicPr>
            <a:picLocks noChangeAspect="1" noChangeArrowheads="1"/>
          </p:cNvPicPr>
          <p:nvPr/>
        </p:nvPicPr>
        <p:blipFill>
          <a:blip r:embed="rId3"/>
          <a:srcRect/>
          <a:stretch>
            <a:fillRect/>
          </a:stretch>
        </p:blipFill>
        <p:spPr bwMode="auto">
          <a:xfrm>
            <a:off x="4357686" y="0"/>
            <a:ext cx="5092065" cy="6858000"/>
          </a:xfrm>
          <a:prstGeom prst="rect">
            <a:avLst/>
          </a:prstGeom>
          <a:noFill/>
        </p:spPr>
      </p:pic>
      <p:sp>
        <p:nvSpPr>
          <p:cNvPr id="4" name="TextBox 3"/>
          <p:cNvSpPr txBox="1"/>
          <p:nvPr/>
        </p:nvSpPr>
        <p:spPr>
          <a:xfrm>
            <a:off x="2500298" y="500042"/>
            <a:ext cx="3786214" cy="369332"/>
          </a:xfrm>
          <a:prstGeom prst="rect">
            <a:avLst/>
          </a:prstGeom>
          <a:noFill/>
        </p:spPr>
        <p:txBody>
          <a:bodyPr wrap="square" rtlCol="0">
            <a:spAutoFit/>
          </a:bodyPr>
          <a:lstStyle/>
          <a:p>
            <a:r>
              <a:rPr lang="sr-Cyrl-RS" b="1" dirty="0">
                <a:solidFill>
                  <a:schemeClr val="accent3"/>
                </a:solidFill>
              </a:rPr>
              <a:t>АРОН                            ЈЕЗЕКИЉА</a:t>
            </a:r>
            <a:endParaRPr lang="en-US" b="1" dirty="0">
              <a:solidFill>
                <a:schemeClr val="accent3"/>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2" descr="https://s-media-cache-ak0.pinimg.com/236x/cf/b3/a7/cfb3a795b724b2a570ba3cd0d5a923f8.jpg"/>
          <p:cNvPicPr>
            <a:picLocks noChangeAspect="1" noChangeArrowheads="1"/>
          </p:cNvPicPr>
          <p:nvPr/>
        </p:nvPicPr>
        <p:blipFill>
          <a:blip r:embed="rId2"/>
          <a:srcRect/>
          <a:stretch>
            <a:fillRect/>
          </a:stretch>
        </p:blipFill>
        <p:spPr bwMode="auto">
          <a:xfrm>
            <a:off x="0" y="1"/>
            <a:ext cx="5600304" cy="6858000"/>
          </a:xfrm>
          <a:prstGeom prst="rect">
            <a:avLst/>
          </a:prstGeom>
          <a:noFill/>
        </p:spPr>
      </p:pic>
      <p:sp>
        <p:nvSpPr>
          <p:cNvPr id="3" name="TextBox 2"/>
          <p:cNvSpPr txBox="1"/>
          <p:nvPr/>
        </p:nvSpPr>
        <p:spPr>
          <a:xfrm>
            <a:off x="2500298" y="500042"/>
            <a:ext cx="3786214" cy="369332"/>
          </a:xfrm>
          <a:prstGeom prst="rect">
            <a:avLst/>
          </a:prstGeom>
          <a:noFill/>
        </p:spPr>
        <p:txBody>
          <a:bodyPr wrap="square" rtlCol="0">
            <a:spAutoFit/>
          </a:bodyPr>
          <a:lstStyle/>
          <a:p>
            <a:r>
              <a:rPr lang="sr-Cyrl-RS" b="1" dirty="0">
                <a:solidFill>
                  <a:schemeClr val="accent3"/>
                </a:solidFill>
              </a:rPr>
              <a:t>ЈОНА                         САМУИЛО</a:t>
            </a:r>
            <a:endParaRPr lang="en-US" b="1" dirty="0">
              <a:solidFill>
                <a:schemeClr val="accent3"/>
              </a:solidFill>
            </a:endParaRPr>
          </a:p>
        </p:txBody>
      </p:sp>
      <p:pic>
        <p:nvPicPr>
          <p:cNvPr id="113668" name="Picture 4" descr="https://s-media-cache-ak0.pinimg.com/736x/04/f8/35/04f835cb9c636559bb8456477eaa1f12.jpg"/>
          <p:cNvPicPr>
            <a:picLocks noChangeAspect="1" noChangeArrowheads="1"/>
          </p:cNvPicPr>
          <p:nvPr/>
        </p:nvPicPr>
        <p:blipFill>
          <a:blip r:embed="rId3"/>
          <a:srcRect/>
          <a:stretch>
            <a:fillRect/>
          </a:stretch>
        </p:blipFill>
        <p:spPr bwMode="auto">
          <a:xfrm>
            <a:off x="4562475" y="761999"/>
            <a:ext cx="4581525" cy="6096001"/>
          </a:xfrm>
          <a:prstGeom prst="rect">
            <a:avLst/>
          </a:prstGeom>
          <a:noFill/>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4" name="Picture 6" descr="https://www.archangelsbooks.com/prodimages/Giant/Icons/a-44.jpg"/>
          <p:cNvPicPr>
            <a:picLocks noChangeAspect="1" noChangeArrowheads="1"/>
          </p:cNvPicPr>
          <p:nvPr/>
        </p:nvPicPr>
        <p:blipFill>
          <a:blip r:embed="rId2"/>
          <a:srcRect/>
          <a:stretch>
            <a:fillRect/>
          </a:stretch>
        </p:blipFill>
        <p:spPr bwMode="auto">
          <a:xfrm>
            <a:off x="4247745" y="0"/>
            <a:ext cx="4896255" cy="6858000"/>
          </a:xfrm>
          <a:prstGeom prst="rect">
            <a:avLst/>
          </a:prstGeom>
          <a:noFill/>
        </p:spPr>
      </p:pic>
      <p:pic>
        <p:nvPicPr>
          <p:cNvPr id="114690" name="Picture 2" descr="https://www.archangelsbooks.com/prodimages/Large/Icons/a-234.jpg"/>
          <p:cNvPicPr>
            <a:picLocks noChangeAspect="1" noChangeArrowheads="1"/>
          </p:cNvPicPr>
          <p:nvPr/>
        </p:nvPicPr>
        <p:blipFill>
          <a:blip r:embed="rId3"/>
          <a:srcRect/>
          <a:stretch>
            <a:fillRect/>
          </a:stretch>
        </p:blipFill>
        <p:spPr bwMode="auto">
          <a:xfrm>
            <a:off x="0" y="1"/>
            <a:ext cx="4643438" cy="6858000"/>
          </a:xfrm>
          <a:prstGeom prst="rect">
            <a:avLst/>
          </a:prstGeom>
          <a:noFill/>
        </p:spPr>
      </p:pic>
      <p:sp>
        <p:nvSpPr>
          <p:cNvPr id="4" name="TextBox 3"/>
          <p:cNvSpPr txBox="1"/>
          <p:nvPr/>
        </p:nvSpPr>
        <p:spPr>
          <a:xfrm>
            <a:off x="2500298" y="500042"/>
            <a:ext cx="3786214" cy="369332"/>
          </a:xfrm>
          <a:prstGeom prst="rect">
            <a:avLst/>
          </a:prstGeom>
          <a:noFill/>
        </p:spPr>
        <p:txBody>
          <a:bodyPr wrap="square" rtlCol="0">
            <a:spAutoFit/>
          </a:bodyPr>
          <a:lstStyle/>
          <a:p>
            <a:r>
              <a:rPr lang="sr-Cyrl-RS" b="1" dirty="0">
                <a:solidFill>
                  <a:schemeClr val="accent3"/>
                </a:solidFill>
              </a:rPr>
              <a:t>ИСУС НАВИН                   ДАВИД</a:t>
            </a:r>
            <a:endParaRPr lang="en-US" b="1" dirty="0">
              <a:solidFill>
                <a:schemeClr val="accent3"/>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sr-Cyrl-CS"/>
          </a:p>
        </p:txBody>
      </p:sp>
      <p:sp>
        <p:nvSpPr>
          <p:cNvPr id="3" name="Content Placeholder 2"/>
          <p:cNvSpPr>
            <a:spLocks noGrp="1"/>
          </p:cNvSpPr>
          <p:nvPr>
            <p:ph idx="1"/>
          </p:nvPr>
        </p:nvSpPr>
        <p:spPr/>
        <p:txBody>
          <a:bodyPr/>
          <a:lstStyle/>
          <a:p>
            <a:endParaRPr lang="sr-Cyrl-CS"/>
          </a:p>
        </p:txBody>
      </p:sp>
      <p:pic>
        <p:nvPicPr>
          <p:cNvPr id="74754" name="Picture 2" descr="http://www.orthphoto.net/photo/201011/59476.jpg"/>
          <p:cNvPicPr>
            <a:picLocks noChangeAspect="1" noChangeArrowheads="1"/>
          </p:cNvPicPr>
          <p:nvPr/>
        </p:nvPicPr>
        <p:blipFill>
          <a:blip r:embed="rId2"/>
          <a:srcRect/>
          <a:stretch>
            <a:fillRect/>
          </a:stretch>
        </p:blipFill>
        <p:spPr bwMode="auto">
          <a:xfrm>
            <a:off x="0" y="214290"/>
            <a:ext cx="9164876" cy="6286521"/>
          </a:xfrm>
          <a:prstGeom prst="rect">
            <a:avLst/>
          </a:prstGeom>
          <a:noFill/>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2" descr="https://s-media-cache-ak0.pinimg.com/236x/b1/41/3f/b1413ff9c34fc4cc0b8833776340f8ee.jpg"/>
          <p:cNvPicPr>
            <a:picLocks noChangeAspect="1" noChangeArrowheads="1"/>
          </p:cNvPicPr>
          <p:nvPr/>
        </p:nvPicPr>
        <p:blipFill>
          <a:blip r:embed="rId2"/>
          <a:srcRect/>
          <a:stretch>
            <a:fillRect/>
          </a:stretch>
        </p:blipFill>
        <p:spPr bwMode="auto">
          <a:xfrm>
            <a:off x="0" y="1807"/>
            <a:ext cx="5357818" cy="6856193"/>
          </a:xfrm>
          <a:prstGeom prst="rect">
            <a:avLst/>
          </a:prstGeom>
          <a:noFill/>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2" descr="http://www.archangelsbooks.com/prodimages/Giant/icons/A416.jpg"/>
          <p:cNvPicPr>
            <a:picLocks noChangeAspect="1" noChangeArrowheads="1"/>
          </p:cNvPicPr>
          <p:nvPr/>
        </p:nvPicPr>
        <p:blipFill>
          <a:blip r:embed="rId2"/>
          <a:srcRect/>
          <a:stretch>
            <a:fillRect/>
          </a:stretch>
        </p:blipFill>
        <p:spPr bwMode="auto">
          <a:xfrm>
            <a:off x="-169330" y="1"/>
            <a:ext cx="9313330" cy="6858000"/>
          </a:xfrm>
          <a:prstGeom prst="rect">
            <a:avLst/>
          </a:prstGeom>
          <a:noFill/>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Picture 2" descr="https://s-media-cache-ak0.pinimg.com/236x/d5/ed/1a/d5ed1a3287a4d7a39ff6720637ad5e9b.jpg"/>
          <p:cNvPicPr>
            <a:picLocks noChangeAspect="1" noChangeArrowheads="1"/>
          </p:cNvPicPr>
          <p:nvPr/>
        </p:nvPicPr>
        <p:blipFill>
          <a:blip r:embed="rId2"/>
          <a:srcRect/>
          <a:stretch>
            <a:fillRect/>
          </a:stretch>
        </p:blipFill>
        <p:spPr bwMode="auto">
          <a:xfrm>
            <a:off x="0" y="0"/>
            <a:ext cx="5286380" cy="6854374"/>
          </a:xfrm>
          <a:prstGeom prst="rect">
            <a:avLst/>
          </a:prstGeom>
          <a:noFill/>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707886"/>
          </a:xfrm>
          <a:prstGeom prst="rect">
            <a:avLst/>
          </a:prstGeom>
        </p:spPr>
        <p:txBody>
          <a:bodyPr wrap="square">
            <a:spAutoFit/>
          </a:bodyPr>
          <a:lstStyle/>
          <a:p>
            <a:pPr marL="342900" lvl="0" indent="-342900" fontAlgn="base">
              <a:spcBef>
                <a:spcPct val="20000"/>
              </a:spcBef>
              <a:spcAft>
                <a:spcPct val="0"/>
              </a:spcAft>
              <a:buClr>
                <a:srgbClr val="FFCC00"/>
              </a:buClr>
              <a:buSzPct val="120000"/>
              <a:buFontTx/>
              <a:buChar char="•"/>
              <a:defRPr/>
            </a:pPr>
            <a:r>
              <a:rPr lang="sr-Cyrl-BA" sz="2000" b="1" kern="0" dirty="0">
                <a:solidFill>
                  <a:srgbClr val="FFFFFF"/>
                </a:solidFill>
                <a:effectLst>
                  <a:outerShdw blurRad="38100" dist="38100" dir="2700000" algn="tl">
                    <a:srgbClr val="000000"/>
                  </a:outerShdw>
                </a:effectLst>
                <a:latin typeface="Tahoma"/>
              </a:rPr>
              <a:t>Св. Јован Претеча се слика обучен у одјећу од камиље длаке,опасан кожним појасом. Некад и са крилима.</a:t>
            </a:r>
          </a:p>
        </p:txBody>
      </p:sp>
      <p:pic>
        <p:nvPicPr>
          <p:cNvPr id="92162" name="Picture 2" descr="http://svetisimeon.org/en/wp-content/uploads/2010/07/sv_jovan_preteca-212x300.jpg"/>
          <p:cNvPicPr>
            <a:picLocks noChangeAspect="1" noChangeArrowheads="1"/>
          </p:cNvPicPr>
          <p:nvPr/>
        </p:nvPicPr>
        <p:blipFill>
          <a:blip r:embed="rId2"/>
          <a:srcRect/>
          <a:stretch>
            <a:fillRect/>
          </a:stretch>
        </p:blipFill>
        <p:spPr bwMode="auto">
          <a:xfrm>
            <a:off x="285720" y="642918"/>
            <a:ext cx="4214842" cy="5964399"/>
          </a:xfrm>
          <a:prstGeom prst="rect">
            <a:avLst/>
          </a:prstGeom>
          <a:noFill/>
        </p:spPr>
      </p:pic>
      <p:pic>
        <p:nvPicPr>
          <p:cNvPr id="92164" name="Picture 4" descr="http://www.atlantaserbs.com/web/ikone/cudotvorne/SvetiJov.jpg"/>
          <p:cNvPicPr>
            <a:picLocks noChangeAspect="1" noChangeArrowheads="1"/>
          </p:cNvPicPr>
          <p:nvPr/>
        </p:nvPicPr>
        <p:blipFill>
          <a:blip r:embed="rId3"/>
          <a:srcRect/>
          <a:stretch>
            <a:fillRect/>
          </a:stretch>
        </p:blipFill>
        <p:spPr bwMode="auto">
          <a:xfrm>
            <a:off x="4500562" y="684752"/>
            <a:ext cx="4000528" cy="5925596"/>
          </a:xfrm>
          <a:prstGeom prst="rect">
            <a:avLst/>
          </a:prstGeom>
          <a:noFill/>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1015663"/>
          </a:xfrm>
          <a:prstGeom prst="rect">
            <a:avLst/>
          </a:prstGeom>
        </p:spPr>
        <p:txBody>
          <a:bodyPr wrap="square">
            <a:spAutoFit/>
          </a:bodyPr>
          <a:lstStyle/>
          <a:p>
            <a:pPr marL="342900" lvl="0" indent="-342900" fontAlgn="base">
              <a:spcBef>
                <a:spcPct val="20000"/>
              </a:spcBef>
              <a:spcAft>
                <a:spcPct val="0"/>
              </a:spcAft>
              <a:buClr>
                <a:srgbClr val="FFCC00"/>
              </a:buClr>
              <a:buSzPct val="120000"/>
              <a:buFontTx/>
              <a:buChar char="•"/>
              <a:defRPr/>
            </a:pPr>
            <a:r>
              <a:rPr lang="sr-Cyrl-BA" sz="2000" kern="0">
                <a:solidFill>
                  <a:srgbClr val="FFFFFF"/>
                </a:solidFill>
                <a:effectLst>
                  <a:outerShdw blurRad="38100" dist="38100" dir="2700000" algn="tl">
                    <a:srgbClr val="000000"/>
                  </a:outerShdw>
                </a:effectLst>
                <a:latin typeface="Tahoma"/>
              </a:rPr>
              <a:t>Заједничко обележје </a:t>
            </a:r>
            <a:r>
              <a:rPr lang="sr-Cyrl-BA" sz="2000" kern="0" dirty="0">
                <a:solidFill>
                  <a:srgbClr val="FFFFFF"/>
                </a:solidFill>
                <a:effectLst>
                  <a:outerShdw blurRad="38100" dist="38100" dir="2700000" algn="tl">
                    <a:srgbClr val="000000"/>
                  </a:outerShdw>
                </a:effectLst>
                <a:latin typeface="Tahoma"/>
              </a:rPr>
              <a:t>свих светитеља </a:t>
            </a:r>
            <a:r>
              <a:rPr lang="sr-Cyrl-BA" sz="2000" kern="0">
                <a:solidFill>
                  <a:srgbClr val="FFFFFF"/>
                </a:solidFill>
                <a:effectLst>
                  <a:outerShdw blurRad="38100" dist="38100" dir="2700000" algn="tl">
                    <a:srgbClr val="000000"/>
                  </a:outerShdw>
                </a:effectLst>
                <a:latin typeface="Tahoma"/>
              </a:rPr>
              <a:t>је ореол,светли </a:t>
            </a:r>
            <a:r>
              <a:rPr lang="sr-Cyrl-BA" sz="2000" kern="0" dirty="0">
                <a:solidFill>
                  <a:srgbClr val="FFFFFF"/>
                </a:solidFill>
                <a:effectLst>
                  <a:outerShdw blurRad="38100" dist="38100" dir="2700000" algn="tl">
                    <a:srgbClr val="000000"/>
                  </a:outerShdw>
                </a:effectLst>
                <a:latin typeface="Tahoma"/>
              </a:rPr>
              <a:t>круг око главе.Ореол </a:t>
            </a:r>
            <a:r>
              <a:rPr lang="sr-Cyrl-BA" sz="2000" kern="0">
                <a:solidFill>
                  <a:srgbClr val="FFFFFF"/>
                </a:solidFill>
                <a:effectLst>
                  <a:outerShdw blurRad="38100" dist="38100" dir="2700000" algn="tl">
                    <a:srgbClr val="000000"/>
                  </a:outerShdw>
                </a:effectLst>
                <a:latin typeface="Tahoma"/>
              </a:rPr>
              <a:t>представља венац вечне </a:t>
            </a:r>
            <a:r>
              <a:rPr lang="sr-Cyrl-BA" sz="2000" kern="0" dirty="0">
                <a:solidFill>
                  <a:srgbClr val="FFFFFF"/>
                </a:solidFill>
                <a:effectLst>
                  <a:outerShdw blurRad="38100" dist="38100" dir="2700000" algn="tl">
                    <a:srgbClr val="000000"/>
                  </a:outerShdw>
                </a:effectLst>
                <a:latin typeface="Tahoma"/>
              </a:rPr>
              <a:t>славе,која је дата светитељима на небу.</a:t>
            </a:r>
          </a:p>
        </p:txBody>
      </p:sp>
      <p:pic>
        <p:nvPicPr>
          <p:cNvPr id="114690" name="Picture 2" descr="http://svetatrojica.files.wordpress.com/2013/03/ikona-strasnog-suda-judgment-day-icon-2-1.jpg"/>
          <p:cNvPicPr>
            <a:picLocks noChangeAspect="1" noChangeArrowheads="1"/>
          </p:cNvPicPr>
          <p:nvPr/>
        </p:nvPicPr>
        <p:blipFill>
          <a:blip r:embed="rId2"/>
          <a:srcRect/>
          <a:stretch>
            <a:fillRect/>
          </a:stretch>
        </p:blipFill>
        <p:spPr bwMode="auto">
          <a:xfrm>
            <a:off x="0" y="1214422"/>
            <a:ext cx="9321667" cy="4748224"/>
          </a:xfrm>
          <a:prstGeom prst="rect">
            <a:avLst/>
          </a:prstGeom>
          <a:noFill/>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4143372" cy="1015663"/>
          </a:xfrm>
          <a:prstGeom prst="rect">
            <a:avLst/>
          </a:prstGeom>
        </p:spPr>
        <p:txBody>
          <a:bodyPr wrap="square">
            <a:spAutoFit/>
          </a:bodyPr>
          <a:lstStyle/>
          <a:p>
            <a:pPr marL="342900" lvl="0" indent="-342900" fontAlgn="base">
              <a:spcBef>
                <a:spcPct val="20000"/>
              </a:spcBef>
              <a:spcAft>
                <a:spcPct val="0"/>
              </a:spcAft>
              <a:buClr>
                <a:srgbClr val="FFCC00"/>
              </a:buClr>
              <a:buSzPct val="120000"/>
              <a:buFontTx/>
              <a:buChar char="•"/>
              <a:defRPr/>
            </a:pPr>
            <a:r>
              <a:rPr lang="sr-Cyrl-BA" sz="2000" kern="0" dirty="0">
                <a:solidFill>
                  <a:srgbClr val="FFFFFF"/>
                </a:solidFill>
                <a:effectLst>
                  <a:outerShdw blurRad="38100" dist="38100" dir="2700000" algn="tl">
                    <a:srgbClr val="000000"/>
                  </a:outerShdw>
                </a:effectLst>
                <a:latin typeface="Tahoma"/>
              </a:rPr>
              <a:t>Јеванђелисти се сликају према симболима,којима почињу своје јеванђеље.</a:t>
            </a:r>
            <a:endParaRPr lang="en-US" sz="2000" kern="0" dirty="0">
              <a:solidFill>
                <a:srgbClr val="FFFFFF"/>
              </a:solidFill>
              <a:effectLst>
                <a:outerShdw blurRad="38100" dist="38100" dir="2700000" algn="tl">
                  <a:srgbClr val="000000"/>
                </a:outerShdw>
              </a:effectLst>
              <a:latin typeface="Tahoma"/>
            </a:endParaRPr>
          </a:p>
        </p:txBody>
      </p:sp>
      <p:sp>
        <p:nvSpPr>
          <p:cNvPr id="3" name="TextBox 2"/>
          <p:cNvSpPr txBox="1"/>
          <p:nvPr/>
        </p:nvSpPr>
        <p:spPr>
          <a:xfrm>
            <a:off x="500034" y="3286124"/>
            <a:ext cx="2071702" cy="2831544"/>
          </a:xfrm>
          <a:prstGeom prst="rect">
            <a:avLst/>
          </a:prstGeom>
          <a:noFill/>
        </p:spPr>
        <p:txBody>
          <a:bodyPr wrap="square" rtlCol="0">
            <a:spAutoFit/>
          </a:bodyPr>
          <a:lstStyle/>
          <a:p>
            <a:pPr marL="342900" lvl="0" indent="-342900" fontAlgn="base">
              <a:spcBef>
                <a:spcPct val="20000"/>
              </a:spcBef>
              <a:spcAft>
                <a:spcPct val="0"/>
              </a:spcAft>
              <a:buClr>
                <a:srgbClr val="FFCC00"/>
              </a:buClr>
              <a:buSzPct val="120000"/>
              <a:buFontTx/>
              <a:buChar char="•"/>
              <a:defRPr/>
            </a:pPr>
            <a:r>
              <a:rPr lang="sr-Cyrl-BA" sz="2000" kern="0" dirty="0">
                <a:solidFill>
                  <a:srgbClr val="FFFFFF"/>
                </a:solidFill>
                <a:effectLst>
                  <a:outerShdw blurRad="38100" dist="38100" dir="2700000" algn="tl">
                    <a:srgbClr val="000000"/>
                  </a:outerShdw>
                </a:effectLst>
                <a:latin typeface="Tahoma"/>
              </a:rPr>
              <a:t>Матеј поред себе има човјека.Он јеванђеље почиње родословом Господа Христа.</a:t>
            </a:r>
          </a:p>
          <a:p>
            <a:endParaRPr lang="sr-Cyrl-CS" dirty="0"/>
          </a:p>
        </p:txBody>
      </p:sp>
      <p:pic>
        <p:nvPicPr>
          <p:cNvPr id="21506" name="Picture 2" descr="http://www.omhksea.org/wp-content/uploads/2012/11/matias_rus_icon_15th_century.jpg"/>
          <p:cNvPicPr>
            <a:picLocks noChangeAspect="1" noChangeArrowheads="1"/>
          </p:cNvPicPr>
          <p:nvPr/>
        </p:nvPicPr>
        <p:blipFill>
          <a:blip r:embed="rId2"/>
          <a:srcRect/>
          <a:stretch>
            <a:fillRect/>
          </a:stretch>
        </p:blipFill>
        <p:spPr bwMode="auto">
          <a:xfrm>
            <a:off x="4429124" y="-25721"/>
            <a:ext cx="4714876" cy="6883721"/>
          </a:xfrm>
          <a:prstGeom prst="rect">
            <a:avLst/>
          </a:prstGeom>
          <a:noFill/>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607879"/>
            <a:ext cx="4572000" cy="1200329"/>
          </a:xfrm>
          <a:prstGeom prst="rect">
            <a:avLst/>
          </a:prstGeom>
        </p:spPr>
        <p:txBody>
          <a:bodyPr>
            <a:spAutoFit/>
          </a:bodyPr>
          <a:lstStyle/>
          <a:p>
            <a:pPr marL="342900" lvl="0" indent="-342900" fontAlgn="base">
              <a:spcBef>
                <a:spcPct val="20000"/>
              </a:spcBef>
              <a:spcAft>
                <a:spcPct val="0"/>
              </a:spcAft>
              <a:buClr>
                <a:srgbClr val="FFCC00"/>
              </a:buClr>
              <a:buSzPct val="120000"/>
              <a:buFontTx/>
              <a:buChar char="•"/>
              <a:defRPr/>
            </a:pPr>
            <a:r>
              <a:rPr lang="sr-Cyrl-BA" kern="0" dirty="0">
                <a:solidFill>
                  <a:srgbClr val="FFFFFF"/>
                </a:solidFill>
                <a:effectLst>
                  <a:outerShdw blurRad="38100" dist="38100" dir="2700000" algn="tl">
                    <a:srgbClr val="000000"/>
                  </a:outerShdw>
                </a:effectLst>
                <a:latin typeface="Tahoma"/>
              </a:rPr>
              <a:t>Марко поред лава,јер његово јеванђеље почиње описом св.Јована Крститеља.ЊЕгов глас је као глас лава у пустињи.</a:t>
            </a:r>
          </a:p>
        </p:txBody>
      </p:sp>
      <p:pic>
        <p:nvPicPr>
          <p:cNvPr id="118786" name="Picture 2" descr="http://www.reginamundi.info/Bibbia-mp3/Marco/SanMarco.jpg"/>
          <p:cNvPicPr>
            <a:picLocks noChangeAspect="1" noChangeArrowheads="1"/>
          </p:cNvPicPr>
          <p:nvPr/>
        </p:nvPicPr>
        <p:blipFill>
          <a:blip r:embed="rId2"/>
          <a:srcRect/>
          <a:stretch>
            <a:fillRect/>
          </a:stretch>
        </p:blipFill>
        <p:spPr bwMode="auto">
          <a:xfrm>
            <a:off x="4934263" y="428604"/>
            <a:ext cx="4209737" cy="3929090"/>
          </a:xfrm>
          <a:prstGeom prst="rect">
            <a:avLst/>
          </a:prstGeom>
          <a:noFill/>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2" descr="http://stanjestvari.files.wordpress.com/2014/09/usekovanje-2.jpg?w=529"/>
          <p:cNvPicPr>
            <a:picLocks noChangeAspect="1" noChangeArrowheads="1"/>
          </p:cNvPicPr>
          <p:nvPr/>
        </p:nvPicPr>
        <p:blipFill>
          <a:blip r:embed="rId2"/>
          <a:srcRect/>
          <a:stretch>
            <a:fillRect/>
          </a:stretch>
        </p:blipFill>
        <p:spPr bwMode="auto">
          <a:xfrm>
            <a:off x="0" y="40533"/>
            <a:ext cx="5000628" cy="6817467"/>
          </a:xfrm>
          <a:prstGeom prst="rect">
            <a:avLst/>
          </a:prstGeom>
          <a:noFill/>
        </p:spPr>
      </p:pic>
      <p:pic>
        <p:nvPicPr>
          <p:cNvPr id="112644" name="Picture 4" descr="http://www.crkva.ch/typo3temp/pics/ad482480fb.jpg"/>
          <p:cNvPicPr>
            <a:picLocks noChangeAspect="1" noChangeArrowheads="1"/>
          </p:cNvPicPr>
          <p:nvPr/>
        </p:nvPicPr>
        <p:blipFill>
          <a:blip r:embed="rId3"/>
          <a:srcRect/>
          <a:stretch>
            <a:fillRect/>
          </a:stretch>
        </p:blipFill>
        <p:spPr bwMode="auto">
          <a:xfrm>
            <a:off x="4771113" y="642918"/>
            <a:ext cx="4372887" cy="6215082"/>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9" name="Picture 3" descr="http://khongthe.com/wallpapers/nature/beautiful-sky-blue-107313.jpg"/>
          <p:cNvPicPr>
            <a:picLocks noChangeAspect="1" noChangeArrowheads="1"/>
          </p:cNvPicPr>
          <p:nvPr/>
        </p:nvPicPr>
        <p:blipFill>
          <a:blip r:embed="rId3" cstate="email">
            <a:lum bright="36000"/>
          </a:blip>
          <a:srcRect/>
          <a:stretch>
            <a:fillRect/>
          </a:stretch>
        </p:blipFill>
        <p:spPr bwMode="auto">
          <a:xfrm>
            <a:off x="-1" y="0"/>
            <a:ext cx="9937819" cy="6858001"/>
          </a:xfrm>
          <a:prstGeom prst="rect">
            <a:avLst/>
          </a:prstGeom>
          <a:noFill/>
        </p:spPr>
      </p:pic>
      <p:pic>
        <p:nvPicPr>
          <p:cNvPr id="55297" name="Picture 1" descr="D:\ДУХОВНО\В‚Е Р О Н А У К А\слике\живот у Цркви\ishs.gif"/>
          <p:cNvPicPr>
            <a:picLocks noChangeAspect="1" noChangeArrowheads="1"/>
          </p:cNvPicPr>
          <p:nvPr/>
        </p:nvPicPr>
        <p:blipFill>
          <a:blip r:embed="rId4"/>
          <a:srcRect/>
          <a:stretch>
            <a:fillRect/>
          </a:stretch>
        </p:blipFill>
        <p:spPr bwMode="auto">
          <a:xfrm>
            <a:off x="0" y="3571876"/>
            <a:ext cx="2143108" cy="3258103"/>
          </a:xfrm>
          <a:prstGeom prst="rect">
            <a:avLst/>
          </a:prstGeom>
          <a:noFill/>
        </p:spPr>
      </p:pic>
      <p:sp>
        <p:nvSpPr>
          <p:cNvPr id="3" name="Content Placeholder 2"/>
          <p:cNvSpPr>
            <a:spLocks noGrp="1"/>
          </p:cNvSpPr>
          <p:nvPr>
            <p:ph idx="1"/>
          </p:nvPr>
        </p:nvSpPr>
        <p:spPr>
          <a:xfrm>
            <a:off x="914400" y="0"/>
            <a:ext cx="8229600" cy="4709160"/>
          </a:xfrm>
        </p:spPr>
        <p:txBody>
          <a:bodyPr>
            <a:noAutofit/>
          </a:bodyPr>
          <a:lstStyle/>
          <a:p>
            <a:pPr>
              <a:buNone/>
            </a:pPr>
            <a:r>
              <a:rPr lang="ru-RU" b="1" dirty="0">
                <a:solidFill>
                  <a:schemeClr val="accent3"/>
                </a:solidFill>
              </a:rPr>
              <a:t>Икона није украс него визуелно саопштавање невидљиве божанске стварности, која се манифестује у времену и простору. Иконе се не поштују на материјалној основи. Поштовање се указује насликаној личности, а не материји од које је направљена икона.Оне су израђиване од разних материјала, слонове кости, емајла, мозаика, мермера, сребра и злата, а често су сликани бојама на дрвеној подлози. </a:t>
            </a:r>
            <a:endParaRPr lang="sr-Cyrl-CS" b="1" dirty="0">
              <a:solidFill>
                <a:schemeClr val="accent3"/>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sr-Cyrl-CS"/>
          </a:p>
        </p:txBody>
      </p:sp>
      <p:sp>
        <p:nvSpPr>
          <p:cNvPr id="3" name="Content Placeholder 2"/>
          <p:cNvSpPr>
            <a:spLocks noGrp="1"/>
          </p:cNvSpPr>
          <p:nvPr>
            <p:ph idx="1"/>
          </p:nvPr>
        </p:nvSpPr>
        <p:spPr/>
        <p:txBody>
          <a:bodyPr/>
          <a:lstStyle/>
          <a:p>
            <a:endParaRPr lang="sr-Cyrl-CS"/>
          </a:p>
        </p:txBody>
      </p:sp>
      <p:pic>
        <p:nvPicPr>
          <p:cNvPr id="75778" name="Picture 2" descr="http://www.tt-group.net/Montenegro-what-to-see/Manastir-Savina/Manastir-Savine-Ikonostas.jpg"/>
          <p:cNvPicPr>
            <a:picLocks noChangeAspect="1" noChangeArrowheads="1"/>
          </p:cNvPicPr>
          <p:nvPr/>
        </p:nvPicPr>
        <p:blipFill>
          <a:blip r:embed="rId2"/>
          <a:srcRect/>
          <a:stretch>
            <a:fillRect/>
          </a:stretch>
        </p:blipFill>
        <p:spPr bwMode="auto">
          <a:xfrm>
            <a:off x="0" y="0"/>
            <a:ext cx="8858280" cy="664793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khongthe.com/wallpapers/nature/beautiful-sky-blue-107313.jpg"/>
          <p:cNvPicPr>
            <a:picLocks noChangeAspect="1" noChangeArrowheads="1"/>
          </p:cNvPicPr>
          <p:nvPr/>
        </p:nvPicPr>
        <p:blipFill>
          <a:blip r:embed="rId2" cstate="email">
            <a:lum bright="36000"/>
          </a:blip>
          <a:srcRect/>
          <a:stretch>
            <a:fillRect/>
          </a:stretch>
        </p:blipFill>
        <p:spPr bwMode="auto">
          <a:xfrm>
            <a:off x="-1" y="0"/>
            <a:ext cx="9937819" cy="6858001"/>
          </a:xfrm>
          <a:prstGeom prst="rect">
            <a:avLst/>
          </a:prstGeom>
          <a:noFill/>
        </p:spPr>
      </p:pic>
      <p:sp>
        <p:nvSpPr>
          <p:cNvPr id="3" name="Content Placeholder 2"/>
          <p:cNvSpPr>
            <a:spLocks noGrp="1"/>
          </p:cNvSpPr>
          <p:nvPr>
            <p:ph idx="1"/>
          </p:nvPr>
        </p:nvSpPr>
        <p:spPr>
          <a:xfrm>
            <a:off x="214282" y="428604"/>
            <a:ext cx="8229600" cy="4709160"/>
          </a:xfrm>
        </p:spPr>
        <p:txBody>
          <a:bodyPr>
            <a:noAutofit/>
          </a:bodyPr>
          <a:lstStyle/>
          <a:p>
            <a:r>
              <a:rPr lang="ru-RU" b="1" dirty="0">
                <a:solidFill>
                  <a:schemeClr val="accent3"/>
                </a:solidFill>
              </a:rPr>
              <a:t>Бог од почетка створио човека по сопственој икони (слици, образу). У Старом Завету није била уобичајена употреба икона зато што је било немогуће изобразити подобије невидивог и бестелесног и неописивог и неизобразивог Бога. Међутим, пошто је Бог због обиља своје милости, заиста постао човек, боравио на земљи и са људима живео, страдао, био распет, васкрсао, узнео се, а све се то заиста и збило и људи су то видели, одлучили су Свети Оци да све то буде на иконама записано.</a:t>
            </a:r>
            <a:endParaRPr lang="sr-Cyrl-CS" b="1" dirty="0">
              <a:solidFill>
                <a:schemeClr val="accent3"/>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whntweather.files.wordpress.com/2012/05/p5213863.jpg"/>
          <p:cNvPicPr>
            <a:picLocks noChangeAspect="1" noChangeArrowheads="1"/>
          </p:cNvPicPr>
          <p:nvPr/>
        </p:nvPicPr>
        <p:blipFill>
          <a:blip r:embed="rId2" cstate="email">
            <a:lum bright="7000"/>
          </a:blip>
          <a:srcRect/>
          <a:stretch>
            <a:fillRect/>
          </a:stretch>
        </p:blipFill>
        <p:spPr bwMode="auto">
          <a:xfrm>
            <a:off x="0" y="-4355"/>
            <a:ext cx="9144000" cy="6862356"/>
          </a:xfrm>
          <a:prstGeom prst="rect">
            <a:avLst/>
          </a:prstGeom>
          <a:noFill/>
        </p:spPr>
      </p:pic>
      <p:sp>
        <p:nvSpPr>
          <p:cNvPr id="3" name="Content Placeholder 2"/>
          <p:cNvSpPr>
            <a:spLocks noGrp="1"/>
          </p:cNvSpPr>
          <p:nvPr>
            <p:ph idx="1"/>
          </p:nvPr>
        </p:nvSpPr>
        <p:spPr>
          <a:xfrm>
            <a:off x="4429124" y="1600200"/>
            <a:ext cx="4257676" cy="4709160"/>
          </a:xfrm>
        </p:spPr>
        <p:txBody>
          <a:bodyPr>
            <a:normAutofit fontScale="92500" lnSpcReduction="20000"/>
          </a:bodyPr>
          <a:lstStyle/>
          <a:p>
            <a:pPr>
              <a:buNone/>
            </a:pPr>
            <a:r>
              <a:rPr lang="ru-RU" b="1" dirty="0">
                <a:solidFill>
                  <a:schemeClr val="accent3"/>
                </a:solidFill>
              </a:rPr>
              <a:t>Данас када неверник стаје пред икону он пред њу стаје са осећањем да се налази пред историјским и уметничким благом. За верујућег човека икона има много дубљи, животворнији смисао, он стаје пред икону као испред прозора који гледа и изображава Царство Небеско.</a:t>
            </a:r>
            <a:endParaRPr lang="sr-Cyrl-CS" b="1" dirty="0">
              <a:solidFill>
                <a:schemeClr val="accent3"/>
              </a:solidFill>
            </a:endParaRPr>
          </a:p>
          <a:p>
            <a:pPr>
              <a:buNone/>
            </a:pPr>
            <a:endParaRPr lang="sr-Cyrl-CS" dirty="0">
              <a:solidFill>
                <a:schemeClr val="accent3"/>
              </a:solidFill>
            </a:endParaRPr>
          </a:p>
        </p:txBody>
      </p:sp>
      <p:pic>
        <p:nvPicPr>
          <p:cNvPr id="114690" name="Picture 2" descr="Image result for orthodox child kisses icon"/>
          <p:cNvPicPr>
            <a:picLocks noChangeAspect="1" noChangeArrowheads="1"/>
          </p:cNvPicPr>
          <p:nvPr/>
        </p:nvPicPr>
        <p:blipFill>
          <a:blip r:embed="rId3"/>
          <a:srcRect/>
          <a:stretch>
            <a:fillRect/>
          </a:stretch>
        </p:blipFill>
        <p:spPr bwMode="auto">
          <a:xfrm>
            <a:off x="-1" y="500043"/>
            <a:ext cx="4238637" cy="6357958"/>
          </a:xfrm>
          <a:prstGeom prst="rect">
            <a:avLst/>
          </a:prstGeom>
          <a:ln>
            <a:noFill/>
          </a:ln>
          <a:effectLst>
            <a:softEdge rad="112500"/>
          </a:effec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Custom 3">
      <a:dk1>
        <a:srgbClr val="005BD3"/>
      </a:dk1>
      <a:lt1>
        <a:srgbClr val="73D6FD"/>
      </a:lt1>
      <a:dk2>
        <a:srgbClr val="00349E"/>
      </a:dk2>
      <a:lt2>
        <a:srgbClr val="D2D2D2"/>
      </a:lt2>
      <a:accent1>
        <a:srgbClr val="2B71FF"/>
      </a:accent1>
      <a:accent2>
        <a:srgbClr val="87BAFF"/>
      </a:accent2>
      <a:accent3>
        <a:srgbClr val="000000"/>
      </a:accent3>
      <a:accent4>
        <a:srgbClr val="2B71FF"/>
      </a:accent4>
      <a:accent5>
        <a:srgbClr val="005BD3"/>
      </a:accent5>
      <a:accent6>
        <a:srgbClr val="002676"/>
      </a:accent6>
      <a:hlink>
        <a:srgbClr val="17BBFD"/>
      </a:hlink>
      <a:folHlink>
        <a:srgbClr val="4B98FF"/>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1_Apex">
  <a:themeElements>
    <a:clrScheme name="Custom 1">
      <a:dk1>
        <a:sysClr val="windowText" lastClr="000000"/>
      </a:dk1>
      <a:lt1>
        <a:sysClr val="window" lastClr="FFFFFF"/>
      </a:lt1>
      <a:dk2>
        <a:srgbClr val="FF0000"/>
      </a:dk2>
      <a:lt2>
        <a:srgbClr val="F4E7ED"/>
      </a:lt2>
      <a:accent1>
        <a:srgbClr val="C00000"/>
      </a:accent1>
      <a:accent2>
        <a:srgbClr val="C00000"/>
      </a:accent2>
      <a:accent3>
        <a:srgbClr val="DE6C36"/>
      </a:accent3>
      <a:accent4>
        <a:srgbClr val="F9B639"/>
      </a:accent4>
      <a:accent5>
        <a:srgbClr val="C00000"/>
      </a:accent5>
      <a:accent6>
        <a:srgbClr val="FA8D3D"/>
      </a:accent6>
      <a:hlink>
        <a:srgbClr val="FFDE66"/>
      </a:hlink>
      <a:folHlink>
        <a:srgbClr val="FF6565"/>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1013</Words>
  <Application>Microsoft Office PowerPoint</Application>
  <PresentationFormat>Пројекција на екрану (4:3)</PresentationFormat>
  <Paragraphs>44</Paragraphs>
  <Slides>57</Slides>
  <Notes>3</Notes>
  <HiddenSlides>0</HiddenSlides>
  <MMClips>0</MMClips>
  <ScaleCrop>false</ScaleCrop>
  <HeadingPairs>
    <vt:vector size="6" baseType="variant">
      <vt:variant>
        <vt:lpstr>Кориштени фонтови</vt:lpstr>
      </vt:variant>
      <vt:variant>
        <vt:i4>8</vt:i4>
      </vt:variant>
      <vt:variant>
        <vt:lpstr>Тема</vt:lpstr>
      </vt:variant>
      <vt:variant>
        <vt:i4>2</vt:i4>
      </vt:variant>
      <vt:variant>
        <vt:lpstr>Наслови слајдова</vt:lpstr>
      </vt:variant>
      <vt:variant>
        <vt:i4>57</vt:i4>
      </vt:variant>
    </vt:vector>
  </HeadingPairs>
  <TitlesOfParts>
    <vt:vector size="67" baseType="lpstr">
      <vt:lpstr>Book Antiqua</vt:lpstr>
      <vt:lpstr>Calibri</vt:lpstr>
      <vt:lpstr>Lucida Sans</vt:lpstr>
      <vt:lpstr>Tahoma</vt:lpstr>
      <vt:lpstr>Times New Roman</vt:lpstr>
      <vt:lpstr>Wingdings</vt:lpstr>
      <vt:lpstr>Wingdings 2</vt:lpstr>
      <vt:lpstr>Wingdings 3</vt:lpstr>
      <vt:lpstr>Apex</vt:lpstr>
      <vt:lpstr>1_Apex</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Poslednja večera , freska iz katakombe sv. Kalista (San Calisto) u Rimu, 3. v.</vt:lpstr>
      <vt:lpstr>Dobri pastir, mozaik iz Mauzoleja Gale Placidije u Raveni, početak 6. veka.</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apokalipsa</dc:creator>
  <cp:lastModifiedBy>Драган Ђурић</cp:lastModifiedBy>
  <cp:revision>2</cp:revision>
  <dcterms:created xsi:type="dcterms:W3CDTF">2019-04-12T06:59:30Z</dcterms:created>
  <dcterms:modified xsi:type="dcterms:W3CDTF">2026-08-01T12:39:38Z</dcterms:modified>
</cp:coreProperties>
</file>