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57" r:id="rId3"/>
    <p:sldId id="258" r:id="rId4"/>
    <p:sldId id="259" r:id="rId5"/>
    <p:sldId id="260" r:id="rId6"/>
    <p:sldId id="261" r:id="rId7"/>
    <p:sldId id="262" r:id="rId8"/>
    <p:sldId id="263" r:id="rId9"/>
    <p:sldId id="264" r:id="rId10"/>
    <p:sldId id="265" r:id="rId11"/>
    <p:sldId id="266" r:id="rId12"/>
    <p:sldId id="267" r:id="rId13"/>
    <p:sldId id="274" r:id="rId14"/>
    <p:sldId id="270" r:id="rId15"/>
    <p:sldId id="271" r:id="rId16"/>
    <p:sldId id="275"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B1CB7271-0417-4461-8573-BA581683EDFF}" type="datetimeFigureOut">
              <a:rPr lang="en-US" smtClean="0"/>
              <a:pPr/>
              <a:t>10/1/2019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52ABB85B-B97A-4424-8DE0-B8FB99664744}"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CB7271-0417-4461-8573-BA581683EDFF}"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CB7271-0417-4461-8573-BA581683EDFF}"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CB7271-0417-4461-8573-BA581683EDFF}"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1CB7271-0417-4461-8573-BA581683EDFF}"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52ABB85B-B97A-4424-8DE0-B8FB9966474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1CB7271-0417-4461-8573-BA581683EDFF}"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1CB7271-0417-4461-8573-BA581683EDFF}" type="datetimeFigureOut">
              <a:rPr lang="en-US" smtClean="0"/>
              <a:pPr/>
              <a:t>10/1/2019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1CB7271-0417-4461-8573-BA581683EDFF}" type="datetimeFigureOut">
              <a:rPr lang="en-US" smtClean="0"/>
              <a:pPr/>
              <a:t>10/1/2019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B7271-0417-4461-8573-BA581683EDFF}" type="datetimeFigureOut">
              <a:rPr lang="en-US" smtClean="0"/>
              <a:pPr/>
              <a:t>10/1/2019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1CB7271-0417-4461-8573-BA581683EDFF}"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1CB7271-0417-4461-8573-BA581683EDFF}"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2000"/>
            <a:lum/>
          </a:blip>
          <a:srcRect/>
          <a:stretch>
            <a:fillRect l="-12000" r="-12000"/>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1CB7271-0417-4461-8573-BA581683EDFF}" type="datetimeFigureOut">
              <a:rPr lang="en-US" smtClean="0"/>
              <a:pPr/>
              <a:t>10/1/2019</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2ABB85B-B97A-4424-8DE0-B8FB9966474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2143116"/>
            <a:ext cx="8229600" cy="1057284"/>
          </a:xfrm>
        </p:spPr>
        <p:txBody>
          <a:bodyPr/>
          <a:lstStyle/>
          <a:p>
            <a:r>
              <a:rPr lang="ru-RU" dirty="0" smtClean="0">
                <a:solidFill>
                  <a:srgbClr val="002060"/>
                </a:solidFill>
              </a:rPr>
              <a:t>Ц</a:t>
            </a:r>
            <a:r>
              <a:rPr lang="sr-Cyrl-RS" dirty="0" smtClean="0">
                <a:solidFill>
                  <a:srgbClr val="002060"/>
                </a:solidFill>
              </a:rPr>
              <a:t>итати из библије</a:t>
            </a:r>
            <a:r>
              <a:rPr lang="en-US" dirty="0" smtClean="0">
                <a:solidFill>
                  <a:srgbClr val="002060"/>
                </a:solidFill>
              </a:rPr>
              <a:t> 2</a:t>
            </a:r>
            <a:endParaRPr lang="en-US" dirty="0">
              <a:solidFill>
                <a:srgbClr val="002060"/>
              </a:solidFill>
            </a:endParaRPr>
          </a:p>
        </p:txBody>
      </p:sp>
      <p:sp>
        <p:nvSpPr>
          <p:cNvPr id="3" name="Subtitle 2"/>
          <p:cNvSpPr>
            <a:spLocks noGrp="1"/>
          </p:cNvSpPr>
          <p:nvPr>
            <p:ph type="subTitle" idx="1"/>
          </p:nvPr>
        </p:nvSpPr>
        <p:spPr>
          <a:xfrm>
            <a:off x="0" y="5845644"/>
            <a:ext cx="6400800" cy="1012356"/>
          </a:xfrm>
        </p:spPr>
        <p:txBody>
          <a:bodyPr>
            <a:normAutofit lnSpcReduction="10000"/>
          </a:bodyPr>
          <a:lstStyle/>
          <a:p>
            <a:r>
              <a:rPr lang="sr-Cyrl-RS" dirty="0" smtClean="0">
                <a:solidFill>
                  <a:srgbClr val="002060"/>
                </a:solidFill>
              </a:rPr>
              <a:t>МАРКО РАДАКОВИЋ, КАТИХЕТА</a:t>
            </a:r>
          </a:p>
          <a:p>
            <a:r>
              <a:rPr lang="sr-Cyrl-RS" dirty="0" smtClean="0">
                <a:solidFill>
                  <a:srgbClr val="002060"/>
                </a:solidFill>
              </a:rPr>
              <a:t>СОМБОР, 2018.</a:t>
            </a:r>
            <a:endParaRPr lang="en-US" dirty="0">
              <a:solidFill>
                <a:srgbClr val="002060"/>
              </a:solidFill>
            </a:endParaRPr>
          </a:p>
        </p:txBody>
      </p:sp>
      <p:sp>
        <p:nvSpPr>
          <p:cNvPr id="4" name="TextBox 3"/>
          <p:cNvSpPr txBox="1"/>
          <p:nvPr/>
        </p:nvSpPr>
        <p:spPr>
          <a:xfrm>
            <a:off x="1142976" y="3429000"/>
            <a:ext cx="6786610" cy="1200329"/>
          </a:xfrm>
          <a:prstGeom prst="rect">
            <a:avLst/>
          </a:prstGeom>
          <a:noFill/>
        </p:spPr>
        <p:txBody>
          <a:bodyPr wrap="square" rtlCol="0">
            <a:spAutoFit/>
          </a:bodyPr>
          <a:lstStyle/>
          <a:p>
            <a:r>
              <a:rPr lang="sr-Cyrl-RS" dirty="0" smtClean="0">
                <a:solidFill>
                  <a:schemeClr val="bg1"/>
                </a:solidFill>
              </a:rPr>
              <a:t>САВЕТ КОЛЕГАМА: ПУСТИТИ У ПОЗАДИНИ НЕКУ МАЊЕ ПОЗНАТУ ПРАВОСЛАВНУ ДУХОВНУ МУЗИКУ (КОЈА НЕ ОДВЛАЧИ СУВИШЕ ПАЖЊУ, НА СТРАНОМ ЈЕЗИКУ ИЛИ СЛИЧНО). ОСТАВИТИ ДА ЂАЦИ САМИ ЧИТАЈУ ТЕКСТ.</a:t>
            </a:r>
            <a:endParaRPr lang="en-US"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1071546"/>
          </a:xfrm>
        </p:spPr>
        <p:txBody>
          <a:bodyPr>
            <a:normAutofit/>
          </a:bodyPr>
          <a:lstStyle/>
          <a:p>
            <a:pPr>
              <a:buNone/>
            </a:pPr>
            <a:r>
              <a:rPr lang="sr-Cyrl-RS" dirty="0" smtClean="0">
                <a:solidFill>
                  <a:schemeClr val="bg1"/>
                </a:solidFill>
              </a:rPr>
              <a:t>Молите и даће вам се, тражите и наћи ћете, куцајте и отвориће вам се. (Мт.7,7)</a:t>
            </a:r>
            <a:endParaRPr lang="en-US" dirty="0">
              <a:solidFill>
                <a:schemeClr val="bg1"/>
              </a:solidFill>
            </a:endParaRPr>
          </a:p>
        </p:txBody>
      </p:sp>
      <p:pic>
        <p:nvPicPr>
          <p:cNvPr id="1026" name="Picture 2" descr="C:\Users\marko\Desktop\pwpt\kneeling.jpg"/>
          <p:cNvPicPr>
            <a:picLocks noChangeAspect="1" noChangeArrowheads="1"/>
          </p:cNvPicPr>
          <p:nvPr/>
        </p:nvPicPr>
        <p:blipFill>
          <a:blip r:embed="rId2"/>
          <a:srcRect/>
          <a:stretch>
            <a:fillRect/>
          </a:stretch>
        </p:blipFill>
        <p:spPr bwMode="auto">
          <a:xfrm>
            <a:off x="0" y="1285860"/>
            <a:ext cx="9151034" cy="5143512"/>
          </a:xfrm>
          <a:prstGeom prst="rect">
            <a:avLst/>
          </a:prstGeom>
          <a:noFill/>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srcRect/>
          <a:stretch>
            <a:fillRect/>
          </a:stretch>
        </p:blipFill>
        <p:spPr bwMode="auto">
          <a:xfrm>
            <a:off x="1" y="4851"/>
            <a:ext cx="9144000" cy="6853149"/>
          </a:xfrm>
          <a:prstGeom prst="rect">
            <a:avLst/>
          </a:prstGeom>
          <a:noFill/>
        </p:spPr>
      </p:pic>
      <p:sp>
        <p:nvSpPr>
          <p:cNvPr id="4" name="Content Placeholder 2"/>
          <p:cNvSpPr>
            <a:spLocks noGrp="1"/>
          </p:cNvSpPr>
          <p:nvPr>
            <p:ph idx="1"/>
          </p:nvPr>
        </p:nvSpPr>
        <p:spPr>
          <a:xfrm>
            <a:off x="0" y="0"/>
            <a:ext cx="9144000" cy="164305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2500" lnSpcReduction="10000"/>
          </a:bodyPr>
          <a:lstStyle/>
          <a:p>
            <a:pPr>
              <a:buNone/>
            </a:pPr>
            <a:r>
              <a:rPr lang="sr-Cyrl-RS" dirty="0" smtClean="0">
                <a:solidFill>
                  <a:schemeClr val="bg1"/>
                </a:solidFill>
              </a:rPr>
              <a:t>Уђита на уска врата, јер су широка врата и широк пут који воде у пропаст, и много их има који њиме иду. Јер су уска врата и тесан пут што воде у живот и мало их је који га налазе. (Мт.7,13-14)</a:t>
            </a:r>
            <a:endParaRPr lang="en-US"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164305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pPr>
              <a:buNone/>
            </a:pPr>
            <a:r>
              <a:rPr lang="sr-Cyrl-RS" dirty="0" smtClean="0">
                <a:solidFill>
                  <a:schemeClr val="bg1"/>
                </a:solidFill>
              </a:rPr>
              <a:t>Неће сваки који ми говори: “Господе, Господе” ући у Царство небеско, него само онај који врши вољу Оца мога који је на небесима. (Мт.7,21)</a:t>
            </a:r>
            <a:endParaRPr lang="en-US" dirty="0">
              <a:solidFill>
                <a:schemeClr val="bg1"/>
              </a:solidFill>
            </a:endParaRPr>
          </a:p>
        </p:txBody>
      </p:sp>
      <p:pic>
        <p:nvPicPr>
          <p:cNvPr id="37890" name="Picture 2" descr="Image result for man helping poor"/>
          <p:cNvPicPr>
            <a:picLocks noChangeAspect="1" noChangeArrowheads="1"/>
          </p:cNvPicPr>
          <p:nvPr/>
        </p:nvPicPr>
        <p:blipFill>
          <a:blip r:embed="rId2"/>
          <a:srcRect/>
          <a:stretch>
            <a:fillRect/>
          </a:stretch>
        </p:blipFill>
        <p:spPr bwMode="auto">
          <a:xfrm>
            <a:off x="1214414" y="1396883"/>
            <a:ext cx="7286644" cy="5461117"/>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400172"/>
          </a:xfrm>
        </p:spPr>
        <p:txBody>
          <a:bodyPr/>
          <a:lstStyle/>
          <a:p>
            <a:pPr>
              <a:buNone/>
            </a:pPr>
            <a:r>
              <a:rPr lang="sr-Cyrl-RS" dirty="0" smtClean="0">
                <a:solidFill>
                  <a:schemeClr val="bg1"/>
                </a:solidFill>
              </a:rPr>
              <a:t>И ако се и ова моја кожа уништи, опет ћу у телу видети Бога. Ја исти видећу га, и очи моје гледаће га, а не друге (Јов 19, 26-27)</a:t>
            </a:r>
            <a:endParaRPr lang="en-US" dirty="0">
              <a:solidFill>
                <a:schemeClr val="bg1"/>
              </a:solidFill>
            </a:endParaRPr>
          </a:p>
        </p:txBody>
      </p:sp>
      <p:pic>
        <p:nvPicPr>
          <p:cNvPr id="4" name="Picture 3" descr="clouds-fashion-free-103123.jpg"/>
          <p:cNvPicPr>
            <a:picLocks noChangeAspect="1"/>
          </p:cNvPicPr>
          <p:nvPr/>
        </p:nvPicPr>
        <p:blipFill>
          <a:blip r:embed="rId2" cstate="print"/>
          <a:stretch>
            <a:fillRect/>
          </a:stretch>
        </p:blipFill>
        <p:spPr>
          <a:xfrm>
            <a:off x="0" y="1378307"/>
            <a:ext cx="9144000" cy="5479693"/>
          </a:xfrm>
          <a:prstGeom prst="rect">
            <a:avLst/>
          </a:prstGeom>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928926" y="0"/>
            <a:ext cx="6215074" cy="650083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pPr>
              <a:buNone/>
            </a:pPr>
            <a:r>
              <a:rPr lang="sr-Cyrl-RS" dirty="0" smtClean="0">
                <a:solidFill>
                  <a:schemeClr val="bg1"/>
                </a:solidFill>
              </a:rPr>
              <a:t>Нема ништа тајно што неће бити јавно, нити било шта сакривено, а да не изађе на видело. (Марко 4, 22)</a:t>
            </a:r>
          </a:p>
          <a:p>
            <a:pPr>
              <a:buNone/>
            </a:pPr>
            <a:r>
              <a:rPr lang="sr-Cyrl-RS" dirty="0" smtClean="0">
                <a:solidFill>
                  <a:schemeClr val="bg1"/>
                </a:solidFill>
              </a:rPr>
              <a:t>Каквом мером мерите онаквом ће вам се мерити. (Мк.4,24)</a:t>
            </a:r>
          </a:p>
          <a:p>
            <a:pPr>
              <a:buNone/>
            </a:pPr>
            <a:r>
              <a:rPr lang="sr-Cyrl-RS" dirty="0" smtClean="0">
                <a:solidFill>
                  <a:schemeClr val="bg1"/>
                </a:solidFill>
              </a:rPr>
              <a:t>Ко изврши вољу Божију, онај је брат мој и сестра моја и мати моја. (Мк.3,35)</a:t>
            </a:r>
          </a:p>
          <a:p>
            <a:pPr>
              <a:buNone/>
            </a:pPr>
            <a:endParaRPr lang="sr-Cyrl-RS" dirty="0" smtClean="0">
              <a:solidFill>
                <a:schemeClr val="bg1"/>
              </a:solidFill>
            </a:endParaRPr>
          </a:p>
        </p:txBody>
      </p:sp>
      <p:pic>
        <p:nvPicPr>
          <p:cNvPr id="39940" name="Picture 4" descr="Image result for orthodox icon gods eye"/>
          <p:cNvPicPr>
            <a:picLocks noChangeAspect="1" noChangeArrowheads="1"/>
          </p:cNvPicPr>
          <p:nvPr/>
        </p:nvPicPr>
        <p:blipFill>
          <a:blip r:embed="rId2"/>
          <a:srcRect/>
          <a:stretch>
            <a:fillRect/>
          </a:stretch>
        </p:blipFill>
        <p:spPr bwMode="auto">
          <a:xfrm>
            <a:off x="0" y="-175409"/>
            <a:ext cx="2928926" cy="7033409"/>
          </a:xfrm>
          <a:prstGeom prst="rect">
            <a:avLst/>
          </a:prstGeom>
          <a:noFill/>
        </p:spPr>
      </p:pic>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ain hope"/>
          <p:cNvPicPr>
            <a:picLocks noChangeAspect="1" noChangeArrowheads="1"/>
          </p:cNvPicPr>
          <p:nvPr/>
        </p:nvPicPr>
        <p:blipFill>
          <a:blip r:embed="rId2"/>
          <a:srcRect/>
          <a:stretch>
            <a:fillRect/>
          </a:stretch>
        </p:blipFill>
        <p:spPr bwMode="auto">
          <a:xfrm>
            <a:off x="0" y="-71456"/>
            <a:ext cx="6929454" cy="6929456"/>
          </a:xfrm>
          <a:prstGeom prst="rect">
            <a:avLst/>
          </a:prstGeom>
          <a:noFill/>
        </p:spPr>
      </p:pic>
      <p:sp>
        <p:nvSpPr>
          <p:cNvPr id="4" name="Content Placeholder 2"/>
          <p:cNvSpPr>
            <a:spLocks noGrp="1"/>
          </p:cNvSpPr>
          <p:nvPr>
            <p:ph idx="1"/>
          </p:nvPr>
        </p:nvSpPr>
        <p:spPr>
          <a:xfrm>
            <a:off x="1071538" y="0"/>
            <a:ext cx="8072462" cy="364331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2500"/>
          </a:bodyPr>
          <a:lstStyle/>
          <a:p>
            <a:pPr>
              <a:buNone/>
            </a:pPr>
            <a:r>
              <a:rPr lang="sr-Cyrl-RS" dirty="0" smtClean="0">
                <a:solidFill>
                  <a:schemeClr val="bg1"/>
                </a:solidFill>
              </a:rPr>
              <a:t>Страдања која садашњег времена нису ништа према слави која ће доћи. (Рим.8,18)</a:t>
            </a:r>
          </a:p>
          <a:p>
            <a:pPr>
              <a:buNone/>
            </a:pPr>
            <a:r>
              <a:rPr lang="sr-Cyrl-RS" dirty="0" smtClean="0">
                <a:solidFill>
                  <a:schemeClr val="bg1"/>
                </a:solidFill>
              </a:rPr>
              <a:t>Будите слободни и храбри, и не плашите се, јер Господ Бог твој иде с тобом, неће одступити од тебе, нити ће те оставити. (Поновљени закони 31,6)</a:t>
            </a:r>
          </a:p>
          <a:p>
            <a:pPr>
              <a:buNone/>
            </a:pPr>
            <a:r>
              <a:rPr lang="sr-Cyrl-RS" dirty="0" smtClean="0">
                <a:solidFill>
                  <a:schemeClr val="bg1"/>
                </a:solidFill>
              </a:rPr>
              <a:t>Бог је љубав и који у љубави пребива, у Богу пребива и Бог у њему. (Прва Јованова посланица 4,16)</a:t>
            </a: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714876" y="0"/>
            <a:ext cx="4429124" cy="6215082"/>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pPr>
              <a:buNone/>
            </a:pPr>
            <a:r>
              <a:rPr lang="sr-Cyrl-RS" dirty="0" smtClean="0">
                <a:solidFill>
                  <a:schemeClr val="bg1"/>
                </a:solidFill>
              </a:rPr>
              <a:t>Умножиће се безакоње и охладнеће љубав многих. Али ко претрпи до краја, тај ће се спасити. (Мт.24, 12-13)</a:t>
            </a:r>
          </a:p>
          <a:p>
            <a:pPr>
              <a:buNone/>
            </a:pPr>
            <a:r>
              <a:rPr lang="sr-Cyrl-RS" dirty="0" smtClean="0">
                <a:solidFill>
                  <a:schemeClr val="bg1"/>
                </a:solidFill>
              </a:rPr>
              <a:t>Небо и земља ће проћи, али моје речи неће проћи. (Мт.24,36)</a:t>
            </a:r>
          </a:p>
          <a:p>
            <a:pPr>
              <a:buNone/>
            </a:pPr>
            <a:r>
              <a:rPr lang="sr-Cyrl-RS" dirty="0" smtClean="0">
                <a:solidFill>
                  <a:schemeClr val="bg1"/>
                </a:solidFill>
              </a:rPr>
              <a:t>Бдијте, јер не знате у који час ће доћи Господ ваш. (Мт. 24, 42)</a:t>
            </a:r>
            <a:endParaRPr lang="en-US" dirty="0">
              <a:solidFill>
                <a:schemeClr val="bg1"/>
              </a:solidFill>
            </a:endParaRPr>
          </a:p>
        </p:txBody>
      </p:sp>
      <p:pic>
        <p:nvPicPr>
          <p:cNvPr id="38914" name="Picture 2" descr="Image result for orthodox icon christ eyes"/>
          <p:cNvPicPr>
            <a:picLocks noChangeAspect="1" noChangeArrowheads="1"/>
          </p:cNvPicPr>
          <p:nvPr/>
        </p:nvPicPr>
        <p:blipFill>
          <a:blip r:embed="rId2"/>
          <a:srcRect/>
          <a:stretch>
            <a:fillRect/>
          </a:stretch>
        </p:blipFill>
        <p:spPr bwMode="auto">
          <a:xfrm>
            <a:off x="0" y="-98537"/>
            <a:ext cx="4572000" cy="6956537"/>
          </a:xfrm>
          <a:prstGeom prst="rect">
            <a:avLst/>
          </a:prstGeom>
          <a:noFill/>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orthodox icon christ eyes"/>
          <p:cNvPicPr>
            <a:picLocks noChangeAspect="1" noChangeArrowheads="1"/>
          </p:cNvPicPr>
          <p:nvPr/>
        </p:nvPicPr>
        <p:blipFill>
          <a:blip r:embed="rId2"/>
          <a:srcRect/>
          <a:stretch>
            <a:fillRect/>
          </a:stretch>
        </p:blipFill>
        <p:spPr bwMode="auto">
          <a:xfrm>
            <a:off x="1928794" y="0"/>
            <a:ext cx="4572000" cy="6956537"/>
          </a:xfrm>
          <a:prstGeom prst="rect">
            <a:avLst/>
          </a:prstGeom>
          <a:noFill/>
        </p:spPr>
      </p:pic>
      <p:sp>
        <p:nvSpPr>
          <p:cNvPr id="4" name="Content Placeholder 2"/>
          <p:cNvSpPr>
            <a:spLocks noGrp="1"/>
          </p:cNvSpPr>
          <p:nvPr>
            <p:ph idx="1"/>
          </p:nvPr>
        </p:nvSpPr>
        <p:spPr>
          <a:xfrm>
            <a:off x="1357290" y="5572140"/>
            <a:ext cx="6215074" cy="1000108"/>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pPr>
              <a:buNone/>
            </a:pPr>
            <a:r>
              <a:rPr lang="sr-Cyrl-RS" dirty="0" smtClean="0">
                <a:solidFill>
                  <a:schemeClr val="bg1"/>
                </a:solidFill>
              </a:rPr>
              <a:t>Ја сам са вама, у све дане, до свршетка века. Амин. (Мт. 28, 20)</a:t>
            </a: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elated image"/>
          <p:cNvPicPr>
            <a:picLocks noChangeAspect="1" noChangeArrowheads="1"/>
          </p:cNvPicPr>
          <p:nvPr/>
        </p:nvPicPr>
        <p:blipFill>
          <a:blip r:embed="rId2"/>
          <a:srcRect/>
          <a:stretch>
            <a:fillRect/>
          </a:stretch>
        </p:blipFill>
        <p:spPr bwMode="auto">
          <a:xfrm>
            <a:off x="0" y="-9519"/>
            <a:ext cx="8929718" cy="6867519"/>
          </a:xfrm>
          <a:prstGeom prst="rect">
            <a:avLst/>
          </a:prstGeom>
          <a:noFill/>
        </p:spPr>
      </p:pic>
      <p:sp>
        <p:nvSpPr>
          <p:cNvPr id="3" name="Content Placeholder 2"/>
          <p:cNvSpPr>
            <a:spLocks noGrp="1"/>
          </p:cNvSpPr>
          <p:nvPr>
            <p:ph idx="1"/>
          </p:nvPr>
        </p:nvSpPr>
        <p:spPr>
          <a:xfrm>
            <a:off x="0" y="0"/>
            <a:ext cx="9144000" cy="2357430"/>
          </a:xfrm>
          <a:gradFill>
            <a:gsLst>
              <a:gs pos="0">
                <a:srgbClr val="5E9EFF"/>
              </a:gs>
              <a:gs pos="39999">
                <a:srgbClr val="85C2FF"/>
              </a:gs>
              <a:gs pos="70000">
                <a:srgbClr val="C4D6EB"/>
              </a:gs>
              <a:gs pos="100000">
                <a:srgbClr val="FFEBFA"/>
              </a:gs>
            </a:gsLst>
            <a:lin ang="5400000" scaled="0"/>
          </a:gradFill>
        </p:spPr>
        <p:txBody>
          <a:bodyPr/>
          <a:lstStyle/>
          <a:p>
            <a:pPr>
              <a:buNone/>
            </a:pPr>
            <a:r>
              <a:rPr lang="sr-Cyrl-RS" dirty="0" smtClean="0">
                <a:solidFill>
                  <a:schemeClr val="bg1"/>
                </a:solidFill>
              </a:rPr>
              <a:t>Матеј, 6. глава. А ко од вас бринући се може придодати расту своме лакат један? За одело што се бринете? Погледајте на кринове у пољу, како расту, не труде се, нити преду. Али ја вам кажем да се Соломон у својој слави не обуче као један од њих. </a:t>
            </a:r>
            <a:endParaRPr lang="en-US" dirty="0">
              <a:solidFill>
                <a:schemeClr val="bg1"/>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1500174"/>
          </a:xfrm>
        </p:spPr>
        <p:txBody>
          <a:bodyPr>
            <a:normAutofit fontScale="92500" lnSpcReduction="20000"/>
          </a:bodyPr>
          <a:lstStyle/>
          <a:p>
            <a:pPr>
              <a:buNone/>
            </a:pPr>
            <a:r>
              <a:rPr lang="sr-Cyrl-RS" dirty="0" smtClean="0">
                <a:solidFill>
                  <a:schemeClr val="bg1"/>
                </a:solidFill>
              </a:rPr>
              <a:t>Господ утврђује кораке сваког човека и мио му је пут његов. Кад посрне да падне, неће пасти, јер га Господ држи за руку. (...) Уклањај се од зла и чини добро, и живи довека. (Пс. 37) </a:t>
            </a:r>
            <a:endParaRPr lang="en-US" dirty="0">
              <a:solidFill>
                <a:schemeClr val="bg1"/>
              </a:solidFill>
            </a:endParaRPr>
          </a:p>
        </p:txBody>
      </p:sp>
      <p:pic>
        <p:nvPicPr>
          <p:cNvPr id="5" name="Picture 4" descr="baby-children-cute-264109.jpg"/>
          <p:cNvPicPr>
            <a:picLocks noChangeAspect="1"/>
          </p:cNvPicPr>
          <p:nvPr/>
        </p:nvPicPr>
        <p:blipFill>
          <a:blip r:embed="rId2" cstate="print"/>
          <a:stretch>
            <a:fillRect/>
          </a:stretch>
        </p:blipFill>
        <p:spPr>
          <a:xfrm>
            <a:off x="428596" y="1324539"/>
            <a:ext cx="7929586" cy="5533461"/>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Related image"/>
          <p:cNvPicPr>
            <a:picLocks noChangeAspect="1" noChangeArrowheads="1"/>
          </p:cNvPicPr>
          <p:nvPr/>
        </p:nvPicPr>
        <p:blipFill>
          <a:blip r:embed="rId2"/>
          <a:srcRect/>
          <a:stretch>
            <a:fillRect/>
          </a:stretch>
        </p:blipFill>
        <p:spPr bwMode="auto">
          <a:xfrm>
            <a:off x="785786" y="0"/>
            <a:ext cx="7143768" cy="6815543"/>
          </a:xfrm>
          <a:prstGeom prst="rect">
            <a:avLst/>
          </a:prstGeom>
          <a:ln>
            <a:noFill/>
          </a:ln>
          <a:effectLst>
            <a:softEdge rad="112500"/>
          </a:effectLst>
        </p:spPr>
      </p:pic>
      <p:sp>
        <p:nvSpPr>
          <p:cNvPr id="4" name="Content Placeholder 2"/>
          <p:cNvSpPr>
            <a:spLocks noGrp="1"/>
          </p:cNvSpPr>
          <p:nvPr>
            <p:ph idx="1"/>
          </p:nvPr>
        </p:nvSpPr>
        <p:spPr>
          <a:xfrm>
            <a:off x="0" y="4214818"/>
            <a:ext cx="9144000" cy="2643182"/>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pPr>
              <a:buNone/>
            </a:pPr>
            <a:r>
              <a:rPr lang="sr-Cyrl-RS" dirty="0" smtClean="0">
                <a:solidFill>
                  <a:schemeClr val="bg1"/>
                </a:solidFill>
              </a:rPr>
              <a:t>Ко хоће живот свој да сачува, изгубиће га, а ко изгуби живот свој мене ради и јеванђеља – онај ће га сачувати. Јер каква је корист човеку ако задобије цео свет, а својој души науди? Или какав ће откуп дати човек за своју душу? (Мк. 8, 35-36)</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1500174"/>
          </a:xfrm>
        </p:spPr>
        <p:txBody>
          <a:bodyPr>
            <a:normAutofit fontScale="92500" lnSpcReduction="20000"/>
          </a:bodyPr>
          <a:lstStyle/>
          <a:p>
            <a:pPr>
              <a:buNone/>
            </a:pPr>
            <a:r>
              <a:rPr lang="sr-Cyrl-RS" dirty="0" smtClean="0"/>
              <a:t>ПСАЛАМ 38. Цео дан идем тужан, јер сам изнутра пун огња... Изнемогох и веома ослабих, ричем од трзања срца свога. Господе! Пред тобом су све жеље моје и уздисање моје није од тебе сакривено! </a:t>
            </a:r>
            <a:endParaRPr lang="en-US" dirty="0"/>
          </a:p>
        </p:txBody>
      </p:sp>
      <p:pic>
        <p:nvPicPr>
          <p:cNvPr id="27650" name="Picture 2" descr="Image result for orthodox christian girl praying"/>
          <p:cNvPicPr>
            <a:picLocks noChangeAspect="1" noChangeArrowheads="1"/>
          </p:cNvPicPr>
          <p:nvPr/>
        </p:nvPicPr>
        <p:blipFill>
          <a:blip r:embed="rId2"/>
          <a:srcRect/>
          <a:stretch>
            <a:fillRect/>
          </a:stretch>
        </p:blipFill>
        <p:spPr bwMode="auto">
          <a:xfrm>
            <a:off x="1285853" y="1454016"/>
            <a:ext cx="7858148" cy="498012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1928802"/>
          </a:xfrm>
        </p:spPr>
        <p:txBody>
          <a:bodyPr>
            <a:normAutofit fontScale="92500" lnSpcReduction="10000"/>
          </a:bodyPr>
          <a:lstStyle/>
          <a:p>
            <a:pPr>
              <a:buNone/>
            </a:pPr>
            <a:r>
              <a:rPr lang="ru-RU" dirty="0" smtClean="0"/>
              <a:t>Остави</a:t>
            </a:r>
            <a:r>
              <a:rPr lang="sr-Cyrl-RS" dirty="0" smtClean="0"/>
              <a:t> ме срце моје и снага моја... Другови моји видећи ране моје одступише, далеко стоје ближњи моји... Тебе Господе чекам, ти одговарај за мене, Господе Боже мој! ...Немој ме оставити, Господе, Боже мој! Немој се удаљити од мене! Похитај у помоћ мени, Господе, спаситељу мој!</a:t>
            </a:r>
            <a:endParaRPr lang="en-US" dirty="0"/>
          </a:p>
        </p:txBody>
      </p:sp>
      <p:pic>
        <p:nvPicPr>
          <p:cNvPr id="5" name="Picture 4" descr="2019037179.jpg"/>
          <p:cNvPicPr>
            <a:picLocks noChangeAspect="1"/>
          </p:cNvPicPr>
          <p:nvPr/>
        </p:nvPicPr>
        <p:blipFill>
          <a:blip r:embed="rId2"/>
          <a:stretch>
            <a:fillRect/>
          </a:stretch>
        </p:blipFill>
        <p:spPr>
          <a:xfrm>
            <a:off x="1571604" y="1813889"/>
            <a:ext cx="7572396" cy="5044112"/>
          </a:xfrm>
          <a:prstGeom prst="rect">
            <a:avLst/>
          </a:prstGeom>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1500174"/>
          </a:xfrm>
        </p:spPr>
        <p:txBody>
          <a:bodyPr>
            <a:normAutofit/>
          </a:bodyPr>
          <a:lstStyle/>
          <a:p>
            <a:pPr>
              <a:buNone/>
            </a:pPr>
            <a:r>
              <a:rPr lang="sr-Cyrl-RS" dirty="0" smtClean="0">
                <a:solidFill>
                  <a:schemeClr val="bg1"/>
                </a:solidFill>
              </a:rPr>
              <a:t>Устаће Бог и разбежаће се непријатељи његови и побећи ће од лица његова сви који га мрзе. (Пс.68,1)</a:t>
            </a:r>
            <a:endParaRPr lang="en-US" dirty="0">
              <a:solidFill>
                <a:schemeClr val="bg1"/>
              </a:solidFill>
            </a:endParaRPr>
          </a:p>
        </p:txBody>
      </p:sp>
      <p:pic>
        <p:nvPicPr>
          <p:cNvPr id="4098" name="Picture 2" descr="Image result for hd pictures of sky"/>
          <p:cNvPicPr>
            <a:picLocks noChangeAspect="1" noChangeArrowheads="1"/>
          </p:cNvPicPr>
          <p:nvPr/>
        </p:nvPicPr>
        <p:blipFill>
          <a:blip r:embed="rId2"/>
          <a:srcRect/>
          <a:stretch>
            <a:fillRect/>
          </a:stretch>
        </p:blipFill>
        <p:spPr bwMode="auto">
          <a:xfrm>
            <a:off x="0" y="1145021"/>
            <a:ext cx="9144000" cy="5712979"/>
          </a:xfrm>
          <a:prstGeom prst="rect">
            <a:avLst/>
          </a:prstGeom>
          <a:noFill/>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2214554"/>
          </a:xfrm>
        </p:spPr>
        <p:txBody>
          <a:bodyPr>
            <a:normAutofit fontScale="92500" lnSpcReduction="20000"/>
          </a:bodyPr>
          <a:lstStyle/>
          <a:p>
            <a:pPr>
              <a:buNone/>
            </a:pPr>
            <a:r>
              <a:rPr lang="sr-Cyrl-RS" dirty="0" smtClean="0">
                <a:solidFill>
                  <a:schemeClr val="bg1"/>
                </a:solidFill>
              </a:rPr>
              <a:t>Колико си ме пута бацао у велике и љуте невоље, па си ме опет оставио међу живима и из бездана земаљских опет извадио. Много си ме пута подизао и понављао утехе. И ја те хвалим уз лиру, твоју верност, Боже мој! ... Радују се уста моја кад певам теби и душа моја коју си избавио! (Пс.68,1)</a:t>
            </a:r>
            <a:endParaRPr lang="en-US" dirty="0">
              <a:solidFill>
                <a:schemeClr val="bg1"/>
              </a:solidFill>
            </a:endParaRPr>
          </a:p>
        </p:txBody>
      </p:sp>
      <p:pic>
        <p:nvPicPr>
          <p:cNvPr id="3" name="Picture 2" descr="24067982_1662652320453535_2710338015562507985_n-678x381.jpg"/>
          <p:cNvPicPr>
            <a:picLocks noChangeAspect="1"/>
          </p:cNvPicPr>
          <p:nvPr/>
        </p:nvPicPr>
        <p:blipFill>
          <a:blip r:embed="rId2"/>
          <a:stretch>
            <a:fillRect/>
          </a:stretch>
        </p:blipFill>
        <p:spPr>
          <a:xfrm>
            <a:off x="285720" y="2000550"/>
            <a:ext cx="8643966" cy="4857450"/>
          </a:xfrm>
          <a:prstGeom prst="rect">
            <a:avLst/>
          </a:prstGeom>
        </p:spPr>
      </p:pic>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2071678"/>
          </a:xfrm>
        </p:spPr>
        <p:txBody>
          <a:bodyPr>
            <a:normAutofit/>
          </a:bodyPr>
          <a:lstStyle/>
          <a:p>
            <a:pPr>
              <a:buNone/>
            </a:pPr>
            <a:r>
              <a:rPr lang="sr-Cyrl-RS" dirty="0" smtClean="0">
                <a:solidFill>
                  <a:schemeClr val="bg1"/>
                </a:solidFill>
              </a:rPr>
              <a:t>Матеј, 5. глава. Који тражи од тебе, дај му; и који хоће од тебе да позајми, не одреци му. Нека милостиња твоја буде у тајности и Отац твој који види тајно, узвратиће теби јавно. </a:t>
            </a:r>
            <a:endParaRPr lang="en-US" dirty="0">
              <a:solidFill>
                <a:schemeClr val="bg1"/>
              </a:solidFill>
            </a:endParaRPr>
          </a:p>
        </p:txBody>
      </p:sp>
      <p:pic>
        <p:nvPicPr>
          <p:cNvPr id="32770" name="Picture 2" descr="Image result for sharing photo"/>
          <p:cNvPicPr>
            <a:picLocks noChangeAspect="1" noChangeArrowheads="1"/>
          </p:cNvPicPr>
          <p:nvPr/>
        </p:nvPicPr>
        <p:blipFill>
          <a:blip r:embed="rId2"/>
          <a:srcRect/>
          <a:stretch>
            <a:fillRect/>
          </a:stretch>
        </p:blipFill>
        <p:spPr bwMode="auto">
          <a:xfrm>
            <a:off x="857224" y="1714488"/>
            <a:ext cx="7358114" cy="4915221"/>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778</Words>
  <Application>Microsoft Office PowerPoint</Application>
  <PresentationFormat>On-screen Show (4:3)</PresentationFormat>
  <Paragraphs>26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Apex</vt:lpstr>
      <vt:lpstr>Цитати из библије 2</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Цитати из библије 2</dc:title>
  <dc:creator>apokalipsa</dc:creator>
  <cp:lastModifiedBy>apokalipsa</cp:lastModifiedBy>
  <cp:revision>3</cp:revision>
  <dcterms:created xsi:type="dcterms:W3CDTF">2019-10-01T15:32:33Z</dcterms:created>
  <dcterms:modified xsi:type="dcterms:W3CDTF">2019-10-01T15:39:21Z</dcterms:modified>
</cp:coreProperties>
</file>