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33"/>
  </p:notesMasterIdLst>
  <p:sldIdLst>
    <p:sldId id="256" r:id="rId5"/>
    <p:sldId id="278" r:id="rId6"/>
    <p:sldId id="279" r:id="rId7"/>
    <p:sldId id="277" r:id="rId8"/>
    <p:sldId id="280" r:id="rId9"/>
    <p:sldId id="281" r:id="rId10"/>
    <p:sldId id="282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84" r:id="rId19"/>
    <p:sldId id="285" r:id="rId20"/>
    <p:sldId id="286" r:id="rId21"/>
    <p:sldId id="287" r:id="rId22"/>
    <p:sldId id="273" r:id="rId23"/>
    <p:sldId id="274" r:id="rId24"/>
    <p:sldId id="269" r:id="rId25"/>
    <p:sldId id="275" r:id="rId26"/>
    <p:sldId id="276" r:id="rId27"/>
    <p:sldId id="270" r:id="rId28"/>
    <p:sldId id="271" r:id="rId29"/>
    <p:sldId id="267" r:id="rId30"/>
    <p:sldId id="268" r:id="rId31"/>
    <p:sldId id="288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8F6D6E-6099-4005-9F65-BE72F2C25701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F5764-1C2F-4576-9FB2-47C5F10DB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15. А како је народ ишчекивао (Христа) сви помишљаху у срцима својим за Јована: није ли он Христос? </a:t>
            </a:r>
            <a:endParaRPr lang="sr-Cyrl-C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16. Одговараше Јован свима говорећи: Ја вас крштавам водом; али иде за мном јачи од мене, коме ја нисам достојан одријешити ремена на обући његовој: Он ће вас крстити Духом Светим и огњем. </a:t>
            </a:r>
            <a:endParaRPr lang="sr-Cyrl-C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sr-Cyrl-C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8E56C1-53C2-4D5C-AE79-CAE44D20058F}" type="slidenum">
              <a:rPr lang="sr-Cyrl-CS" smtClean="0"/>
              <a:pPr/>
              <a:t>12</a:t>
            </a:fld>
            <a:endParaRPr lang="sr-Cyrl-C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Cyrl-C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50BFA-C28F-4219-A34D-7469497ABB54}" type="slidenum">
              <a:rPr lang="sr-Cyrl-CS" smtClean="0"/>
              <a:pPr/>
              <a:t>27</a:t>
            </a:fld>
            <a:endParaRPr lang="sr-Cyrl-C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451F0-2045-428B-B8B3-370B8F389190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BD31-844B-442D-83E3-EC7B2C3A9C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451F0-2045-428B-B8B3-370B8F389190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BD31-844B-442D-83E3-EC7B2C3A9C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451F0-2045-428B-B8B3-370B8F389190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BD31-844B-442D-83E3-EC7B2C3A9C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91E3-4FDC-4260-83C7-692B60E74F84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4EA8-7EE8-4C3E-8320-2C0B072D029B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91E3-4FDC-4260-83C7-692B60E74F84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4EA8-7EE8-4C3E-8320-2C0B072D029B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91E3-4FDC-4260-83C7-692B60E74F84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8DD4EA8-7EE8-4C3E-8320-2C0B072D029B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lus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91E3-4FDC-4260-83C7-692B60E74F84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4EA8-7EE8-4C3E-8320-2C0B072D029B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91E3-4FDC-4260-83C7-692B60E74F84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4EA8-7EE8-4C3E-8320-2C0B072D029B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91E3-4FDC-4260-83C7-692B60E74F84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4EA8-7EE8-4C3E-8320-2C0B072D029B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91E3-4FDC-4260-83C7-692B60E74F84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4EA8-7EE8-4C3E-8320-2C0B072D029B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91E3-4FDC-4260-83C7-692B60E74F84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4EA8-7EE8-4C3E-8320-2C0B072D029B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451F0-2045-428B-B8B3-370B8F389190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BD31-844B-442D-83E3-EC7B2C3A9C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91E3-4FDC-4260-83C7-692B60E74F84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4EA8-7EE8-4C3E-8320-2C0B072D029B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91E3-4FDC-4260-83C7-692B60E74F84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4EA8-7EE8-4C3E-8320-2C0B072D029B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91E3-4FDC-4260-83C7-692B60E74F84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4EA8-7EE8-4C3E-8320-2C0B072D029B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451F0-2045-428B-B8B3-370B8F389190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BD31-844B-442D-83E3-EC7B2C3A9C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7DCD-DF70-4D77-92EC-DE90092A172F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7DCD-DF70-4D77-92EC-DE90092A172F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7DCD-DF70-4D77-92EC-DE90092A172F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7DCD-DF70-4D77-92EC-DE90092A172F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7DCD-DF70-4D77-92EC-DE90092A172F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7DCD-DF70-4D77-92EC-DE90092A172F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451F0-2045-428B-B8B3-370B8F389190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BD31-844B-442D-83E3-EC7B2C3A9C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7DCD-DF70-4D77-92EC-DE90092A172F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7DCD-DF70-4D77-92EC-DE90092A172F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Cyrl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7DCD-DF70-4D77-92EC-DE90092A172F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7DCD-DF70-4D77-92EC-DE90092A172F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7DCD-DF70-4D77-92EC-DE90092A172F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451F0-2045-428B-B8B3-370B8F389190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BD31-844B-442D-83E3-EC7B2C3A9C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451F0-2045-428B-B8B3-370B8F389190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BD31-844B-442D-83E3-EC7B2C3A9C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451F0-2045-428B-B8B3-370B8F389190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BD31-844B-442D-83E3-EC7B2C3A9C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451F0-2045-428B-B8B3-370B8F389190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BD31-844B-442D-83E3-EC7B2C3A9C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451F0-2045-428B-B8B3-370B8F389190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3BD31-844B-442D-83E3-EC7B2C3A9C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451F0-2045-428B-B8B3-370B8F389190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3BD31-844B-442D-83E3-EC7B2C3A9CA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94491E3-4FDC-4260-83C7-692B60E74F84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8DD4EA8-7EE8-4C3E-8320-2C0B072D029B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lus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87AC0E3-DFCB-4741-802C-2C0C2EA93D91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87DCD-DF70-4D77-92EC-DE90092A172F}" type="datetimeFigureOut">
              <a:rPr lang="sr-Latn-CS" smtClean="0"/>
              <a:pPr/>
              <a:t>8.2.2020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rand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0"/>
            <a:ext cx="7772400" cy="1470025"/>
          </a:xfrm>
        </p:spPr>
        <p:txBody>
          <a:bodyPr/>
          <a:lstStyle/>
          <a:p>
            <a:r>
              <a:rPr lang="sr-Cyrl-R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СВЕТИ ЈОВАН КРСТИТЕЉ И </a:t>
            </a:r>
            <a:br>
              <a:rPr lang="sr-Cyrl-R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sr-Cyrl-R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БОГОЈАВЉЕЊЕ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5984" y="5715016"/>
            <a:ext cx="4400536" cy="966782"/>
          </a:xfrm>
        </p:spPr>
        <p:txBody>
          <a:bodyPr>
            <a:normAutofit fontScale="62500" lnSpcReduction="20000"/>
          </a:bodyPr>
          <a:lstStyle/>
          <a:p>
            <a:r>
              <a:rPr lang="sr-Cyrl-RS" dirty="0" smtClean="0"/>
              <a:t>ПРАВОСЛАВНИ КАТИХИЗИС</a:t>
            </a:r>
          </a:p>
          <a:p>
            <a:r>
              <a:rPr lang="sr-Cyrl-RS" dirty="0" smtClean="0"/>
              <a:t>ВЕРОУЧИТЕЉ МАРКО РАДАКОВИЋ</a:t>
            </a:r>
          </a:p>
          <a:p>
            <a:r>
              <a:rPr lang="sr-Cyrl-RS" dirty="0" smtClean="0"/>
              <a:t>СОМБОР, 2020.</a:t>
            </a:r>
            <a:endParaRPr lang="en-US" dirty="0"/>
          </a:p>
        </p:txBody>
      </p:sp>
      <p:pic>
        <p:nvPicPr>
          <p:cNvPr id="4" name="Picture 2" descr="Image result for orthodox icon baptism of chri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357298"/>
            <a:ext cx="6674644" cy="4248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72066" y="0"/>
            <a:ext cx="3900470" cy="2857496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И питали су га људи говорећи: Шта ћемо, дакле, чинити? </a:t>
            </a:r>
            <a:endParaRPr lang="sr-Cyrl-CS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А он одговарајући рече им: Који има две хаљине нека да ономе који нема; и који има хране нека чини исто тако. </a:t>
            </a:r>
            <a:endParaRPr lang="sr-Cyrl-CS" b="1" dirty="0" smtClean="0">
              <a:solidFill>
                <a:schemeClr val="bg1"/>
              </a:solidFill>
            </a:endParaRPr>
          </a:p>
          <a:p>
            <a:endParaRPr lang="sr-Cyrl-CS" b="1" dirty="0">
              <a:solidFill>
                <a:schemeClr val="bg1"/>
              </a:solidFill>
            </a:endParaRPr>
          </a:p>
        </p:txBody>
      </p:sp>
      <p:pic>
        <p:nvPicPr>
          <p:cNvPr id="4" name="Picture 3" descr="Sveti Jovan Krstitelj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13270" cy="6858000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5243530" y="3071810"/>
            <a:ext cx="3900470" cy="2857496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Дођоше пак и цариници да их погрузи. и рекоше му: Учитељу, шта ћемо чинити? </a:t>
            </a:r>
            <a:endParaRPr lang="sr-Cyrl-C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он им рече: Не чините ништа више него што вам је наређено. </a:t>
            </a:r>
            <a:endParaRPr lang="sr-Cyrl-C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endParaRPr kumimoji="0" lang="sr-Cyrl-C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0"/>
            <a:ext cx="3257544" cy="470916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А питали су га и војници говорећи: А шта ћемо ми чинити? И рече им: Никога да не злостављате нити кога да опадате, и будите задовољни својом платом. </a:t>
            </a:r>
            <a:endParaRPr lang="sr-Cyrl-C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endParaRPr lang="sr-Cyrl-C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16386" name="Picture 2" descr="Image result for saint john baptist coptic ic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52427"/>
            <a:ext cx="3586170" cy="680557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ChangeArrowheads="1"/>
          </p:cNvSpPr>
          <p:nvPr/>
        </p:nvSpPr>
        <p:spPr bwMode="auto">
          <a:xfrm>
            <a:off x="0" y="0"/>
            <a:ext cx="4572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А како је народ ишчекивао </a:t>
            </a:r>
            <a:r>
              <a:rPr kumimoji="0" lang="sr-Cyrl-R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Спаситељ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а сви су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 мислили да је то Јован, јер је био храбар и веома добар. Свети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Јован је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 рекао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: «Ја вас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погружавам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 водом; али иде за мном јачи од мене, коме ја нисам достојан одвезати ремена на обући: Он ће вас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погрузити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 Духом Светим и огњем.»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6" name="Picture 5" descr="sv_jovan_pretec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0"/>
            <a:ext cx="4429124" cy="6724650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57628"/>
            <a:ext cx="8686800" cy="300037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Тада дође Исус из Галилеје на Јордан Јовану да га овај погрузи. </a:t>
            </a:r>
            <a:r>
              <a:rPr lang="sr-Cyrl-CS" sz="2800" dirty="0" smtClean="0">
                <a:solidFill>
                  <a:schemeClr val="bg1"/>
                </a:solidFill>
              </a:rPr>
              <a:t/>
            </a:r>
            <a:br>
              <a:rPr lang="sr-Cyrl-CS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А Јован му је бранио говорећи: Ти треба мене да погрузиш, а ти ли долазиш мени? </a:t>
            </a:r>
            <a:r>
              <a:rPr lang="sr-Cyrl-CS" sz="2800" dirty="0" smtClean="0">
                <a:solidFill>
                  <a:schemeClr val="bg1"/>
                </a:solidFill>
              </a:rPr>
              <a:t/>
            </a:r>
            <a:br>
              <a:rPr lang="sr-Cyrl-CS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А Исус одговори и рече му: Остави сада, јер тако нам треба испунити сваку правду.</a:t>
            </a:r>
            <a:endParaRPr lang="sr-Cyrl-CS" sz="2800" dirty="0">
              <a:solidFill>
                <a:schemeClr val="bg1"/>
              </a:solidFill>
            </a:endParaRPr>
          </a:p>
        </p:txBody>
      </p:sp>
      <p:pic>
        <p:nvPicPr>
          <p:cNvPr id="12290" name="Picture 2" descr="Image result for theophany orthodox ic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85728"/>
            <a:ext cx="4929222" cy="343074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71858" cy="622619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И погрузивши се Исус изиђе одмах из воде; и гле, отворише му се небеса, и виде Духа Светог где силази као голуб и долази на њега. </a:t>
            </a:r>
            <a:r>
              <a:rPr lang="sr-Cyrl-CS" sz="2800" dirty="0" smtClean="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/>
            </a:r>
            <a:br>
              <a:rPr lang="sr-Cyrl-CS" sz="2800" dirty="0" smtClean="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</a:rPr>
            </a:br>
            <a:endParaRPr lang="sr-Cyrl-CS" sz="2800" dirty="0">
              <a:ln w="6350"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162425" y="0"/>
            <a:ext cx="49815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Image result for saint john baptist coptic ic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697224"/>
            <a:ext cx="3462347" cy="5875023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00034" y="1071546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И гле, глас са небеса који говори: Ово је Син мој вољени који је по мојој вољи. Ово је први пут да су се тако јасно јавила сва Три Лица Једног Бога, Свете Тројице.</a:t>
            </a:r>
            <a:r>
              <a:rPr lang="sr-Cyrl-CS" sz="3600" dirty="0" smtClean="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/>
            </a:r>
            <a:br>
              <a:rPr lang="sr-Cyrl-CS" sz="3600" dirty="0" smtClean="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</a:rPr>
            </a:br>
            <a:endParaRPr lang="en-US" sz="3600" dirty="0"/>
          </a:p>
        </p:txBody>
      </p:sp>
    </p:spTree>
  </p:cSld>
  <p:clrMapOvr>
    <a:masterClrMapping/>
  </p:clrMapOvr>
  <p:transition spd="slow">
    <p:plus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7884" y="0"/>
            <a:ext cx="3286116" cy="6858000"/>
          </a:xfrm>
        </p:spPr>
        <p:txBody>
          <a:bodyPr/>
          <a:lstStyle/>
          <a:p>
            <a:pPr>
              <a:buNone/>
            </a:pPr>
            <a:r>
              <a:rPr lang="sr-Cyrl-RS" dirty="0" smtClean="0">
                <a:solidFill>
                  <a:schemeClr val="bg1"/>
                </a:solidFill>
              </a:rPr>
              <a:t>Свети Јован је убрзо након тога пострадао јер је упозоравао јеврејског цара да се обрати ка Богу. На рођенданском слављу, цар је обећао пасторки све што жели, а она на наговор мајке затражи главу Јованову.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8850" name="Picture 2" descr="Image result for death of saint john  orthodox ic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953125" cy="762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lus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357166"/>
            <a:ext cx="2857520" cy="595219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r-Cyrl-RS" dirty="0" smtClean="0">
                <a:solidFill>
                  <a:schemeClr val="bg1"/>
                </a:solidFill>
                <a:latin typeface="Calibri" pitchFamily="34" charset="0"/>
              </a:rPr>
              <a:t>Тако се Свети Јован пресели у Царство Небеско. Слика се са крилима иако није био анђео по природи, али јесте по животу. Реч “анђео” значи гласник, а Јован је био Гласник и Претходник (Претеча) Христа.</a:t>
            </a:r>
            <a:endParaRPr lang="en-US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80898" name="Picture 2" descr="Image result for death of saint john  orthodox ic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428604"/>
            <a:ext cx="5715000" cy="5334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lus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929330"/>
            <a:ext cx="9144000" cy="928670"/>
          </a:xfrm>
          <a:solidFill>
            <a:schemeClr val="bg1">
              <a:alpha val="43000"/>
            </a:schemeClr>
          </a:solidFill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Својим Крштењем у реци Јордану и овом последњом заповешћу, Господ је установио свету Тајну Крштења.</a:t>
            </a:r>
            <a:endParaRPr lang="sr-Cyrl-C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054851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Христос је</a:t>
            </a:r>
            <a:r>
              <a:rPr lang="sr-Latn-RS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sr-Cyrl-RS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касније </a:t>
            </a:r>
            <a:r>
              <a:rPr lang="sr-Cyrl-CS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дао својим ученицима: апостолима заповест</a:t>
            </a:r>
            <a:r>
              <a:rPr lang="sr-Cyrl-C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</a:t>
            </a:r>
          </a:p>
          <a:p>
            <a:pPr algn="ctr"/>
            <a:r>
              <a:rPr lang="sr-Cyrl-CS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“Идите и научите све народе погружавајући (крстећи) их у име Оца и Сина и Светога Духа” (Мт.28,19)</a:t>
            </a:r>
          </a:p>
          <a:p>
            <a:pPr algn="ctr"/>
            <a:endParaRPr lang="sr-Cyrl-CS" sz="2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1266" name="Picture 2" descr="Image result for saint john baptist coptic ic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1785926"/>
            <a:ext cx="2928958" cy="4123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472" y="357166"/>
            <a:ext cx="22397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3600" b="1" spc="5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4F81BD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КРШТЕЊЕ</a:t>
            </a:r>
            <a:endParaRPr lang="en-US" sz="3600" b="1" spc="5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4F81BD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928670"/>
            <a:ext cx="40004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400" dirty="0" smtClean="0">
                <a:solidFill>
                  <a:schemeClr val="bg1"/>
                </a:solidFill>
              </a:rPr>
              <a:t>је Света Тајна којом постајемо хришћани: одричемо се Сатане, признајемо Господа Исуса Христа као Сина Божијег, постајемо чланови Цркве и чистимо се од првородног греха.</a:t>
            </a:r>
            <a:endParaRPr lang="sr-Cyrl-CS" sz="2400" dirty="0">
              <a:solidFill>
                <a:schemeClr val="bg1"/>
              </a:solidFill>
            </a:endParaRPr>
          </a:p>
        </p:txBody>
      </p:sp>
      <p:pic>
        <p:nvPicPr>
          <p:cNvPr id="20482" name="Picture 2" descr="Фотографија корисника Ненад Илић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5" y="0"/>
            <a:ext cx="4786315" cy="684455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628" y="285728"/>
            <a:ext cx="3686172" cy="5840435"/>
          </a:xfrm>
        </p:spPr>
        <p:txBody>
          <a:bodyPr/>
          <a:lstStyle/>
          <a:p>
            <a:pPr algn="ctr">
              <a:buNone/>
            </a:pPr>
            <a:r>
              <a:rPr lang="sr-Cyrl-RS" dirty="0" smtClean="0"/>
              <a:t>Првосвештеник Захарије и жена му Јелисавета дуго нису могли да имају деце, иако су жарко желели и Богу се молили за потомка.</a:t>
            </a:r>
            <a:endParaRPr lang="en-US" dirty="0"/>
          </a:p>
        </p:txBody>
      </p:sp>
      <p:pic>
        <p:nvPicPr>
          <p:cNvPr id="72708" name="Picture 4" descr="Image result for zacharias and elizabeth orthodox ic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5297842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veliko osvecenje vod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66786"/>
            <a:ext cx="8693830" cy="579121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28596" y="214290"/>
            <a:ext cx="8001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В</a:t>
            </a:r>
            <a:r>
              <a:rPr lang="sr-Cyrl-RS" sz="4000" dirty="0" smtClean="0">
                <a:solidFill>
                  <a:schemeClr val="bg1"/>
                </a:solidFill>
              </a:rPr>
              <a:t>елико водосвећење 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plus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Men-jump-into-the-water-t-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7298"/>
            <a:ext cx="9144000" cy="41749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596" y="214290"/>
            <a:ext cx="8001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4000" dirty="0" smtClean="0">
                <a:solidFill>
                  <a:schemeClr val="bg1"/>
                </a:solidFill>
              </a:rPr>
              <a:t>Пливање за Часни Крст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sr-Cyrl-RS" dirty="0" smtClean="0">
                <a:solidFill>
                  <a:schemeClr val="bg1"/>
                </a:solidFill>
              </a:rPr>
              <a:t>ЗАМИШЉАЊЕ ЖЕЉЕ И ГЛЕДАЊЕ У НЕБО У ПОНОЋ?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2706" name="Picture 2" descr="Image result for kid watching night sk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85860"/>
            <a:ext cx="7643834" cy="5321695"/>
          </a:xfrm>
          <a:prstGeom prst="rect">
            <a:avLst/>
          </a:prstGeom>
          <a:noFill/>
        </p:spPr>
      </p:pic>
      <p:sp>
        <p:nvSpPr>
          <p:cNvPr id="6154" name="AutoShape 10" descr="Image result for TRANSPARENT SIGN WRO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56" name="AutoShape 12" descr="Image result for TRANSPARENT SIGN WRO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60" name="AutoShape 16" descr="Image result for TRANSPARENT SIGN WRO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62" name="AutoShape 18" descr="Image result for TRANSPARENT SIGN WRO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64" name="Picture 20" descr="Image result for TRANSPARENT SIGN WRO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14290"/>
            <a:ext cx="6858000" cy="607218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Autofit/>
          </a:bodyPr>
          <a:lstStyle/>
          <a:p>
            <a:r>
              <a:rPr lang="sr-Cyrl-RS" sz="2800" dirty="0" smtClean="0">
                <a:solidFill>
                  <a:schemeClr val="tx1"/>
                </a:solidFill>
              </a:rPr>
              <a:t>УМЕСТО ЗАМИШЉАЊА ЖЕЉЕ, ПОМОЛИМО СЕ БОГУ ДА СЕ ЖЕЉА ОСТВАРИ АКО ЈЕ ПЛЕМЕНИТА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70658" name="Picture 2" descr="Image result for ORTHODOX PR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1033" y="1428736"/>
            <a:ext cx="7128523" cy="519590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loud Callout 7"/>
          <p:cNvSpPr/>
          <p:nvPr/>
        </p:nvSpPr>
        <p:spPr>
          <a:xfrm>
            <a:off x="-571536" y="428604"/>
            <a:ext cx="9715536" cy="2714644"/>
          </a:xfrm>
          <a:prstGeom prst="cloudCallout">
            <a:avLst>
              <a:gd name="adj1" fmla="val 2190"/>
              <a:gd name="adj2" fmla="val 68691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ШТА ЈЕ НАЈПОЗНАТИЈА ПРАСЛИКА КРШТЕЊА У СТАРОМ ЗАВЕТУ?</a:t>
            </a:r>
            <a:endParaRPr lang="en-US" sz="3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1357298"/>
            <a:ext cx="83582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200" dirty="0" smtClean="0"/>
              <a:t>Кад су Јевреји морали проћи кроз воду да би се спасили од страдања и смрти?</a:t>
            </a:r>
            <a:endParaRPr lang="en-US" sz="3200" dirty="0"/>
          </a:p>
        </p:txBody>
      </p:sp>
      <p:pic>
        <p:nvPicPr>
          <p:cNvPr id="9220" name="Picture 4" descr="Image result for question mark transpar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939385">
            <a:off x="4786314" y="2357430"/>
            <a:ext cx="3233726" cy="3233727"/>
          </a:xfrm>
          <a:prstGeom prst="rect">
            <a:avLst/>
          </a:prstGeom>
          <a:noFill/>
        </p:spPr>
      </p:pic>
      <p:pic>
        <p:nvPicPr>
          <p:cNvPr id="9222" name="Picture 6" descr="Image result for child thinking transpare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2357430"/>
            <a:ext cx="4657721" cy="3902645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1857356" y="0"/>
            <a:ext cx="7286644" cy="1357298"/>
          </a:xfrm>
          <a:prstGeom prst="wedgeRoundRectCallout">
            <a:avLst>
              <a:gd name="adj1" fmla="val -55777"/>
              <a:gd name="adj2" fmla="val 69755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143108" y="0"/>
            <a:ext cx="700089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2400" b="0" cap="none" spc="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ПРЕЛАЗАК ПРЕКО МОРА – ПАСХА: ПРЕЛАСКОМ ПРЕКО ВОДЕ СПАСИЛИ СУ СЕ ОД СМРТИ! ТО ЈЕ ПРАСЛИКА КРШТЕЊА!</a:t>
            </a:r>
            <a:endParaRPr lang="en-US" sz="2400" b="0" cap="none" spc="0" dirty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8194" name="Picture 2" descr="Image result for moses and red sea orthodox icon"/>
          <p:cNvPicPr>
            <a:picLocks noChangeAspect="1" noChangeArrowheads="1"/>
          </p:cNvPicPr>
          <p:nvPr/>
        </p:nvPicPr>
        <p:blipFill>
          <a:blip r:embed="rId2"/>
          <a:srcRect t="5266" b="5204"/>
          <a:stretch>
            <a:fillRect/>
          </a:stretch>
        </p:blipFill>
        <p:spPr bwMode="auto">
          <a:xfrm>
            <a:off x="355057" y="1500174"/>
            <a:ext cx="8503223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 descr="Related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85776"/>
            <a:ext cx="1952612" cy="2831287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428596" y="428604"/>
            <a:ext cx="5214974" cy="353943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sr-Cyrl-CS" sz="3200" dirty="0" smtClean="0">
                <a:solidFill>
                  <a:schemeClr val="accent3"/>
                </a:solidFill>
              </a:rPr>
              <a:t>Ми, људи, имамо човечанску (људску) природу. Објасни какву је природу имао Господ Исус Христос.</a:t>
            </a:r>
            <a:endParaRPr lang="en-US" sz="3200" dirty="0" smtClean="0">
              <a:solidFill>
                <a:schemeClr val="accent3"/>
              </a:solidFill>
            </a:endParaRPr>
          </a:p>
          <a:p>
            <a:endParaRPr lang="en-US" sz="3200" dirty="0" smtClean="0">
              <a:solidFill>
                <a:schemeClr val="accent3"/>
              </a:solidFill>
            </a:endParaRPr>
          </a:p>
          <a:p>
            <a:endParaRPr lang="sr-Cyrl-CS" sz="3200" dirty="0" smtClean="0">
              <a:solidFill>
                <a:schemeClr val="accent3"/>
              </a:solidFill>
            </a:endParaRPr>
          </a:p>
        </p:txBody>
      </p:sp>
      <p:pic>
        <p:nvPicPr>
          <p:cNvPr id="5" name="Picture 4" descr="3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413" y="0"/>
            <a:ext cx="3497587" cy="4572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886627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4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КОЈИМ РЕЧИМА СЕ ОТАЦ</a:t>
            </a:r>
          </a:p>
          <a:p>
            <a:pPr algn="ctr"/>
            <a:r>
              <a:rPr lang="sr-Cyrl-CS" sz="4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ЈАВИО НА БОГОЈАВЉЕЊУ? +3</a:t>
            </a:r>
            <a:endParaRPr lang="sr-Cyrl-CS" sz="4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43636" y="40005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Cyrl-CS" dirty="0"/>
          </a:p>
        </p:txBody>
      </p:sp>
      <p:pic>
        <p:nvPicPr>
          <p:cNvPr id="10" name="Picture 9" descr="isus-hristos-6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57298"/>
            <a:ext cx="8956140" cy="40862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7158" y="5715016"/>
            <a:ext cx="7786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b="1" dirty="0" smtClean="0">
                <a:solidFill>
                  <a:schemeClr val="accent3"/>
                </a:solidFill>
              </a:rPr>
              <a:t>КАКО СУ СЕ ЈАВИЛА СВА ТРИ ЛИЦА СВЕТЕ ТРОЈИЦЕ?</a:t>
            </a:r>
            <a:endParaRPr lang="en-US" sz="28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>
    <p:sndAc>
      <p:stSnd>
        <p:snd r:embed="rId3" name="bomb.wav" builtIn="1"/>
      </p:stSnd>
    </p:sndAc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785794"/>
            <a:ext cx="550072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dirty="0" smtClean="0">
                <a:solidFill>
                  <a:schemeClr val="accent3"/>
                </a:solidFill>
              </a:rPr>
              <a:t>КРАЈ И БОГУ СЛАВА!</a:t>
            </a:r>
          </a:p>
          <a:p>
            <a:r>
              <a:rPr lang="sr-Cyrl-RS" sz="2800" dirty="0" smtClean="0">
                <a:solidFill>
                  <a:schemeClr val="accent3"/>
                </a:solidFill>
              </a:rPr>
              <a:t>ЈОШ ПРЕЗЕНТАЦИЈА И МАТЕРИЈАЛА ЗА ВЕРОНАУКУ ПОТРАЖИТЕ НА </a:t>
            </a:r>
          </a:p>
          <a:p>
            <a:r>
              <a:rPr lang="en-US" sz="2800" dirty="0" smtClean="0">
                <a:solidFill>
                  <a:schemeClr val="accent3"/>
                </a:solidFill>
              </a:rPr>
              <a:t>https://katihizis.weebly.com/</a:t>
            </a:r>
            <a:endParaRPr lang="sr-Cyrl-RS" sz="2800" dirty="0" smtClean="0">
              <a:solidFill>
                <a:schemeClr val="accent3"/>
              </a:solidFill>
            </a:endParaRPr>
          </a:p>
          <a:p>
            <a:r>
              <a:rPr lang="sr-Cyrl-RS" sz="2800" dirty="0" smtClean="0">
                <a:solidFill>
                  <a:schemeClr val="accent3"/>
                </a:solidFill>
              </a:rPr>
              <a:t>ИЛИ НА </a:t>
            </a:r>
          </a:p>
          <a:p>
            <a:r>
              <a:rPr lang="en-US" sz="2800" dirty="0" smtClean="0">
                <a:solidFill>
                  <a:schemeClr val="accent3"/>
                </a:solidFill>
              </a:rPr>
              <a:t>http://avdenagom.blogspot.com/p/blog-page_39.html</a:t>
            </a:r>
            <a:endParaRPr lang="sr-Cyrl-RS" sz="2800" dirty="0" smtClean="0">
              <a:solidFill>
                <a:schemeClr val="accent3"/>
              </a:solidFill>
            </a:endParaRPr>
          </a:p>
          <a:p>
            <a:r>
              <a:rPr lang="sr-Cyrl-RS" sz="2800" dirty="0" smtClean="0">
                <a:solidFill>
                  <a:schemeClr val="accent3"/>
                </a:solidFill>
              </a:rPr>
              <a:t>ИЛИ АУДИО ПРЕДАВАЊА НА </a:t>
            </a:r>
          </a:p>
          <a:p>
            <a:r>
              <a:rPr lang="en-US" sz="2800" dirty="0" smtClean="0">
                <a:solidFill>
                  <a:schemeClr val="accent3"/>
                </a:solidFill>
              </a:rPr>
              <a:t>https://www.youtube.com/channel/UC0zObc1b6GJ2i6PFqE3ypwQ</a:t>
            </a:r>
            <a:endParaRPr lang="en-US" sz="28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4929198"/>
            <a:ext cx="8258204" cy="157163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sr-Cyrl-RS" dirty="0" smtClean="0"/>
              <a:t>Дошао је ред да  свештеник Захарије служи у делу храма који се зове Светиња над светињама, где су се чувале Десет Божијих заповести на две таблице, записана Реч Божија.</a:t>
            </a:r>
            <a:endParaRPr lang="en-US" dirty="0"/>
          </a:p>
        </p:txBody>
      </p:sp>
      <p:pic>
        <p:nvPicPr>
          <p:cNvPr id="73730" name="Picture 2" descr="Image result for jerusalem holy of holi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14290"/>
            <a:ext cx="6529394" cy="46638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4929198"/>
            <a:ext cx="8258204" cy="157163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r-Cyrl-RS" dirty="0" smtClean="0"/>
              <a:t>Изненада, испред њега стаде анђео! Рече му да ће добити сина и да му дају име Јован. Захарије није веровао, јер су и он и жена били стари. Анђео рече да он неће моћи проговорити док се све не збуде како је речено. </a:t>
            </a:r>
            <a:endParaRPr lang="en-US" dirty="0"/>
          </a:p>
        </p:txBody>
      </p:sp>
      <p:pic>
        <p:nvPicPr>
          <p:cNvPr id="71682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290"/>
            <a:ext cx="8088370" cy="45497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5803911"/>
            <a:ext cx="8258204" cy="105408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Cyrl-RS" dirty="0" smtClean="0"/>
              <a:t>Захарије није могао да проговори ни реч, а Јелисавета заиста остаде трудна. </a:t>
            </a:r>
            <a:endParaRPr lang="en-US" dirty="0"/>
          </a:p>
        </p:txBody>
      </p:sp>
      <p:pic>
        <p:nvPicPr>
          <p:cNvPr id="74754" name="Picture 2" descr="Image result for zacharias and elizabeth orthodox ic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8840467" cy="49672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8" y="0"/>
            <a:ext cx="3286148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dirty="0" smtClean="0"/>
              <a:t>     Када се Јелисавета срела са својом рођаком Маријом, одмах је схватила да је и она трудна. Дете у Јелисаветиној утроби је поскочило од среће!</a:t>
            </a:r>
            <a:endParaRPr lang="en-US" dirty="0"/>
          </a:p>
        </p:txBody>
      </p:sp>
      <p:pic>
        <p:nvPicPr>
          <p:cNvPr id="76802" name="Picture 2" descr="Image result for zacharias and elizabeth orthodox ic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0"/>
            <a:ext cx="539958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14942" y="0"/>
            <a:ext cx="3014658" cy="635795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sr-Cyrl-RS" dirty="0" smtClean="0"/>
              <a:t>Кад се родила беба, рођаци су хтели да му надену друго име, али Захарије написа: “Јован му је име”, како му је анђео и рекао. И тад му се врати моћ говора и захвали се, радостан, Богу на овом посебном детету. </a:t>
            </a:r>
            <a:endParaRPr lang="en-US" dirty="0"/>
          </a:p>
        </p:txBody>
      </p:sp>
      <p:pic>
        <p:nvPicPr>
          <p:cNvPr id="77826" name="Picture 2" descr="Image result for birth of saint john  orthodox ic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92811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1"/>
          <p:cNvSpPr>
            <a:spLocks noChangeArrowheads="1"/>
          </p:cNvSpPr>
          <p:nvPr/>
        </p:nvSpPr>
        <p:spPr bwMode="auto">
          <a:xfrm>
            <a:off x="0" y="5072074"/>
            <a:ext cx="900109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Тридесет  година касније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, дође реч од Бога Јовану,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у пустињи.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 он пође по свој околини Јордана проповедајући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погружавање у воду због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 покајања за опроштење грехова. То је био обичај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 код Јевреја, али Јованово погружавање је било посебно.</a:t>
            </a:r>
            <a:endParaRPr kumimoji="0" lang="sr-Cyrl-C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8434" name="Picture 2" descr="Image result for sveti jov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0"/>
            <a:ext cx="7667644" cy="51066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veti-jovan-krstitelj-4-v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29123" y="0"/>
            <a:ext cx="4714877" cy="6643710"/>
          </a:xfrm>
        </p:spPr>
      </p:pic>
      <p:sp>
        <p:nvSpPr>
          <p:cNvPr id="6" name="Rectangle 5"/>
          <p:cNvSpPr/>
          <p:nvPr/>
        </p:nvSpPr>
        <p:spPr>
          <a:xfrm>
            <a:off x="0" y="142852"/>
            <a:ext cx="4500594" cy="48936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Говорио је Јован: «Покајте се, јер се приближило Царство небеско. «</a:t>
            </a:r>
            <a:r>
              <a:rPr lang="sr-Cyrl-CS" sz="2400" dirty="0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/>
            </a:r>
            <a:br>
              <a:rPr lang="sr-Cyrl-CS" sz="2400" dirty="0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Јер то је онај за кога је рекао пророк Исаија говорећи: «Глас вапијућег у пустињи: припремите пут Господњи, поравните стазе његове.»  Јован је био обучен у  хаљину од камиље длаке и појас кожни, а храна му је била биље и дивљи мед. </a:t>
            </a:r>
            <a:r>
              <a:rPr lang="sr-Cyrl-CS" sz="2400" dirty="0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/>
            </a:r>
            <a:br>
              <a:rPr lang="sr-Cyrl-CS" sz="2400" dirty="0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</a:br>
            <a:endParaRPr lang="sr-Cyrl-CS" sz="2400" dirty="0" smtClean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pex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Apex">
  <a:themeElements>
    <a:clrScheme name="Custom 3">
      <a:dk1>
        <a:srgbClr val="005BD3"/>
      </a:dk1>
      <a:lt1>
        <a:srgbClr val="73D6FD"/>
      </a:lt1>
      <a:dk2>
        <a:srgbClr val="00349E"/>
      </a:dk2>
      <a:lt2>
        <a:srgbClr val="D2D2D2"/>
      </a:lt2>
      <a:accent1>
        <a:srgbClr val="2B71FF"/>
      </a:accent1>
      <a:accent2>
        <a:srgbClr val="87BAFF"/>
      </a:accent2>
      <a:accent3>
        <a:srgbClr val="000000"/>
      </a:accent3>
      <a:accent4>
        <a:srgbClr val="2B71FF"/>
      </a:accent4>
      <a:accent5>
        <a:srgbClr val="005BD3"/>
      </a:accent5>
      <a:accent6>
        <a:srgbClr val="002676"/>
      </a:accent6>
      <a:hlink>
        <a:srgbClr val="17BBFD"/>
      </a:hlink>
      <a:folHlink>
        <a:srgbClr val="4B98FF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2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887</Words>
  <Application>Microsoft Office PowerPoint</Application>
  <PresentationFormat>On-screen Show (4:3)</PresentationFormat>
  <Paragraphs>50</Paragraphs>
  <Slides>28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Office Theme</vt:lpstr>
      <vt:lpstr>Apex</vt:lpstr>
      <vt:lpstr>1_Apex</vt:lpstr>
      <vt:lpstr>1_Office Theme</vt:lpstr>
      <vt:lpstr>СВЕТИ ЈОВАН КРСТИТЕЉ И  БОГОЈАВЉЕЊЕ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Тада дође Исус из Галилеје на Јордан Јовану да га овај погрузи.  А Јован му је бранио говорећи: Ти треба мене да погрузиш, а ти ли долазиш мени?  А Исус одговори и рече му: Остави сада, јер тако нам треба испунити сваку правду.</vt:lpstr>
      <vt:lpstr> И погрузивши се Исус изиђе одмах из воде; и гле, отворише му се небеса, и виде Духа Светог где силази као голуб и долази на њега.  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ЗАМИШЉАЊЕ ЖЕЉЕ И ГЛЕДАЊЕ У НЕБО У ПОНОЋ?</vt:lpstr>
      <vt:lpstr>УМЕСТО ЗАМИШЉАЊА ЖЕЉЕ, ПОМОЛИМО СЕ БОГУ ДА СЕ ЖЕЉА ОСТВАРИ АКО ЈЕ ПЛЕМЕНИТА</vt:lpstr>
      <vt:lpstr>Slide 24</vt:lpstr>
      <vt:lpstr>Slide 25</vt:lpstr>
      <vt:lpstr>Slide 26</vt:lpstr>
      <vt:lpstr>Slide 27</vt:lpstr>
      <vt:lpstr>Slide 28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apokalipsa</dc:creator>
  <cp:lastModifiedBy>apokalipsa</cp:lastModifiedBy>
  <cp:revision>9</cp:revision>
  <dcterms:created xsi:type="dcterms:W3CDTF">2020-01-15T19:26:52Z</dcterms:created>
  <dcterms:modified xsi:type="dcterms:W3CDTF">2020-02-08T10:54:02Z</dcterms:modified>
</cp:coreProperties>
</file>