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7" r:id="rId5"/>
    <p:sldId id="262" r:id="rId6"/>
    <p:sldId id="271" r:id="rId7"/>
    <p:sldId id="273" r:id="rId8"/>
    <p:sldId id="268" r:id="rId9"/>
    <p:sldId id="263" r:id="rId10"/>
    <p:sldId id="266" r:id="rId11"/>
    <p:sldId id="257" r:id="rId12"/>
    <p:sldId id="258" r:id="rId13"/>
    <p:sldId id="259" r:id="rId14"/>
    <p:sldId id="274" r:id="rId15"/>
    <p:sldId id="275" r:id="rId16"/>
    <p:sldId id="269"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6EC495-1A6B-45E8-B023-444D53F09064}" type="datetimeFigureOut">
              <a:rPr lang="en-US" smtClean="0"/>
              <a:pPr/>
              <a:t>4/4/2018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6EC495-1A6B-45E8-B023-444D53F09064}" type="datetimeFigureOut">
              <a:rPr lang="en-US" smtClean="0"/>
              <a:pPr/>
              <a:t>4/4/2018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6EC495-1A6B-45E8-B023-444D53F09064}" type="datetimeFigureOut">
              <a:rPr lang="en-US" smtClean="0"/>
              <a:pPr/>
              <a:t>4/4/2018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6EC495-1A6B-45E8-B023-444D53F09064}" type="datetimeFigureOut">
              <a:rPr lang="en-US" smtClean="0"/>
              <a:pPr/>
              <a:t>4/4/2018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6EC495-1A6B-45E8-B023-444D53F09064}" type="datetimeFigureOut">
              <a:rPr lang="en-US" smtClean="0"/>
              <a:pPr/>
              <a:t>4/4/2018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6EC495-1A6B-45E8-B023-444D53F09064}" type="datetimeFigureOut">
              <a:rPr lang="en-US" smtClean="0"/>
              <a:pPr/>
              <a:t>4/4/2018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6EC495-1A6B-45E8-B023-444D53F09064}" type="datetimeFigureOut">
              <a:rPr lang="en-US" smtClean="0"/>
              <a:pPr/>
              <a:t>4/4/2018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6EC495-1A6B-45E8-B023-444D53F09064}" type="datetimeFigureOut">
              <a:rPr lang="en-US" smtClean="0"/>
              <a:pPr/>
              <a:t>4/4/2018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EC495-1A6B-45E8-B023-444D53F09064}" type="datetimeFigureOut">
              <a:rPr lang="en-US" smtClean="0"/>
              <a:pPr/>
              <a:t>4/4/2018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6EC495-1A6B-45E8-B023-444D53F09064}" type="datetimeFigureOut">
              <a:rPr lang="en-US" smtClean="0"/>
              <a:pPr/>
              <a:t>4/4/2018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6EC495-1A6B-45E8-B023-444D53F09064}" type="datetimeFigureOut">
              <a:rPr lang="en-US" smtClean="0"/>
              <a:pPr/>
              <a:t>4/4/2018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37C11-3A08-47DA-99FF-50B1D350AB2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6EC495-1A6B-45E8-B023-444D53F09064}" type="datetimeFigureOut">
              <a:rPr lang="en-US" smtClean="0"/>
              <a:pPr/>
              <a:t>4/4/2018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637C11-3A08-47DA-99FF-50B1D350AB2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verujem.org/teologija/hristorija.html" TargetMode="External"/><Relationship Id="rId2" Type="http://schemas.openxmlformats.org/officeDocument/2006/relationships/hyperlink" Target="https://upodobljavanje.wordpress.com/2012/03/05/%D1%85%D1%80%D0%B8%D1%88%D1%9B%D0%B0%D0%BD%D1%81%D0%BA%D0%BE-%D1%81%D1%85%D0%B2%D0%B0%D1%82%D0%B0%D1%9A%D0%B5-%D0%BB%D0%B8%D1%87%D0%BD%D0%BE%D1%81%D1%82%D0%B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20482" name="Picture 2" descr="http://www.prijateljboziji.com/upload/images/clanci/2015/april/covek-i-hristos.jpg"/>
          <p:cNvPicPr>
            <a:picLocks noChangeAspect="1" noChangeArrowheads="1"/>
          </p:cNvPicPr>
          <p:nvPr/>
        </p:nvPicPr>
        <p:blipFill>
          <a:blip r:embed="rId2"/>
          <a:srcRect/>
          <a:stretch>
            <a:fillRect/>
          </a:stretch>
        </p:blipFill>
        <p:spPr bwMode="auto">
          <a:xfrm>
            <a:off x="51413" y="0"/>
            <a:ext cx="9092587" cy="5286388"/>
          </a:xfrm>
          <a:prstGeom prst="rect">
            <a:avLst/>
          </a:prstGeom>
          <a:noFill/>
        </p:spPr>
      </p:pic>
      <p:sp>
        <p:nvSpPr>
          <p:cNvPr id="3" name="Subtitle 2"/>
          <p:cNvSpPr>
            <a:spLocks noGrp="1"/>
          </p:cNvSpPr>
          <p:nvPr>
            <p:ph type="subTitle" idx="1"/>
          </p:nvPr>
        </p:nvSpPr>
        <p:spPr>
          <a:xfrm>
            <a:off x="-571536" y="5286388"/>
            <a:ext cx="6400800" cy="1752600"/>
          </a:xfrm>
        </p:spPr>
        <p:txBody>
          <a:bodyPr>
            <a:normAutofit/>
          </a:bodyPr>
          <a:lstStyle/>
          <a:p>
            <a:r>
              <a:rPr lang="sr-Cyrl-RS" sz="2000" dirty="0" smtClean="0">
                <a:solidFill>
                  <a:schemeClr val="bg1"/>
                </a:solidFill>
              </a:rPr>
              <a:t>Марко Радаковић</a:t>
            </a:r>
          </a:p>
          <a:p>
            <a:r>
              <a:rPr lang="sr-Cyrl-RS" sz="2000" dirty="0" smtClean="0">
                <a:solidFill>
                  <a:schemeClr val="bg1"/>
                </a:solidFill>
              </a:rPr>
              <a:t>Православни катихизис </a:t>
            </a:r>
          </a:p>
          <a:p>
            <a:r>
              <a:rPr lang="sr-Cyrl-RS" sz="2000" dirty="0" smtClean="0">
                <a:solidFill>
                  <a:schemeClr val="bg1"/>
                </a:solidFill>
              </a:rPr>
              <a:t>( средња школа)</a:t>
            </a:r>
          </a:p>
          <a:p>
            <a:r>
              <a:rPr lang="sr-Cyrl-RS" sz="2000" dirty="0" smtClean="0">
                <a:solidFill>
                  <a:schemeClr val="bg1"/>
                </a:solidFill>
              </a:rPr>
              <a:t>Сомбор 2015.</a:t>
            </a:r>
          </a:p>
          <a:p>
            <a:endParaRPr lang="en-US" sz="2000" dirty="0">
              <a:solidFill>
                <a:schemeClr val="bg1"/>
              </a:solidFill>
            </a:endParaRPr>
          </a:p>
        </p:txBody>
      </p:sp>
      <p:sp>
        <p:nvSpPr>
          <p:cNvPr id="4" name="Rectangle 3"/>
          <p:cNvSpPr/>
          <p:nvPr/>
        </p:nvSpPr>
        <p:spPr>
          <a:xfrm>
            <a:off x="4429124" y="5572140"/>
            <a:ext cx="4405373" cy="923330"/>
          </a:xfrm>
          <a:prstGeom prst="rect">
            <a:avLst/>
          </a:prstGeom>
          <a:noFill/>
        </p:spPr>
        <p:txBody>
          <a:bodyPr wrap="none" lIns="91440" tIns="45720" rIns="91440" bIns="45720">
            <a:spAutoFit/>
          </a:bodyPr>
          <a:lstStyle/>
          <a:p>
            <a:pPr algn="ctr"/>
            <a:r>
              <a:rPr lang="sr-Cyrl-R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Бог је Личност</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9218" name="Picture 2" descr="https://somersetnewsroom.files.wordpress.com/2014/02/happy-child.jpg?w=800"/>
          <p:cNvPicPr>
            <a:picLocks noChangeAspect="1" noChangeArrowheads="1"/>
          </p:cNvPicPr>
          <p:nvPr/>
        </p:nvPicPr>
        <p:blipFill>
          <a:blip r:embed="rId2"/>
          <a:srcRect/>
          <a:stretch>
            <a:fillRect/>
          </a:stretch>
        </p:blipFill>
        <p:spPr bwMode="auto">
          <a:xfrm>
            <a:off x="0" y="0"/>
            <a:ext cx="6858000" cy="6858000"/>
          </a:xfrm>
          <a:prstGeom prst="rect">
            <a:avLst/>
          </a:prstGeom>
          <a:noFill/>
        </p:spPr>
      </p:pic>
      <p:sp>
        <p:nvSpPr>
          <p:cNvPr id="3" name="Content Placeholder 2"/>
          <p:cNvSpPr>
            <a:spLocks noGrp="1"/>
          </p:cNvSpPr>
          <p:nvPr>
            <p:ph idx="1"/>
          </p:nvPr>
        </p:nvSpPr>
        <p:spPr>
          <a:xfrm>
            <a:off x="5500694" y="0"/>
            <a:ext cx="3643306" cy="5197469"/>
          </a:xfrm>
          <a:solidFill>
            <a:srgbClr val="00B050"/>
          </a:solidFill>
        </p:spPr>
        <p:txBody>
          <a:bodyPr>
            <a:normAutofit fontScale="92500"/>
          </a:bodyPr>
          <a:lstStyle/>
          <a:p>
            <a:pPr>
              <a:buNone/>
            </a:pPr>
            <a:r>
              <a:rPr lang="ru-RU" dirty="0"/>
              <a:t>„</a:t>
            </a:r>
            <a:r>
              <a:rPr lang="ru-RU" dirty="0" smtClean="0"/>
              <a:t>Личност се не може дефинисати ни полазећи од тела, нити од душе, нити од разума; она је апсолутна стварност која превазилази елементе који живе у њој“, каже Станилое.</a:t>
            </a:r>
            <a:r>
              <a:rPr lang="sr-Cyrl-RS" dirty="0" smtClean="0"/>
              <a:t>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643314"/>
            <a:ext cx="8858280" cy="3454393"/>
          </a:xfrm>
        </p:spPr>
        <p:txBody>
          <a:bodyPr/>
          <a:lstStyle/>
          <a:p>
            <a:r>
              <a:rPr lang="ru-RU" dirty="0"/>
              <a:t>Неки људи мисле да је </a:t>
            </a:r>
            <a:r>
              <a:rPr lang="ru-RU" dirty="0" smtClean="0"/>
              <a:t>личност </a:t>
            </a:r>
            <a:r>
              <a:rPr lang="ru-RU" dirty="0"/>
              <a:t>мора имати тело од меса и костију, али теолошки гледано „</a:t>
            </a:r>
            <a:r>
              <a:rPr lang="ru-RU" dirty="0" smtClean="0"/>
              <a:t>личност" </a:t>
            </a:r>
            <a:r>
              <a:rPr lang="ru-RU" dirty="0"/>
              <a:t>не </a:t>
            </a:r>
            <a:r>
              <a:rPr lang="ru-RU" dirty="0" smtClean="0"/>
              <a:t>захтева то.</a:t>
            </a:r>
            <a:r>
              <a:rPr lang="ru-RU" dirty="0"/>
              <a:t> Уместо тога, </a:t>
            </a:r>
            <a:r>
              <a:rPr lang="ru-RU" dirty="0" smtClean="0"/>
              <a:t>личност је неко ко има вољу, </a:t>
            </a:r>
            <a:r>
              <a:rPr lang="ru-RU" dirty="0"/>
              <a:t>самосвест, емоције, </a:t>
            </a:r>
            <a:r>
              <a:rPr lang="ru-RU" dirty="0" smtClean="0"/>
              <a:t>могућност да комуницира и ступа у однос са другим личностима, итд.</a:t>
            </a:r>
            <a:endParaRPr lang="en-US" dirty="0"/>
          </a:p>
        </p:txBody>
      </p:sp>
      <p:pic>
        <p:nvPicPr>
          <p:cNvPr id="6146" name="Picture 2" descr="Image result for personality"/>
          <p:cNvPicPr>
            <a:picLocks noChangeAspect="1" noChangeArrowheads="1"/>
          </p:cNvPicPr>
          <p:nvPr/>
        </p:nvPicPr>
        <p:blipFill>
          <a:blip r:embed="rId2"/>
          <a:srcRect/>
          <a:stretch>
            <a:fillRect/>
          </a:stretch>
        </p:blipFill>
        <p:spPr bwMode="auto">
          <a:xfrm>
            <a:off x="1000100" y="285728"/>
            <a:ext cx="7143750" cy="309562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714752"/>
            <a:ext cx="8229600" cy="2411411"/>
          </a:xfrm>
        </p:spPr>
        <p:txBody>
          <a:bodyPr>
            <a:normAutofit fontScale="77500" lnSpcReduction="20000"/>
          </a:bodyPr>
          <a:lstStyle/>
          <a:p>
            <a:pPr>
              <a:buNone/>
            </a:pPr>
            <a:r>
              <a:rPr lang="ru-RU" dirty="0"/>
              <a:t/>
            </a:r>
            <a:br>
              <a:rPr lang="ru-RU" dirty="0"/>
            </a:br>
            <a:endParaRPr lang="ru-RU" dirty="0"/>
          </a:p>
          <a:p>
            <a:r>
              <a:rPr lang="ru-RU" dirty="0"/>
              <a:t>Да, Бог је </a:t>
            </a:r>
            <a:r>
              <a:rPr lang="ru-RU" dirty="0" smtClean="0"/>
              <a:t>личност.</a:t>
            </a:r>
            <a:r>
              <a:rPr lang="ru-RU" dirty="0"/>
              <a:t> Али, када кажемо да је Бог "</a:t>
            </a:r>
            <a:r>
              <a:rPr lang="ru-RU" dirty="0" smtClean="0"/>
              <a:t>личност", не мислимо </a:t>
            </a:r>
            <a:r>
              <a:rPr lang="ru-RU" dirty="0"/>
              <a:t>да је Он је људско </a:t>
            </a:r>
            <a:r>
              <a:rPr lang="ru-RU" dirty="0" smtClean="0"/>
              <a:t>биће. Он је рационално </a:t>
            </a:r>
            <a:r>
              <a:rPr lang="ru-RU" dirty="0"/>
              <a:t>биће </a:t>
            </a:r>
            <a:r>
              <a:rPr lang="ru-RU" dirty="0" smtClean="0"/>
              <a:t>које има свест о себи, ум, емоцију </a:t>
            </a:r>
            <a:r>
              <a:rPr lang="ru-RU" dirty="0"/>
              <a:t>и </a:t>
            </a:r>
            <a:r>
              <a:rPr lang="ru-RU" dirty="0" smtClean="0"/>
              <a:t>вољу. Међутим – потребно је избећи антропоморфизам: придавање, «учитавање» људских особина Богу.</a:t>
            </a:r>
            <a:endParaRPr lang="ru-RU" dirty="0"/>
          </a:p>
        </p:txBody>
      </p:sp>
      <p:pic>
        <p:nvPicPr>
          <p:cNvPr id="5122" name="Picture 2" descr="Image result for sveta trojica"/>
          <p:cNvPicPr>
            <a:picLocks noChangeAspect="1" noChangeArrowheads="1"/>
          </p:cNvPicPr>
          <p:nvPr/>
        </p:nvPicPr>
        <p:blipFill>
          <a:blip r:embed="rId2"/>
          <a:srcRect/>
          <a:stretch>
            <a:fillRect/>
          </a:stretch>
        </p:blipFill>
        <p:spPr bwMode="auto">
          <a:xfrm>
            <a:off x="1428728" y="0"/>
            <a:ext cx="6858016" cy="411015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929066"/>
            <a:ext cx="8229600" cy="2625725"/>
          </a:xfrm>
        </p:spPr>
        <p:txBody>
          <a:bodyPr>
            <a:normAutofit fontScale="85000" lnSpcReduction="10000"/>
          </a:bodyPr>
          <a:lstStyle/>
          <a:p>
            <a:pPr>
              <a:buNone/>
            </a:pPr>
            <a:r>
              <a:rPr lang="sr-Cyrl-RS" dirty="0" smtClean="0"/>
              <a:t>Човек је најкомплексније и најразвијеније биће на земљи. Његова личност је један од показатеља његове супериорности у односу на остале живе организме. Било би чудно претпоставити да Бог Који је створио човека није личност. То би значило да је човек узвишенији од свог Творца. </a:t>
            </a:r>
            <a:endParaRPr lang="en-US" dirty="0"/>
          </a:p>
        </p:txBody>
      </p:sp>
      <p:pic>
        <p:nvPicPr>
          <p:cNvPr id="4098" name="Picture 2" descr="Image result for стварање човека"/>
          <p:cNvPicPr>
            <a:picLocks noChangeAspect="1" noChangeArrowheads="1"/>
          </p:cNvPicPr>
          <p:nvPr/>
        </p:nvPicPr>
        <p:blipFill>
          <a:blip r:embed="rId2"/>
          <a:srcRect/>
          <a:stretch>
            <a:fillRect/>
          </a:stretch>
        </p:blipFill>
        <p:spPr bwMode="auto">
          <a:xfrm>
            <a:off x="1785918" y="0"/>
            <a:ext cx="5929354" cy="389643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5429264"/>
            <a:ext cx="9144000" cy="1428736"/>
          </a:xfrm>
        </p:spPr>
        <p:txBody>
          <a:bodyPr/>
          <a:lstStyle/>
          <a:p>
            <a:pPr>
              <a:buNone/>
            </a:pPr>
            <a:r>
              <a:rPr lang="sr-Cyrl-RS" dirty="0" smtClean="0"/>
              <a:t>Бог је у Старом Завету Бог Исака, Јакова, Јосифа – Бог Личност који је Бог одређених личности. </a:t>
            </a:r>
            <a:endParaRPr lang="en-US" dirty="0"/>
          </a:p>
        </p:txBody>
      </p:sp>
      <p:pic>
        <p:nvPicPr>
          <p:cNvPr id="29698" name="Picture 2" descr="Image result for moses and bush"/>
          <p:cNvPicPr>
            <a:picLocks noChangeAspect="1" noChangeArrowheads="1"/>
          </p:cNvPicPr>
          <p:nvPr/>
        </p:nvPicPr>
        <p:blipFill>
          <a:blip r:embed="rId2"/>
          <a:srcRect/>
          <a:stretch>
            <a:fillRect/>
          </a:stretch>
        </p:blipFill>
        <p:spPr bwMode="auto">
          <a:xfrm>
            <a:off x="1142976" y="0"/>
            <a:ext cx="7286644" cy="5461117"/>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643050"/>
            <a:ext cx="4186238" cy="3357562"/>
          </a:xfrm>
        </p:spPr>
        <p:txBody>
          <a:bodyPr/>
          <a:lstStyle/>
          <a:p>
            <a:pPr>
              <a:buNone/>
            </a:pPr>
            <a:r>
              <a:rPr lang="sr-Cyrl-RS" dirty="0" smtClean="0"/>
              <a:t>Син Божији је Личност у Којој се сједињујемо с Богом, и Којом улазимо у Царство небеско.</a:t>
            </a:r>
            <a:endParaRPr lang="en-US" dirty="0"/>
          </a:p>
        </p:txBody>
      </p:sp>
      <p:pic>
        <p:nvPicPr>
          <p:cNvPr id="30722" name="Picture 2" descr="Image result for hristos"/>
          <p:cNvPicPr>
            <a:picLocks noChangeAspect="1" noChangeArrowheads="1"/>
          </p:cNvPicPr>
          <p:nvPr/>
        </p:nvPicPr>
        <p:blipFill>
          <a:blip r:embed="rId2"/>
          <a:srcRect/>
          <a:stretch>
            <a:fillRect/>
          </a:stretch>
        </p:blipFill>
        <p:spPr bwMode="auto">
          <a:xfrm>
            <a:off x="4749673" y="0"/>
            <a:ext cx="4394327" cy="550070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4578" name="Picture 2" descr="http://www.azquotes.com/picture-quotes/quote-if-god-is-not-a-personal-being-for-me-like-my-earthly-father-he-is-infinitely-more-mahatma-gandhi-128-89-37.jpg"/>
          <p:cNvPicPr>
            <a:picLocks noChangeAspect="1" noChangeArrowheads="1"/>
          </p:cNvPicPr>
          <p:nvPr/>
        </p:nvPicPr>
        <p:blipFill>
          <a:blip r:embed="rId2"/>
          <a:srcRect/>
          <a:stretch>
            <a:fillRect/>
          </a:stretch>
        </p:blipFill>
        <p:spPr bwMode="auto">
          <a:xfrm>
            <a:off x="428596" y="1643050"/>
            <a:ext cx="8096250" cy="3810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smtClean="0">
                <a:hlinkClick r:id="rId2"/>
              </a:rPr>
              <a:t>https://upodobljavanje.wordpress.com/2012/03/05/%D1%85%D1%80%D0%B8%D1%88%D1%9B%D0%B0%D0%BD%D1%81%D0%BA%D0%BE-%D1%81%D1%85%D0%B2%D0%B0%D1%82%D0%B0%D1%9A%D0%B5-%D0%BB%D0%B8%D1%87%D0%BD%D0%BE%D1%81%D1%82%D0%B8/</a:t>
            </a:r>
            <a:r>
              <a:rPr lang="sr-Cyrl-RS" dirty="0" smtClean="0"/>
              <a:t> </a:t>
            </a:r>
          </a:p>
          <a:p>
            <a:r>
              <a:rPr lang="en-US" dirty="0" smtClean="0">
                <a:hlinkClick r:id="rId3"/>
              </a:rPr>
              <a:t>http://www.verujem.org/teologija/hristorija.html</a:t>
            </a:r>
            <a:r>
              <a:rPr lang="sr-Cyrl-RS"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ducttapemarketing.com/wp-content/uploads/2008/05/istock_000005896383xsmall.jpg"/>
          <p:cNvPicPr>
            <a:picLocks noChangeAspect="1" noChangeArrowheads="1"/>
          </p:cNvPicPr>
          <p:nvPr/>
        </p:nvPicPr>
        <p:blipFill>
          <a:blip r:embed="rId2"/>
          <a:srcRect/>
          <a:stretch>
            <a:fillRect/>
          </a:stretch>
        </p:blipFill>
        <p:spPr bwMode="auto">
          <a:xfrm>
            <a:off x="-91087" y="0"/>
            <a:ext cx="9235087" cy="6215082"/>
          </a:xfrm>
          <a:prstGeom prst="rect">
            <a:avLst/>
          </a:prstGeom>
          <a:noFill/>
        </p:spPr>
      </p:pic>
      <p:sp>
        <p:nvSpPr>
          <p:cNvPr id="3" name="Content Placeholder 2"/>
          <p:cNvSpPr>
            <a:spLocks noGrp="1"/>
          </p:cNvSpPr>
          <p:nvPr>
            <p:ph idx="1"/>
          </p:nvPr>
        </p:nvSpPr>
        <p:spPr>
          <a:xfrm>
            <a:off x="0" y="5518159"/>
            <a:ext cx="9144000" cy="1339841"/>
          </a:xfrm>
          <a:gradFill>
            <a:gsLst>
              <a:gs pos="0">
                <a:srgbClr val="D6B19C"/>
              </a:gs>
              <a:gs pos="30000">
                <a:srgbClr val="D49E6C"/>
              </a:gs>
              <a:gs pos="70000">
                <a:srgbClr val="A65528"/>
              </a:gs>
              <a:gs pos="100000">
                <a:srgbClr val="663012"/>
              </a:gs>
            </a:gsLst>
            <a:lin ang="5400000" scaled="0"/>
          </a:gradFill>
        </p:spPr>
        <p:txBody>
          <a:bodyPr>
            <a:normAutofit fontScale="92500" lnSpcReduction="10000"/>
          </a:bodyPr>
          <a:lstStyle/>
          <a:p>
            <a:pPr>
              <a:buNone/>
            </a:pPr>
            <a:r>
              <a:rPr lang="sr-Cyrl-RS" dirty="0" smtClean="0"/>
              <a:t>Појам “личности” употребљаван махом у психолошком контексту је донекле различит од оног који се употребљава у контексту вере.</a:t>
            </a:r>
            <a:endParaRPr lang="en-US" dirty="0"/>
          </a:p>
        </p:txBody>
      </p:sp>
      <p:sp>
        <p:nvSpPr>
          <p:cNvPr id="4" name="Rectangle 3"/>
          <p:cNvSpPr/>
          <p:nvPr/>
        </p:nvSpPr>
        <p:spPr>
          <a:xfrm>
            <a:off x="0" y="214290"/>
            <a:ext cx="4971233" cy="923330"/>
          </a:xfrm>
          <a:prstGeom prst="rect">
            <a:avLst/>
          </a:prstGeom>
          <a:noFill/>
          <a:scene3d>
            <a:camera prst="perspectiveContrastingRightFacing"/>
            <a:lightRig rig="threePt" dir="t"/>
          </a:scene3d>
        </p:spPr>
        <p:txBody>
          <a:bodyPr wrap="none" lIns="91440" tIns="45720" rIns="91440" bIns="45720">
            <a:spAutoFit/>
          </a:bodyPr>
          <a:lstStyle/>
          <a:p>
            <a:pPr algn="ctr"/>
            <a:r>
              <a:rPr lang="sr-Cyrl-R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Шта је личност?</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122" name="Picture 2" descr="http://stilumsmart.com/wp-content/uploads/2015/07/different-faces-1226341652.jpg"/>
          <p:cNvPicPr>
            <a:picLocks noChangeAspect="1" noChangeArrowheads="1"/>
          </p:cNvPicPr>
          <p:nvPr/>
        </p:nvPicPr>
        <p:blipFill>
          <a:blip r:embed="rId2"/>
          <a:srcRect/>
          <a:stretch>
            <a:fillRect/>
          </a:stretch>
        </p:blipFill>
        <p:spPr bwMode="auto">
          <a:xfrm>
            <a:off x="0" y="357166"/>
            <a:ext cx="9133163" cy="6500834"/>
          </a:xfrm>
          <a:prstGeom prst="rect">
            <a:avLst/>
          </a:prstGeom>
          <a:noFill/>
        </p:spPr>
      </p:pic>
      <p:sp>
        <p:nvSpPr>
          <p:cNvPr id="3" name="Content Placeholder 2"/>
          <p:cNvSpPr>
            <a:spLocks noGrp="1"/>
          </p:cNvSpPr>
          <p:nvPr>
            <p:ph idx="1"/>
          </p:nvPr>
        </p:nvSpPr>
        <p:spPr>
          <a:xfrm>
            <a:off x="0" y="3929066"/>
            <a:ext cx="9144000" cy="2000264"/>
          </a:xfrm>
          <a:gradFill>
            <a:gsLst>
              <a:gs pos="0">
                <a:srgbClr val="5E9EFF">
                  <a:alpha val="0"/>
                </a:srgbClr>
              </a:gs>
              <a:gs pos="39999">
                <a:srgbClr val="85C2FF"/>
              </a:gs>
              <a:gs pos="70000">
                <a:srgbClr val="C4D6EB"/>
              </a:gs>
              <a:gs pos="100000">
                <a:srgbClr val="FFEBFA"/>
              </a:gs>
            </a:gsLst>
            <a:lin ang="5400000" scaled="0"/>
          </a:gradFill>
        </p:spPr>
        <p:txBody>
          <a:bodyPr>
            <a:noAutofit/>
          </a:bodyPr>
          <a:lstStyle/>
          <a:p>
            <a:r>
              <a:rPr lang="ru-RU" sz="2800" dirty="0" smtClean="0"/>
              <a:t>Личност непоновљив, релативно чврсто интегрисан, стабилан и комплексан психички склоп особина, који одређује карактеристично и доследно понашање индивидуе. </a:t>
            </a:r>
          </a:p>
        </p:txBody>
      </p:sp>
      <p:sp>
        <p:nvSpPr>
          <p:cNvPr id="4" name="Rectangle 3"/>
          <p:cNvSpPr/>
          <p:nvPr/>
        </p:nvSpPr>
        <p:spPr>
          <a:xfrm>
            <a:off x="0" y="785794"/>
            <a:ext cx="9822241" cy="923330"/>
          </a:xfrm>
          <a:prstGeom prst="rect">
            <a:avLst/>
          </a:prstGeom>
          <a:noFill/>
          <a:scene3d>
            <a:camera prst="perspectiveContrastingRightFacing"/>
            <a:lightRig rig="threePt" dir="t"/>
          </a:scene3d>
        </p:spPr>
        <p:txBody>
          <a:bodyPr wrap="none" lIns="91440" tIns="45720" rIns="91440" bIns="45720">
            <a:spAutoFit/>
          </a:bodyPr>
          <a:lstStyle/>
          <a:p>
            <a:pPr algn="ctr"/>
            <a:r>
              <a:rPr lang="sr-Cyrl-R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Шта је личност по  психологији?</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adweek.com/socialtimes/files/2013/05/social-psychology.jpg"/>
          <p:cNvPicPr>
            <a:picLocks noChangeAspect="1" noChangeArrowheads="1"/>
          </p:cNvPicPr>
          <p:nvPr/>
        </p:nvPicPr>
        <p:blipFill>
          <a:blip r:embed="rId2"/>
          <a:srcRect/>
          <a:stretch>
            <a:fillRect/>
          </a:stretch>
        </p:blipFill>
        <p:spPr bwMode="auto">
          <a:xfrm>
            <a:off x="1857356" y="0"/>
            <a:ext cx="4467225" cy="4762500"/>
          </a:xfrm>
          <a:prstGeom prst="rect">
            <a:avLst/>
          </a:prstGeom>
          <a:noFill/>
        </p:spPr>
      </p:pic>
      <p:sp>
        <p:nvSpPr>
          <p:cNvPr id="6" name="TextBox 5"/>
          <p:cNvSpPr txBox="1"/>
          <p:nvPr/>
        </p:nvSpPr>
        <p:spPr>
          <a:xfrm>
            <a:off x="0" y="4429132"/>
            <a:ext cx="9144000" cy="2246769"/>
          </a:xfrm>
          <a:prstGeom prst="rect">
            <a:avLst/>
          </a:prstGeom>
          <a:noFill/>
        </p:spPr>
        <p:txBody>
          <a:bodyPr wrap="square" rtlCol="0">
            <a:spAutoFit/>
          </a:bodyPr>
          <a:lstStyle/>
          <a:p>
            <a:r>
              <a:rPr lang="ru-RU" sz="2000" dirty="0" smtClean="0"/>
              <a:t> У те особине спадају интелектуалне способности, вредности,мотиви, емоције, циљеви и намере, начин понашања. Личност је динамичка структура коју чини систем међусобно повезаних црта (способности, темперамента, карактера), мотива, вредности, ставова итд. Најопштије, то је стабилна организација индивидуалних карактеристика човека на основу које се сваки појединац разликује од свих осталих.</a:t>
            </a:r>
          </a:p>
          <a:p>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098" name="Picture 2" descr="http://www.lahc.edu/classes/socialscience/images/cognitive_psychology_irrational.jpg"/>
          <p:cNvPicPr>
            <a:picLocks noChangeAspect="1" noChangeArrowheads="1"/>
          </p:cNvPicPr>
          <p:nvPr/>
        </p:nvPicPr>
        <p:blipFill>
          <a:blip r:embed="rId2"/>
          <a:srcRect/>
          <a:stretch>
            <a:fillRect/>
          </a:stretch>
        </p:blipFill>
        <p:spPr bwMode="auto">
          <a:xfrm>
            <a:off x="3930605" y="0"/>
            <a:ext cx="5213396" cy="6858000"/>
          </a:xfrm>
          <a:prstGeom prst="rect">
            <a:avLst/>
          </a:prstGeom>
          <a:noFill/>
        </p:spPr>
      </p:pic>
      <p:sp>
        <p:nvSpPr>
          <p:cNvPr id="4" name="Rectangle 3"/>
          <p:cNvSpPr/>
          <p:nvPr/>
        </p:nvSpPr>
        <p:spPr>
          <a:xfrm>
            <a:off x="-214346" y="214290"/>
            <a:ext cx="9055812" cy="1754326"/>
          </a:xfrm>
          <a:prstGeom prst="rect">
            <a:avLst/>
          </a:prstGeom>
          <a:noFill/>
          <a:scene3d>
            <a:camera prst="perspectiveContrastingRightFacing"/>
            <a:lightRig rig="threePt" dir="t"/>
          </a:scene3d>
        </p:spPr>
        <p:txBody>
          <a:bodyPr wrap="none" lIns="91440" tIns="45720" rIns="91440" bIns="45720">
            <a:spAutoFit/>
          </a:bodyPr>
          <a:lstStyle/>
          <a:p>
            <a:pPr algn="ctr"/>
            <a:r>
              <a:rPr lang="sr-Cyrl-R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Које су основне претпоставке</a:t>
            </a:r>
          </a:p>
          <a:p>
            <a:pPr algn="ctr"/>
            <a:r>
              <a:rPr lang="sr-Cyrl-R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ове теорије личности?</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5" name="Content Placeholder 2"/>
          <p:cNvSpPr>
            <a:spLocks noGrp="1"/>
          </p:cNvSpPr>
          <p:nvPr>
            <p:ph idx="1"/>
          </p:nvPr>
        </p:nvSpPr>
        <p:spPr>
          <a:xfrm>
            <a:off x="0" y="2428868"/>
            <a:ext cx="3929058" cy="4000528"/>
          </a:xfrm>
        </p:spPr>
        <p:txBody>
          <a:bodyPr>
            <a:normAutofit fontScale="70000" lnSpcReduction="20000"/>
          </a:bodyPr>
          <a:lstStyle/>
          <a:p>
            <a:pPr>
              <a:buNone/>
            </a:pPr>
            <a:r>
              <a:rPr lang="sr-Cyrl-RS" dirty="0"/>
              <a:t> </a:t>
            </a:r>
            <a:r>
              <a:rPr lang="sr-Cyrl-RS" dirty="0" smtClean="0"/>
              <a:t> Личност  се посматра као склоп психо-физичких реакција, интелектуалног промишљања, жеља и емоција који се дешавају само и искључиво унутар човека као психофизичког бића, а које он испољава у друштву, или не мора да их испољава.</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0" y="1285860"/>
            <a:ext cx="3929058" cy="4572032"/>
          </a:xfrm>
        </p:spPr>
        <p:txBody>
          <a:bodyPr>
            <a:normAutofit fontScale="85000" lnSpcReduction="10000"/>
          </a:bodyPr>
          <a:lstStyle/>
          <a:p>
            <a:pPr>
              <a:buNone/>
            </a:pPr>
            <a:r>
              <a:rPr lang="sr-Cyrl-RS" dirty="0" smtClean="0"/>
              <a:t>Личност се онда своди на процесе који се махом одвијају у нашем мозгу. Емоција, жеља, страст, страх, бол, срећа, креативност – све је последица биолошких датости које реагују на спољашње услове и личност се своди управо на то.</a:t>
            </a:r>
            <a:endParaRPr lang="en-US" dirty="0"/>
          </a:p>
        </p:txBody>
      </p:sp>
      <p:pic>
        <p:nvPicPr>
          <p:cNvPr id="1026" name="Picture 2" descr="http://www.marketoracle.co.uk/images/brain-limbic-system.jpg"/>
          <p:cNvPicPr>
            <a:picLocks noChangeAspect="1" noChangeArrowheads="1"/>
          </p:cNvPicPr>
          <p:nvPr/>
        </p:nvPicPr>
        <p:blipFill>
          <a:blip r:embed="rId2"/>
          <a:srcRect/>
          <a:stretch>
            <a:fillRect/>
          </a:stretch>
        </p:blipFill>
        <p:spPr bwMode="auto">
          <a:xfrm>
            <a:off x="4042647" y="1071546"/>
            <a:ext cx="5101353" cy="5786454"/>
          </a:xfrm>
          <a:prstGeom prst="rect">
            <a:avLst/>
          </a:prstGeom>
          <a:noFill/>
        </p:spPr>
      </p:pic>
      <p:sp>
        <p:nvSpPr>
          <p:cNvPr id="6" name="Rectangle 5"/>
          <p:cNvSpPr/>
          <p:nvPr/>
        </p:nvSpPr>
        <p:spPr>
          <a:xfrm>
            <a:off x="0" y="0"/>
            <a:ext cx="7031284" cy="1200329"/>
          </a:xfrm>
          <a:prstGeom prst="rect">
            <a:avLst/>
          </a:prstGeom>
          <a:noFill/>
          <a:scene3d>
            <a:camera prst="perspectiveRight"/>
            <a:lightRig rig="threePt" dir="t"/>
          </a:scene3d>
        </p:spPr>
        <p:txBody>
          <a:bodyPr wrap="none" lIns="91440" tIns="45720" rIns="91440" bIns="45720">
            <a:spAutoFit/>
          </a:bodyPr>
          <a:lstStyle/>
          <a:p>
            <a:pPr algn="ctr"/>
            <a:r>
              <a:rPr lang="sr-Cyrl-RS" sz="3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Шта следује ако ову теорију </a:t>
            </a:r>
          </a:p>
          <a:p>
            <a:pPr algn="ctr"/>
            <a:r>
              <a:rPr lang="sr-Cyrl-RS" sz="3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применимо на </a:t>
            </a:r>
            <a:r>
              <a:rPr lang="sr-Cyrl-RS" sz="36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човекову</a:t>
            </a:r>
            <a:r>
              <a:rPr lang="sr-Cyrl-RS" sz="3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личност?</a:t>
            </a:r>
            <a:endParaRPr lang="en-US" sz="3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8" name="Picture 2" descr="http://media.npr.org/assets/img/2015/02/18/pain-brain_custom-85e37177969de3999ca3a8467333fc25713cde75-s900-c85.jpg"/>
          <p:cNvPicPr>
            <a:picLocks noChangeAspect="1" noChangeArrowheads="1"/>
          </p:cNvPicPr>
          <p:nvPr/>
        </p:nvPicPr>
        <p:blipFill>
          <a:blip r:embed="rId2"/>
          <a:srcRect/>
          <a:stretch>
            <a:fillRect/>
          </a:stretch>
        </p:blipFill>
        <p:spPr bwMode="auto">
          <a:xfrm>
            <a:off x="-1" y="714356"/>
            <a:ext cx="9230849" cy="6143644"/>
          </a:xfrm>
          <a:prstGeom prst="rect">
            <a:avLst/>
          </a:prstGeom>
          <a:noFill/>
        </p:spPr>
      </p:pic>
      <p:sp>
        <p:nvSpPr>
          <p:cNvPr id="5" name="Content Placeholder 2"/>
          <p:cNvSpPr>
            <a:spLocks noGrp="1"/>
          </p:cNvSpPr>
          <p:nvPr>
            <p:ph idx="1"/>
          </p:nvPr>
        </p:nvSpPr>
        <p:spPr>
          <a:xfrm>
            <a:off x="5000628" y="642918"/>
            <a:ext cx="4286280" cy="6215082"/>
          </a:xfrm>
        </p:spPr>
        <p:txBody>
          <a:bodyPr>
            <a:normAutofit fontScale="70000" lnSpcReduction="20000"/>
          </a:bodyPr>
          <a:lstStyle/>
          <a:p>
            <a:pPr>
              <a:buNone/>
            </a:pPr>
            <a:r>
              <a:rPr lang="sr-Cyrl-RS" dirty="0" smtClean="0">
                <a:solidFill>
                  <a:schemeClr val="bg1"/>
                </a:solidFill>
              </a:rPr>
              <a:t>Иако треба прихватати биолошке и социјалне услове који свакако утичу на формирање човека као личности, не смемо личност свести само на њих. Рецимо, да ли би то значило да људи који на неки начин добију болест која утиче на њихово понашање, сећање, интелигенцију, да ти људи мењају своу личност? Или да су  особе рођене са неким од наведених недостатака – “мање” личности у односу на ментално здраве? Да ли то значи да са престанком рада функција мозга, или телесном смрћу – престаје да постоји на било који начин и та особа? Шта је са животом након смрти? Ово повлачи многа друга питања.</a:t>
            </a:r>
            <a:endParaRPr lang="en-US" dirty="0">
              <a:solidFill>
                <a:schemeClr val="bg1"/>
              </a:solidFill>
            </a:endParaRPr>
          </a:p>
        </p:txBody>
      </p:sp>
      <p:sp>
        <p:nvSpPr>
          <p:cNvPr id="6" name="Rectangle 5"/>
          <p:cNvSpPr/>
          <p:nvPr/>
        </p:nvSpPr>
        <p:spPr>
          <a:xfrm>
            <a:off x="0" y="0"/>
            <a:ext cx="5952592" cy="646331"/>
          </a:xfrm>
          <a:prstGeom prst="rect">
            <a:avLst/>
          </a:prstGeom>
          <a:noFill/>
          <a:scene3d>
            <a:camera prst="perspectiveRight"/>
            <a:lightRig rig="threePt" dir="t"/>
          </a:scene3d>
        </p:spPr>
        <p:txBody>
          <a:bodyPr wrap="none" lIns="91440" tIns="45720" rIns="91440" bIns="45720">
            <a:spAutoFit/>
          </a:bodyPr>
          <a:lstStyle/>
          <a:p>
            <a:pPr algn="ctr"/>
            <a:r>
              <a:rPr lang="sr-Cyrl-RS" sz="36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Зашто би то било погрешно</a:t>
            </a:r>
            <a:r>
              <a:rPr lang="sr-Cyrl-RS" sz="3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3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86380" y="1643050"/>
            <a:ext cx="3857620" cy="3046988"/>
          </a:xfrm>
          <a:prstGeom prst="rect">
            <a:avLst/>
          </a:prstGeom>
          <a:noFill/>
        </p:spPr>
        <p:txBody>
          <a:bodyPr wrap="square" rtlCol="0">
            <a:spAutoFit/>
          </a:bodyPr>
          <a:lstStyle/>
          <a:p>
            <a:r>
              <a:rPr lang="sr-Cyrl-RS" sz="2400" dirty="0" smtClean="0"/>
              <a:t>Из овог следује да Бог као Биће без тела и без људске психе не може поседовати ова својства и да је посматрање Њега као личности свођење Бога на људске категорије – то јест, АНТРОПОМОРФИЗАМ.</a:t>
            </a:r>
            <a:endParaRPr lang="en-US" sz="2400" dirty="0"/>
          </a:p>
        </p:txBody>
      </p:sp>
      <p:sp>
        <p:nvSpPr>
          <p:cNvPr id="5" name="Rectangle 4"/>
          <p:cNvSpPr/>
          <p:nvPr/>
        </p:nvSpPr>
        <p:spPr>
          <a:xfrm>
            <a:off x="571472" y="214290"/>
            <a:ext cx="6617837" cy="1200329"/>
          </a:xfrm>
          <a:prstGeom prst="rect">
            <a:avLst/>
          </a:prstGeom>
          <a:noFill/>
          <a:scene3d>
            <a:camera prst="perspectiveRight"/>
            <a:lightRig rig="threePt" dir="t"/>
          </a:scene3d>
        </p:spPr>
        <p:txBody>
          <a:bodyPr wrap="none" lIns="91440" tIns="45720" rIns="91440" bIns="45720">
            <a:spAutoFit/>
          </a:bodyPr>
          <a:lstStyle/>
          <a:p>
            <a:pPr algn="ctr"/>
            <a:r>
              <a:rPr lang="sr-Cyrl-RS" sz="3600" b="1" cap="none" spc="0" dirty="0" smtClean="0">
                <a:ln w="900" cmpd="sng">
                  <a:solidFill>
                    <a:schemeClr val="accent1">
                      <a:satMod val="190000"/>
                      <a:alpha val="55000"/>
                    </a:schemeClr>
                  </a:solidFill>
                  <a:prstDash val="solid"/>
                </a:ln>
                <a:solidFill>
                  <a:schemeClr val="tx2"/>
                </a:solidFill>
                <a:effectLst>
                  <a:innerShdw blurRad="101600" dist="76200" dir="5400000">
                    <a:schemeClr val="accent1">
                      <a:satMod val="190000"/>
                      <a:tint val="100000"/>
                      <a:alpha val="74000"/>
                    </a:schemeClr>
                  </a:innerShdw>
                </a:effectLst>
              </a:rPr>
              <a:t>Шта следује ако ову теорију </a:t>
            </a:r>
          </a:p>
          <a:p>
            <a:pPr algn="ctr"/>
            <a:r>
              <a:rPr lang="sr-Cyrl-RS" sz="3600" b="1" cap="none" spc="0" dirty="0" smtClean="0">
                <a:ln w="900" cmpd="sng">
                  <a:solidFill>
                    <a:schemeClr val="accent1">
                      <a:satMod val="190000"/>
                      <a:alpha val="55000"/>
                    </a:schemeClr>
                  </a:solidFill>
                  <a:prstDash val="solid"/>
                </a:ln>
                <a:solidFill>
                  <a:schemeClr val="tx2"/>
                </a:solidFill>
                <a:effectLst>
                  <a:innerShdw blurRad="101600" dist="76200" dir="5400000">
                    <a:schemeClr val="accent1">
                      <a:satMod val="190000"/>
                      <a:tint val="100000"/>
                      <a:alpha val="74000"/>
                    </a:schemeClr>
                  </a:innerShdw>
                </a:effectLst>
              </a:rPr>
              <a:t>применимо на Божију личност?</a:t>
            </a:r>
            <a:endParaRPr lang="en-US" sz="3600" b="1" cap="none" spc="0" dirty="0">
              <a:ln w="900" cmpd="sng">
                <a:solidFill>
                  <a:schemeClr val="accent1">
                    <a:satMod val="190000"/>
                    <a:alpha val="55000"/>
                  </a:schemeClr>
                </a:solidFill>
                <a:prstDash val="solid"/>
              </a:ln>
              <a:solidFill>
                <a:schemeClr val="tx2"/>
              </a:solidFill>
              <a:effectLst>
                <a:innerShdw blurRad="101600" dist="76200" dir="5400000">
                  <a:schemeClr val="accent1">
                    <a:satMod val="190000"/>
                    <a:tint val="100000"/>
                    <a:alpha val="74000"/>
                  </a:schemeClr>
                </a:innerShdw>
              </a:effectLst>
            </a:endParaRPr>
          </a:p>
        </p:txBody>
      </p:sp>
      <p:pic>
        <p:nvPicPr>
          <p:cNvPr id="25602" name="Picture 2" descr="http://www.autosphere.ca/collisionmanagement/files/2013/01/30-01-2013-brain-wheels.jpg"/>
          <p:cNvPicPr>
            <a:picLocks noChangeAspect="1" noChangeArrowheads="1"/>
          </p:cNvPicPr>
          <p:nvPr/>
        </p:nvPicPr>
        <p:blipFill>
          <a:blip r:embed="rId2"/>
          <a:srcRect/>
          <a:stretch>
            <a:fillRect/>
          </a:stretch>
        </p:blipFill>
        <p:spPr bwMode="auto">
          <a:xfrm>
            <a:off x="0" y="1643050"/>
            <a:ext cx="5095875" cy="393382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00306"/>
            <a:ext cx="8229600" cy="3625857"/>
          </a:xfrm>
        </p:spPr>
        <p:txBody>
          <a:bodyPr/>
          <a:lstStyle/>
          <a:p>
            <a:pPr>
              <a:buNone/>
            </a:pPr>
            <a:r>
              <a:rPr lang="sr-Cyrl-RS" dirty="0" smtClean="0"/>
              <a:t>Личност у теолошком контексту, у контексту вере, не своди се само на психо-физичку корелацију и испољавање одређених особина човека, иако исте прихвата. Вера не своди човека само на психофизичке особине, нити га види само као последицу биолошко-социјалних утицаја. </a:t>
            </a:r>
            <a:endParaRPr lang="en-US" dirty="0"/>
          </a:p>
        </p:txBody>
      </p:sp>
      <p:sp>
        <p:nvSpPr>
          <p:cNvPr id="4" name="Rectangle 3"/>
          <p:cNvSpPr/>
          <p:nvPr/>
        </p:nvSpPr>
        <p:spPr>
          <a:xfrm>
            <a:off x="-107572" y="642918"/>
            <a:ext cx="5707011" cy="1754326"/>
          </a:xfrm>
          <a:prstGeom prst="rect">
            <a:avLst/>
          </a:prstGeom>
          <a:noFill/>
          <a:scene3d>
            <a:camera prst="perspectiveContrastingRightFacing"/>
            <a:lightRig rig="threePt" dir="t"/>
          </a:scene3d>
        </p:spPr>
        <p:txBody>
          <a:bodyPr wrap="none" lIns="91440" tIns="45720" rIns="91440" bIns="45720">
            <a:spAutoFit/>
          </a:bodyPr>
          <a:lstStyle/>
          <a:p>
            <a:pPr algn="ctr"/>
            <a:r>
              <a:rPr lang="sr-Cyrl-R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Шта је личност по </a:t>
            </a:r>
          </a:p>
          <a:p>
            <a:pPr algn="ctr"/>
            <a:r>
              <a:rPr lang="sr-Cyrl-R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Православљу?</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539</Words>
  <Application>Microsoft Office PowerPoint</Application>
  <PresentationFormat>On-screen Show (4:3)</PresentationFormat>
  <Paragraphs>33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Бог је личност</dc:title>
  <dc:creator>notebook</dc:creator>
  <cp:lastModifiedBy>marko</cp:lastModifiedBy>
  <cp:revision>16</cp:revision>
  <dcterms:created xsi:type="dcterms:W3CDTF">2015-10-16T17:35:31Z</dcterms:created>
  <dcterms:modified xsi:type="dcterms:W3CDTF">2018-04-04T15:54:07Z</dcterms:modified>
</cp:coreProperties>
</file>