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56" r:id="rId2"/>
    <p:sldId id="257" r:id="rId3"/>
    <p:sldId id="264" r:id="rId4"/>
    <p:sldId id="265" r:id="rId5"/>
    <p:sldId id="267" r:id="rId6"/>
    <p:sldId id="268" r:id="rId7"/>
    <p:sldId id="269" r:id="rId8"/>
    <p:sldId id="272" r:id="rId9"/>
    <p:sldId id="258" r:id="rId10"/>
    <p:sldId id="266" r:id="rId11"/>
    <p:sldId id="259" r:id="rId12"/>
    <p:sldId id="273" r:id="rId13"/>
    <p:sldId id="274" r:id="rId14"/>
    <p:sldId id="262" r:id="rId15"/>
    <p:sldId id="260" r:id="rId16"/>
    <p:sldId id="261" r:id="rId17"/>
    <p:sldId id="263"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5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2EA4FDBB-DB54-471F-BA51-435B109ADB35}" type="datetimeFigureOut">
              <a:rPr lang="en-US" smtClean="0"/>
              <a:pPr/>
              <a:t>2/25/2024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47EAEC23-544C-4D3C-83A3-028FDAEED8F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EA4FDBB-DB54-471F-BA51-435B109ADB35}" type="datetimeFigureOut">
              <a:rPr lang="en-US" smtClean="0"/>
              <a:pPr/>
              <a:t>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EAEC23-544C-4D3C-83A3-028FDAEED8F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EA4FDBB-DB54-471F-BA51-435B109ADB35}" type="datetimeFigureOut">
              <a:rPr lang="en-US" smtClean="0"/>
              <a:pPr/>
              <a:t>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EAEC23-544C-4D3C-83A3-028FDAEED8F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EA4FDBB-DB54-471F-BA51-435B109ADB35}" type="datetimeFigureOut">
              <a:rPr lang="en-US" smtClean="0"/>
              <a:pPr/>
              <a:t>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EAEC23-544C-4D3C-83A3-028FDAEED8F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2EA4FDBB-DB54-471F-BA51-435B109ADB35}" type="datetimeFigureOut">
              <a:rPr lang="en-US" smtClean="0"/>
              <a:pPr/>
              <a:t>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EAEC23-544C-4D3C-83A3-028FDAEED8F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EA4FDBB-DB54-471F-BA51-435B109ADB35}" type="datetimeFigureOut">
              <a:rPr lang="en-US" smtClean="0"/>
              <a:pPr/>
              <a:t>2/25/2024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EAEC23-544C-4D3C-83A3-028FDAEED8F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2EA4FDBB-DB54-471F-BA51-435B109ADB35}" type="datetimeFigureOut">
              <a:rPr lang="en-US" smtClean="0"/>
              <a:pPr/>
              <a:t>2/25/2024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EAEC23-544C-4D3C-83A3-028FDAEED8F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2EA4FDBB-DB54-471F-BA51-435B109ADB35}" type="datetimeFigureOut">
              <a:rPr lang="en-US" smtClean="0"/>
              <a:pPr/>
              <a:t>2/25/2024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EAEC23-544C-4D3C-83A3-028FDAEED8F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A4FDBB-DB54-471F-BA51-435B109ADB35}" type="datetimeFigureOut">
              <a:rPr lang="en-US" smtClean="0"/>
              <a:pPr/>
              <a:t>2/25/2024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EAEC23-544C-4D3C-83A3-028FDAEED8F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EA4FDBB-DB54-471F-BA51-435B109ADB35}" type="datetimeFigureOut">
              <a:rPr lang="en-US" smtClean="0"/>
              <a:pPr/>
              <a:t>2/25/2024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EAEC23-544C-4D3C-83A3-028FDAEED8F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2EA4FDBB-DB54-471F-BA51-435B109ADB35}" type="datetimeFigureOut">
              <a:rPr lang="en-US" smtClean="0"/>
              <a:pPr/>
              <a:t>2/25/2024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47EAEC23-544C-4D3C-83A3-028FDAEED8F2}"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EA4FDBB-DB54-471F-BA51-435B109ADB35}" type="datetimeFigureOut">
              <a:rPr lang="en-US" smtClean="0"/>
              <a:pPr/>
              <a:t>2/25/2024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7EAEC23-544C-4D3C-83A3-028FDAEED8F2}"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sr-Cyrl-RS" dirty="0">
                <a:solidFill>
                  <a:srgbClr val="FFC000"/>
                </a:solidFill>
              </a:rPr>
              <a:t>Знамените личности и хришћанство</a:t>
            </a:r>
            <a:endParaRPr lang="en-US" dirty="0">
              <a:solidFill>
                <a:srgbClr val="FFC000"/>
              </a:solidFill>
            </a:endParaRPr>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42698900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642918"/>
            <a:ext cx="8401080" cy="1214446"/>
          </a:xfrm>
        </p:spPr>
        <p:txBody>
          <a:bodyPr>
            <a:normAutofit fontScale="90000"/>
          </a:bodyPr>
          <a:lstStyle/>
          <a:p>
            <a:r>
              <a:rPr lang="sr-Cyrl-RS" sz="2200" b="1" dirty="0">
                <a:solidFill>
                  <a:srgbClr val="002060"/>
                </a:solidFill>
              </a:rPr>
              <a:t>У сутону великог рата 1918. године Михајло Пупин приређује и објављује у Лондону књигу  </a:t>
            </a:r>
            <a:r>
              <a:rPr lang="sr-Latn-RS" sz="2200" b="1" dirty="0">
                <a:solidFill>
                  <a:srgbClr val="C00000"/>
                </a:solidFill>
              </a:rPr>
              <a:t>Serbian orthodox church </a:t>
            </a:r>
            <a:r>
              <a:rPr lang="sr-Cyrl-RS" sz="2200" b="1" dirty="0">
                <a:solidFill>
                  <a:srgbClr val="C00000"/>
                </a:solidFill>
              </a:rPr>
              <a:t> </a:t>
            </a:r>
            <a:r>
              <a:rPr lang="sr-Cyrl-RS" sz="2200" b="1" dirty="0">
                <a:solidFill>
                  <a:srgbClr val="002060"/>
                </a:solidFill>
              </a:rPr>
              <a:t>у којој се описују манастири и цркве у Србији.  Рецензију књиге урадио је владика Николај Велимировић.</a:t>
            </a:r>
            <a:br>
              <a:rPr lang="sr-Cyrl-RS" dirty="0">
                <a:effectLst/>
              </a:rPr>
            </a:br>
            <a:endParaRPr lang="en-US" dirty="0"/>
          </a:p>
        </p:txBody>
      </p:sp>
      <p:pic>
        <p:nvPicPr>
          <p:cNvPr id="6" name="Content Placeholder 5" descr="spc1.jpg"/>
          <p:cNvPicPr>
            <a:picLocks noGrp="1" noChangeAspect="1"/>
          </p:cNvPicPr>
          <p:nvPr>
            <p:ph idx="1"/>
          </p:nvPr>
        </p:nvPicPr>
        <p:blipFill>
          <a:blip r:embed="rId2"/>
          <a:stretch>
            <a:fillRect/>
          </a:stretch>
        </p:blipFill>
        <p:spPr>
          <a:xfrm>
            <a:off x="268343" y="1428736"/>
            <a:ext cx="3517839" cy="4696497"/>
          </a:xfrm>
        </p:spPr>
      </p:pic>
      <p:pic>
        <p:nvPicPr>
          <p:cNvPr id="7" name="Picture 6" descr="spc2.jpg"/>
          <p:cNvPicPr>
            <a:picLocks noChangeAspect="1"/>
          </p:cNvPicPr>
          <p:nvPr/>
        </p:nvPicPr>
        <p:blipFill>
          <a:blip r:embed="rId3"/>
          <a:stretch>
            <a:fillRect/>
          </a:stretch>
        </p:blipFill>
        <p:spPr>
          <a:xfrm>
            <a:off x="4714876" y="1428736"/>
            <a:ext cx="3501780" cy="485778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RS" sz="2800" i="1" dirty="0"/>
              <a:t>Михајло Пупин  </a:t>
            </a:r>
            <a:br>
              <a:rPr lang="sr-Cyrl-RS" sz="2800" i="1" dirty="0"/>
            </a:br>
            <a:r>
              <a:rPr lang="sr-Cyrl-RS" sz="2800" i="1" dirty="0"/>
              <a:t> и владика Николај Велимировић</a:t>
            </a:r>
            <a:endParaRPr lang="en-US" sz="2800" i="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47787" y="2315369"/>
            <a:ext cx="6448425" cy="3629025"/>
          </a:xfrm>
        </p:spPr>
      </p:pic>
    </p:spTree>
    <p:extLst>
      <p:ext uri="{BB962C8B-B14F-4D97-AF65-F5344CB8AC3E}">
        <p14:creationId xmlns:p14="http://schemas.microsoft.com/office/powerpoint/2010/main" val="619544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700" b="1" dirty="0">
                <a:solidFill>
                  <a:srgbClr val="C00000"/>
                </a:solidFill>
              </a:rPr>
              <a:t>“</a:t>
            </a:r>
            <a:r>
              <a:rPr lang="ru-RU" sz="2700" b="1" dirty="0">
                <a:solidFill>
                  <a:srgbClr val="C00000"/>
                </a:solidFill>
              </a:rPr>
              <a:t>Није он био само мој пријатељ, него цијелог нашег народа и цијелог човјечанства</a:t>
            </a:r>
            <a:r>
              <a:rPr lang="en-US" sz="2700" b="1" dirty="0">
                <a:solidFill>
                  <a:srgbClr val="C00000"/>
                </a:solidFill>
              </a:rPr>
              <a:t>” </a:t>
            </a:r>
            <a:r>
              <a:rPr lang="sr-Cyrl-RS" sz="2700" dirty="0">
                <a:solidFill>
                  <a:srgbClr val="C00000"/>
                </a:solidFill>
              </a:rPr>
              <a:t>(“Политика” од 17. марта 1935. године)</a:t>
            </a:r>
            <a:br>
              <a:rPr lang="en-US" sz="5400" dirty="0">
                <a:solidFill>
                  <a:srgbClr val="C00000"/>
                </a:solidFill>
              </a:rPr>
            </a:br>
            <a:endParaRPr lang="en-US" dirty="0">
              <a:solidFill>
                <a:srgbClr val="C00000"/>
              </a:solidFill>
            </a:endParaRPr>
          </a:p>
        </p:txBody>
      </p:sp>
      <p:pic>
        <p:nvPicPr>
          <p:cNvPr id="4" name="Content Placeholder 3" descr="Mihajlo-Pupin-i-episkop-Nikolaj-Velimirovic.jpg"/>
          <p:cNvPicPr>
            <a:picLocks noGrp="1" noChangeAspect="1"/>
          </p:cNvPicPr>
          <p:nvPr>
            <p:ph idx="1"/>
          </p:nvPr>
        </p:nvPicPr>
        <p:blipFill>
          <a:blip r:embed="rId2"/>
          <a:stretch>
            <a:fillRect/>
          </a:stretch>
        </p:blipFill>
        <p:spPr>
          <a:xfrm>
            <a:off x="2000232" y="1844998"/>
            <a:ext cx="4893575" cy="4772559"/>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2066" y="2285992"/>
            <a:ext cx="3614734" cy="3357586"/>
          </a:xfrm>
        </p:spPr>
        <p:txBody>
          <a:bodyPr>
            <a:normAutofit/>
          </a:bodyPr>
          <a:lstStyle/>
          <a:p>
            <a:r>
              <a:rPr lang="sr-Cyrl-RS" sz="2000" b="1" i="1" dirty="0">
                <a:solidFill>
                  <a:srgbClr val="FFC000"/>
                </a:solidFill>
              </a:rPr>
              <a:t>За своју аутобиографију “Са пашњака до научењака” добио је Пулицерову награду 1924. године.</a:t>
            </a:r>
            <a:endParaRPr lang="en-US" sz="2000" b="1" i="1" dirty="0">
              <a:solidFill>
                <a:srgbClr val="FFC000"/>
              </a:solidFill>
            </a:endParaRPr>
          </a:p>
        </p:txBody>
      </p:sp>
      <p:pic>
        <p:nvPicPr>
          <p:cNvPr id="4" name="Content Placeholder 3" descr="sa pasnjaka.jpg"/>
          <p:cNvPicPr>
            <a:picLocks noGrp="1" noChangeAspect="1"/>
          </p:cNvPicPr>
          <p:nvPr>
            <p:ph idx="1"/>
          </p:nvPr>
        </p:nvPicPr>
        <p:blipFill>
          <a:blip r:embed="rId2"/>
          <a:stretch>
            <a:fillRect/>
          </a:stretch>
        </p:blipFill>
        <p:spPr>
          <a:xfrm>
            <a:off x="357158" y="214290"/>
            <a:ext cx="4071966" cy="6392304"/>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45708" y="1935163"/>
            <a:ext cx="5852583" cy="4389437"/>
          </a:xfrm>
        </p:spPr>
      </p:pic>
    </p:spTree>
    <p:extLst>
      <p:ext uri="{BB962C8B-B14F-4D97-AF65-F5344CB8AC3E}">
        <p14:creationId xmlns:p14="http://schemas.microsoft.com/office/powerpoint/2010/main" val="3324051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ru-RU" dirty="0"/>
              <a:t>Васпитаван у православној вери, своју преданост Богу описује у аутобиографији Моји изуми: „Још од младости пре спавања, клечећи на коленима, молио сам се Богу. Тако сам се молио све до педесете године. Од тога се доба молим другачије. Но то је свеједно, суштина је иста, ја се молим Богу сваког дана." Молио се оним молитвама којима га је научио његов отац и оне су њему биле највећи генератор енергије. Иако је жеља његове породице била да он буде свештеник, његово призвање од Бога је било да свој живот посвети Богу као научник.</a:t>
            </a:r>
            <a:endParaRPr lang="en-US" dirty="0"/>
          </a:p>
        </p:txBody>
      </p:sp>
    </p:spTree>
    <p:extLst>
      <p:ext uri="{BB962C8B-B14F-4D97-AF65-F5344CB8AC3E}">
        <p14:creationId xmlns:p14="http://schemas.microsoft.com/office/powerpoint/2010/main" val="25846254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410944" cy="6034682"/>
          </a:xfrm>
        </p:spPr>
        <p:txBody>
          <a:bodyPr>
            <a:normAutofit/>
          </a:bodyPr>
          <a:lstStyle/>
          <a:p>
            <a:r>
              <a:rPr lang="ru-RU" sz="2000" dirty="0"/>
              <a:t>Ми знамо судбу...</a:t>
            </a:r>
            <a:br>
              <a:rPr lang="ru-RU" sz="2000" dirty="0"/>
            </a:br>
            <a:br>
              <a:rPr lang="ru-RU" sz="2000" dirty="0"/>
            </a:br>
            <a:r>
              <a:rPr lang="ru-RU" sz="2000" dirty="0"/>
              <a:t>Ми знамо судбу и све што нас чека,</a:t>
            </a:r>
            <a:br>
              <a:rPr lang="ru-RU" sz="2000" dirty="0"/>
            </a:br>
            <a:r>
              <a:rPr lang="ru-RU" sz="2000" dirty="0"/>
              <a:t>Но страх нам неће заледити груди!</a:t>
            </a:r>
            <a:br>
              <a:rPr lang="ru-RU" sz="2000" dirty="0"/>
            </a:br>
            <a:r>
              <a:rPr lang="ru-RU" sz="2000" dirty="0"/>
              <a:t>Волови јарам трпе, а не људи -</a:t>
            </a:r>
            <a:br>
              <a:rPr lang="ru-RU" sz="2000" dirty="0"/>
            </a:br>
            <a:r>
              <a:rPr lang="ru-RU" sz="2000" dirty="0"/>
              <a:t>Бог је слободу дао за човјека.</a:t>
            </a:r>
            <a:br>
              <a:rPr lang="ru-RU" sz="2000" dirty="0"/>
            </a:br>
            <a:br>
              <a:rPr lang="ru-RU" sz="2000" dirty="0"/>
            </a:br>
            <a:r>
              <a:rPr lang="ru-RU" sz="2000" dirty="0"/>
              <a:t>Снага је наша планинска ријека,</a:t>
            </a:r>
            <a:br>
              <a:rPr lang="ru-RU" sz="2000" dirty="0"/>
            </a:br>
            <a:r>
              <a:rPr lang="ru-RU" sz="2000" dirty="0"/>
              <a:t>Њу неће нигда уставити нико!</a:t>
            </a:r>
            <a:br>
              <a:rPr lang="ru-RU" sz="2000" dirty="0"/>
            </a:br>
            <a:r>
              <a:rPr lang="ru-RU" sz="2000" dirty="0"/>
              <a:t>Народ је ови умирати свикô -</a:t>
            </a:r>
            <a:br>
              <a:rPr lang="ru-RU" sz="2000" dirty="0"/>
            </a:br>
            <a:r>
              <a:rPr lang="ru-RU" sz="2000" dirty="0"/>
              <a:t>У својој смрти да нађе лијека.</a:t>
            </a:r>
            <a:br>
              <a:rPr lang="ru-RU" sz="2000" dirty="0"/>
            </a:br>
            <a:br>
              <a:rPr lang="ru-RU" sz="2000" dirty="0"/>
            </a:br>
            <a:r>
              <a:rPr lang="ru-RU" sz="2000" dirty="0"/>
              <a:t>Ми пут свој знамо, пут богочовјека,</a:t>
            </a:r>
            <a:br>
              <a:rPr lang="ru-RU" sz="2000" dirty="0"/>
            </a:br>
            <a:r>
              <a:rPr lang="ru-RU" sz="2000" dirty="0"/>
              <a:t>И силни, као планинска ријека,</a:t>
            </a:r>
            <a:br>
              <a:rPr lang="ru-RU" sz="2000" dirty="0"/>
            </a:br>
            <a:r>
              <a:rPr lang="ru-RU" sz="2000" dirty="0"/>
              <a:t>Сви ћемо поћи преко оштра кама!</a:t>
            </a:r>
            <a:br>
              <a:rPr lang="ru-RU" sz="2000" dirty="0"/>
            </a:br>
            <a:br>
              <a:rPr lang="ru-RU" sz="2000" dirty="0"/>
            </a:br>
            <a:r>
              <a:rPr lang="ru-RU" sz="2000" dirty="0"/>
              <a:t>Све тако даље, тамо до Голготе,</a:t>
            </a:r>
            <a:br>
              <a:rPr lang="ru-RU" sz="2000" dirty="0"/>
            </a:br>
            <a:r>
              <a:rPr lang="ru-RU" sz="2000" dirty="0"/>
              <a:t>И кад нам мушке узмете животе,</a:t>
            </a:r>
            <a:br>
              <a:rPr lang="ru-RU" sz="2000" dirty="0"/>
            </a:br>
            <a:r>
              <a:rPr lang="ru-RU" sz="2000" dirty="0"/>
              <a:t>Гробови наши бориће се с вама!</a:t>
            </a:r>
            <a:endParaRPr lang="en-US" sz="20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00192" y="1052736"/>
            <a:ext cx="2243137" cy="3096344"/>
          </a:xfrm>
        </p:spPr>
      </p:pic>
      <p:sp>
        <p:nvSpPr>
          <p:cNvPr id="7" name="Rectangle 6"/>
          <p:cNvSpPr/>
          <p:nvPr/>
        </p:nvSpPr>
        <p:spPr>
          <a:xfrm>
            <a:off x="5580112" y="4149080"/>
            <a:ext cx="3312368" cy="1200329"/>
          </a:xfrm>
          <a:prstGeom prst="rect">
            <a:avLst/>
          </a:prstGeom>
        </p:spPr>
        <p:txBody>
          <a:bodyPr wrap="square">
            <a:spAutoFit/>
          </a:bodyPr>
          <a:lstStyle/>
          <a:p>
            <a:r>
              <a:rPr lang="ru-RU" dirty="0"/>
              <a:t>                    Алекса Шантић</a:t>
            </a:r>
          </a:p>
          <a:p>
            <a:r>
              <a:rPr lang="ru-RU" dirty="0"/>
              <a:t>                         (1868-1924)</a:t>
            </a:r>
          </a:p>
          <a:p>
            <a:endParaRPr lang="ru-RU" dirty="0"/>
          </a:p>
          <a:p>
            <a:endParaRPr lang="en-US" dirty="0"/>
          </a:p>
        </p:txBody>
      </p:sp>
    </p:spTree>
    <p:extLst>
      <p:ext uri="{BB962C8B-B14F-4D97-AF65-F5344CB8AC3E}">
        <p14:creationId xmlns:p14="http://schemas.microsoft.com/office/powerpoint/2010/main" val="8600990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kolja.jpg"/>
          <p:cNvPicPr>
            <a:picLocks noGrp="1" noChangeAspect="1"/>
          </p:cNvPicPr>
          <p:nvPr>
            <p:ph idx="1"/>
          </p:nvPr>
        </p:nvPicPr>
        <p:blipFill>
          <a:blip r:embed="rId2"/>
          <a:stretch>
            <a:fillRect/>
          </a:stretch>
        </p:blipFill>
        <p:spPr>
          <a:xfrm>
            <a:off x="357158" y="1000108"/>
            <a:ext cx="3937028" cy="2214578"/>
          </a:xfrm>
        </p:spPr>
      </p:pic>
      <p:pic>
        <p:nvPicPr>
          <p:cNvPr id="5" name="Picture 4" descr="dugalic.jpg"/>
          <p:cNvPicPr>
            <a:picLocks noChangeAspect="1"/>
          </p:cNvPicPr>
          <p:nvPr/>
        </p:nvPicPr>
        <p:blipFill>
          <a:blip r:embed="rId3"/>
          <a:stretch>
            <a:fillRect/>
          </a:stretch>
        </p:blipFill>
        <p:spPr>
          <a:xfrm>
            <a:off x="4429124" y="1142984"/>
            <a:ext cx="3687136" cy="2071702"/>
          </a:xfrm>
          <a:prstGeom prst="rect">
            <a:avLst/>
          </a:prstGeom>
        </p:spPr>
      </p:pic>
      <p:pic>
        <p:nvPicPr>
          <p:cNvPr id="6" name="Picture 5" descr="viktor savic.jpg"/>
          <p:cNvPicPr>
            <a:picLocks noChangeAspect="1"/>
          </p:cNvPicPr>
          <p:nvPr/>
        </p:nvPicPr>
        <p:blipFill>
          <a:blip r:embed="rId4"/>
          <a:stretch>
            <a:fillRect/>
          </a:stretch>
        </p:blipFill>
        <p:spPr>
          <a:xfrm>
            <a:off x="151579" y="3786190"/>
            <a:ext cx="4031869" cy="1928826"/>
          </a:xfrm>
          <a:prstGeom prst="rect">
            <a:avLst/>
          </a:prstGeom>
        </p:spPr>
      </p:pic>
      <p:pic>
        <p:nvPicPr>
          <p:cNvPr id="7" name="Picture 6" descr="sloboda micalo.jpg"/>
          <p:cNvPicPr>
            <a:picLocks noChangeAspect="1"/>
          </p:cNvPicPr>
          <p:nvPr/>
        </p:nvPicPr>
        <p:blipFill>
          <a:blip r:embed="rId5"/>
          <a:stretch>
            <a:fillRect/>
          </a:stretch>
        </p:blipFill>
        <p:spPr>
          <a:xfrm>
            <a:off x="4633134" y="3714752"/>
            <a:ext cx="2886858" cy="2481266"/>
          </a:xfrm>
          <a:prstGeom prst="rect">
            <a:avLst/>
          </a:prstGeom>
        </p:spPr>
      </p:pic>
    </p:spTree>
    <p:extLst>
      <p:ext uri="{BB962C8B-B14F-4D97-AF65-F5344CB8AC3E}">
        <p14:creationId xmlns:p14="http://schemas.microsoft.com/office/powerpoint/2010/main" val="90068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Cyrl-RS" sz="3200" dirty="0"/>
              <a:t>Михајло Пупин</a:t>
            </a:r>
            <a:br>
              <a:rPr lang="sr-Cyrl-RS" sz="3200" dirty="0"/>
            </a:br>
            <a:r>
              <a:rPr lang="sr-Latn-RS" sz="2000" dirty="0"/>
              <a:t>(</a:t>
            </a:r>
            <a:r>
              <a:rPr lang="ru-RU" sz="2000" dirty="0"/>
              <a:t>Идвор, Банат, 1854 – Њујорк, 1935)</a:t>
            </a:r>
            <a:endParaRPr lang="en-US" sz="20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45574" y="1935163"/>
            <a:ext cx="3452851" cy="4389437"/>
          </a:xfrm>
        </p:spPr>
      </p:pic>
    </p:spTree>
    <p:extLst>
      <p:ext uri="{BB962C8B-B14F-4D97-AF65-F5344CB8AC3E}">
        <p14:creationId xmlns:p14="http://schemas.microsoft.com/office/powerpoint/2010/main" val="4290104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57158" y="285728"/>
            <a:ext cx="8515352" cy="6363301"/>
          </a:xfrm>
        </p:spPr>
        <p:txBody>
          <a:bodyPr>
            <a:normAutofit lnSpcReduction="10000"/>
          </a:bodyPr>
          <a:lstStyle/>
          <a:p>
            <a:pPr>
              <a:buNone/>
            </a:pPr>
            <a:r>
              <a:rPr lang="ru-RU" sz="1600" b="1" dirty="0"/>
              <a:t>       Била је то врло побожна жена. Као ретко ко, познавала је и Стари и Нови Завет. Врло радо би понављала стихове из псалама. Познат јој је био и живот Светих Отаца. Омиљени светац био јој је Свети Сава. Прво сам од ње схватио живот овог чудесног Србина.</a:t>
            </a:r>
          </a:p>
          <a:p>
            <a:pPr>
              <a:buNone/>
            </a:pPr>
            <a:r>
              <a:rPr lang="ru-RU" sz="1600" b="1" dirty="0"/>
              <a:t>      По причи, коју сам тек чуо од своје мајке, и по начину на који ми је она то све испричала, моја прва јасна слика о Светом Сави била је у овоме: то је био светац који је нарочито истицао вредност књиге и вештине писања. Тада сам тек разумео зашто је моја мајка толико полагала на читање и писање. Тада сам се и зарекао да ћу се томе посветити макар и по цену да напустим своје другове и вршњаке. А ускоро сам пружио доказа мајци да сам и у читању и у писању дорастао сваком свом вршњаку. И учитељ је приметио ту промену. Изненадило га је то, па је почео да верује како се "десило. неко чудо." Моја мајка је у чуда веровала, па је учитељу одговорила: како то надамном бди дух Светога Саве. Једног дана, у моме присуству, причала је она учитељу да је, у сну, видела: како је Свети Сава положио своје руке на моју главу и, обрнувши се њој, рекао јој: "Кћери Пијада, ускоро ће школа у Идвору бити тесна за твога сина. Када то буде, пусти га да пође у свет где може наћи више духовне хране за душу своју, тако жељну знања и науке..." Идуће године учитељ одреди да ја декламујем о Светом Сави, и написа оно што је требало да ја кажем. Мајка моја то исправи и упрости, па ме нагна да јој то поновим неколико пута. Тога пута, на Светог Саву, држао сам прву своју беседу. Успех је био силан. Моји вршњаци, враголани, овог пута нису се засмејивали. Напротив, занимао их је мој говор, што ме још више осоколи. После тога говорили су људи међу собом: да ни Баба Батикин не би умео то тако срочити и изговорити. А мајка моја, она је плакала од радости. Учитељ је само климао главом, а попа остао као у чуду. Обојица се сложише: да је школа у Идвору већ мала за мене... </a:t>
            </a:r>
            <a:endParaRPr lang="en-US" sz="1600" b="1" dirty="0"/>
          </a:p>
        </p:txBody>
      </p:sp>
    </p:spTree>
    <p:extLst>
      <p:ext uri="{BB962C8B-B14F-4D97-AF65-F5344CB8AC3E}">
        <p14:creationId xmlns:p14="http://schemas.microsoft.com/office/powerpoint/2010/main" val="2285535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buNone/>
            </a:pPr>
            <a:r>
              <a:rPr lang="sr-Latn-RS" sz="2400" dirty="0"/>
              <a:t>  </a:t>
            </a:r>
            <a:r>
              <a:rPr lang="sr-Cyrl-RS" sz="2400" dirty="0"/>
              <a:t>Држао сам да је ове моје мисли и Давид, чије сам псалме, захваљујући својој матери, знао на памет, а који је у детињству свом такође био пастир, изразио у своме деветнајестом псалму: </a:t>
            </a:r>
          </a:p>
          <a:p>
            <a:pPr>
              <a:buNone/>
            </a:pPr>
            <a:r>
              <a:rPr lang="sr-Cyrl-RS" sz="2400" dirty="0"/>
              <a:t>        "Небеса казују славу Божију..." </a:t>
            </a:r>
          </a:p>
          <a:p>
            <a:pPr>
              <a:buNone/>
            </a:pPr>
            <a:r>
              <a:rPr lang="sr-Cyrl-RS" sz="2400" dirty="0"/>
              <a:t>        "Нема језика, нити има говора где се не би чуо глас                 њихов." </a:t>
            </a:r>
            <a:endParaRPr lang="en-US" sz="2400" dirty="0"/>
          </a:p>
        </p:txBody>
      </p:sp>
    </p:spTree>
    <p:extLst>
      <p:ext uri="{BB962C8B-B14F-4D97-AF65-F5344CB8AC3E}">
        <p14:creationId xmlns:p14="http://schemas.microsoft.com/office/powerpoint/2010/main" val="1988304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1000108"/>
            <a:ext cx="8229600" cy="3500462"/>
          </a:xfrm>
        </p:spPr>
        <p:txBody>
          <a:bodyPr>
            <a:normAutofit/>
          </a:bodyPr>
          <a:lstStyle/>
          <a:p>
            <a:r>
              <a:rPr lang="en-US" sz="2000" b="1" dirty="0">
                <a:effectLst/>
              </a:rPr>
              <a:t>“</a:t>
            </a:r>
            <a:r>
              <a:rPr lang="ru-RU" sz="2000" b="1" dirty="0">
                <a:effectLst/>
              </a:rPr>
              <a:t>Професор Пупин није био само велики Србин већ и велики</a:t>
            </a:r>
            <a:br>
              <a:rPr lang="ru-RU" sz="2000" b="1" dirty="0">
                <a:effectLst/>
              </a:rPr>
            </a:br>
            <a:r>
              <a:rPr lang="ru-RU" sz="2000" b="1" dirty="0">
                <a:effectLst/>
              </a:rPr>
              <a:t>православац. Био је дубоко побожан. У тој његовој побожности налазила</a:t>
            </a:r>
            <a:br>
              <a:rPr lang="ru-RU" sz="2000" b="1" dirty="0">
                <a:effectLst/>
              </a:rPr>
            </a:br>
            <a:r>
              <a:rPr lang="ru-RU" sz="2000" b="1" dirty="0">
                <a:effectLst/>
              </a:rPr>
              <a:t>сам нешто примитивно. Он је религиозан на неки старински, српски,</a:t>
            </a:r>
            <a:br>
              <a:rPr lang="ru-RU" sz="2000" b="1" dirty="0">
                <a:effectLst/>
              </a:rPr>
            </a:br>
            <a:r>
              <a:rPr lang="ru-RU" sz="2000" b="1" dirty="0">
                <a:effectLst/>
              </a:rPr>
              <a:t>старословенски, православни начин, дубоко, искрено, јако, истинито. Он</a:t>
            </a:r>
            <a:br>
              <a:rPr lang="ru-RU" sz="2000" b="1" dirty="0">
                <a:effectLst/>
              </a:rPr>
            </a:br>
            <a:r>
              <a:rPr lang="ru-RU" sz="2000" b="1" dirty="0">
                <a:effectLst/>
              </a:rPr>
              <a:t>верује у ону исту веру у коју се веровало пре неколико векова. По тој</a:t>
            </a:r>
            <a:br>
              <a:rPr lang="ru-RU" sz="2000" b="1" dirty="0">
                <a:effectLst/>
              </a:rPr>
            </a:br>
            <a:r>
              <a:rPr lang="ru-RU" sz="2000" b="1" dirty="0">
                <a:effectLst/>
              </a:rPr>
              <a:t>једноставности нашег хришћанства и по тој врсти побожности, он мени</a:t>
            </a:r>
            <a:br>
              <a:rPr lang="ru-RU" sz="2000" b="1" dirty="0">
                <a:effectLst/>
              </a:rPr>
            </a:br>
            <a:r>
              <a:rPr lang="ru-RU" sz="2000" b="1" dirty="0">
                <a:effectLst/>
              </a:rPr>
              <a:t>оличава сву ону верски примитивну, византијску епоху“ </a:t>
            </a:r>
            <a:r>
              <a:rPr lang="ru-RU" sz="2000" dirty="0">
                <a:effectLst/>
              </a:rPr>
              <a:t>(</a:t>
            </a:r>
            <a:r>
              <a:rPr lang="en-US" sz="2000" dirty="0">
                <a:effectLst/>
              </a:rPr>
              <a:t> </a:t>
            </a:r>
            <a:r>
              <a:rPr lang="sr-Cyrl-RS" sz="2000" dirty="0">
                <a:effectLst/>
              </a:rPr>
              <a:t>Јелена </a:t>
            </a:r>
            <a:r>
              <a:rPr lang="ru-RU" sz="2000" dirty="0">
                <a:effectLst/>
              </a:rPr>
              <a:t>Лозанић</a:t>
            </a:r>
            <a:br>
              <a:rPr lang="ru-RU" sz="2000" dirty="0">
                <a:effectLst/>
              </a:rPr>
            </a:br>
            <a:r>
              <a:rPr lang="ru-RU" sz="2000" dirty="0">
                <a:effectLst/>
              </a:rPr>
              <a:t>Фротингхам 1970: 228)</a:t>
            </a:r>
            <a:br>
              <a:rPr lang="ru-RU" dirty="0">
                <a:effectLst/>
              </a:rPr>
            </a:br>
            <a:endParaRPr lang="en-US" sz="2000" dirty="0"/>
          </a:p>
        </p:txBody>
      </p:sp>
      <p:sp>
        <p:nvSpPr>
          <p:cNvPr id="3" name="Content Placeholder 2"/>
          <p:cNvSpPr>
            <a:spLocks noGrp="1"/>
          </p:cNvSpPr>
          <p:nvPr>
            <p:ph idx="1"/>
          </p:nvPr>
        </p:nvSpPr>
        <p:spPr>
          <a:xfrm>
            <a:off x="428596" y="5786453"/>
            <a:ext cx="8258204" cy="386063"/>
          </a:xfrm>
        </p:spPr>
        <p:txBody>
          <a:bodyPr>
            <a:normAutofit fontScale="92500" lnSpcReduction="20000"/>
          </a:bodyPr>
          <a:lstStyle/>
          <a:p>
            <a:endParaRPr lang="en-US"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RS" sz="2400" b="1" dirty="0"/>
              <a:t>“Не, ја не верујем да Бог постоји- ја знам да Он постоји. То ми је једино знање које има вредност од свега онога што знам.”</a:t>
            </a:r>
            <a:endParaRPr lang="en-US" sz="2400" b="1" dirty="0"/>
          </a:p>
        </p:txBody>
      </p:sp>
      <p:pic>
        <p:nvPicPr>
          <p:cNvPr id="5" name="Content Placeholder 4" descr="900x600_pupin.jpg"/>
          <p:cNvPicPr>
            <a:picLocks noGrp="1" noChangeAspect="1"/>
          </p:cNvPicPr>
          <p:nvPr>
            <p:ph idx="1"/>
          </p:nvPr>
        </p:nvPicPr>
        <p:blipFill>
          <a:blip r:embed="rId2"/>
          <a:stretch>
            <a:fillRect/>
          </a:stretch>
        </p:blipFill>
        <p:spPr>
          <a:xfrm>
            <a:off x="1500166" y="2081992"/>
            <a:ext cx="6363912" cy="4242608"/>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500042"/>
            <a:ext cx="8229600" cy="1857388"/>
          </a:xfrm>
        </p:spPr>
        <p:txBody>
          <a:bodyPr>
            <a:normAutofit/>
          </a:bodyPr>
          <a:lstStyle/>
          <a:p>
            <a:r>
              <a:rPr lang="ru-RU" sz="2000" b="1" i="1" dirty="0">
                <a:solidFill>
                  <a:schemeClr val="accent6">
                    <a:lumMod val="50000"/>
                  </a:schemeClr>
                </a:solidFill>
              </a:rPr>
              <a:t>Наука је оснажила и ојачала моју веру. Она ме је учинила бољим хришћанином. Али та моја вера, вера научника, нимало се не противи вери моје мајке и народа мога родног села. Наука ме је само уздигла до једног вишег погледа и проширила мој хоризонт и појмове о Творцу</a:t>
            </a:r>
            <a:r>
              <a:rPr lang="ru-RU" sz="2000" b="1" i="1" dirty="0">
                <a:solidFill>
                  <a:srgbClr val="FFC000"/>
                </a:solidFill>
              </a:rPr>
              <a:t>.</a:t>
            </a:r>
            <a:br>
              <a:rPr lang="en-US" sz="2000" dirty="0">
                <a:solidFill>
                  <a:srgbClr val="FFC000"/>
                </a:solidFill>
              </a:rPr>
            </a:br>
            <a:endParaRPr lang="en-US" sz="2000" dirty="0">
              <a:solidFill>
                <a:srgbClr val="FFC000"/>
              </a:solidFill>
            </a:endParaRPr>
          </a:p>
        </p:txBody>
      </p:sp>
      <p:pic>
        <p:nvPicPr>
          <p:cNvPr id="5" name="Content Placeholder 4" descr="Mihajlo-Pupin-1536x955.jpg"/>
          <p:cNvPicPr>
            <a:picLocks noGrp="1" noChangeAspect="1"/>
          </p:cNvPicPr>
          <p:nvPr>
            <p:ph idx="1"/>
          </p:nvPr>
        </p:nvPicPr>
        <p:blipFill>
          <a:blip r:embed="rId2"/>
          <a:stretch>
            <a:fillRect/>
          </a:stretch>
        </p:blipFill>
        <p:spPr>
          <a:xfrm>
            <a:off x="1418187" y="2571750"/>
            <a:ext cx="6250475" cy="3886200"/>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descr="dobrovoljci.jpg"/>
          <p:cNvPicPr>
            <a:picLocks noGrp="1" noChangeAspect="1"/>
          </p:cNvPicPr>
          <p:nvPr>
            <p:ph idx="1"/>
          </p:nvPr>
        </p:nvPicPr>
        <p:blipFill>
          <a:blip r:embed="rId2"/>
          <a:stretch>
            <a:fillRect/>
          </a:stretch>
        </p:blipFill>
        <p:spPr>
          <a:xfrm>
            <a:off x="500034" y="1837515"/>
            <a:ext cx="7970479" cy="4487085"/>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71546"/>
            <a:ext cx="8229600" cy="3000396"/>
          </a:xfrm>
        </p:spPr>
        <p:txBody>
          <a:bodyPr>
            <a:noAutofit/>
          </a:bodyPr>
          <a:lstStyle/>
          <a:p>
            <a:r>
              <a:rPr lang="sr-Cyrl-RS" sz="2400" b="1" i="1" dirty="0">
                <a:solidFill>
                  <a:srgbClr val="FFC000"/>
                </a:solidFill>
              </a:rPr>
              <a:t>На Мировној конференцији у Паризу, 1919. године  Михајло Пупин, географским картама Јована Цвијића, које су говориле више него десет хиљада речи, тада припаја Краљевини Југославији: Банат, Далмацију, Истру, Словенију, Међумурје, Барању... На основу Лондонског пакта то није требало припасти Југославији.</a:t>
            </a:r>
            <a:br>
              <a:rPr lang="sr-Cyrl-RS" sz="2400" b="1" i="1" dirty="0">
                <a:solidFill>
                  <a:srgbClr val="FFC000"/>
                </a:solidFill>
              </a:rPr>
            </a:br>
            <a:r>
              <a:rPr lang="sr-Cyrl-RS" sz="2400" b="1" i="1" dirty="0">
                <a:solidFill>
                  <a:srgbClr val="FFC000"/>
                </a:solidFill>
              </a:rPr>
              <a:t>Пупин је двама меморандумима успео да убеди Вилсона, који је поништио Лондонски пакт, након чега је делегација Италије напустила Мировну конференцију.</a:t>
            </a:r>
            <a:endParaRPr lang="en-US" sz="2400" b="1" i="1" dirty="0">
              <a:solidFill>
                <a:srgbClr val="FFC000"/>
              </a:solidFill>
            </a:endParaRPr>
          </a:p>
        </p:txBody>
      </p:sp>
      <p:sp>
        <p:nvSpPr>
          <p:cNvPr id="3" name="Content Placeholder 2"/>
          <p:cNvSpPr>
            <a:spLocks noGrp="1"/>
          </p:cNvSpPr>
          <p:nvPr>
            <p:ph idx="1"/>
          </p:nvPr>
        </p:nvSpPr>
        <p:spPr>
          <a:xfrm>
            <a:off x="428596" y="5000636"/>
            <a:ext cx="8258204" cy="1323964"/>
          </a:xfrm>
        </p:spPr>
        <p:txBody>
          <a:bodyPr>
            <a:normAutofit/>
          </a:bodyPr>
          <a:lstStyle/>
          <a:p>
            <a:pPr>
              <a:buNone/>
            </a:pPr>
            <a:endParaRPr lang="en-US" dirty="0"/>
          </a:p>
        </p:txBody>
      </p:sp>
    </p:spTree>
    <p:extLst>
      <p:ext uri="{BB962C8B-B14F-4D97-AF65-F5344CB8AC3E}">
        <p14:creationId xmlns:p14="http://schemas.microsoft.com/office/powerpoint/2010/main" val="13700072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942</TotalTime>
  <Words>1091</Words>
  <Application>Microsoft Office PowerPoint</Application>
  <PresentationFormat>Пројекција на екрану (4:3)</PresentationFormat>
  <Paragraphs>19</Paragraphs>
  <Slides>17</Slides>
  <Notes>0</Notes>
  <HiddenSlides>0</HiddenSlides>
  <MMClips>0</MMClips>
  <ScaleCrop>false</ScaleCrop>
  <HeadingPairs>
    <vt:vector size="6" baseType="variant">
      <vt:variant>
        <vt:lpstr>Коришћени фонтови</vt:lpstr>
      </vt:variant>
      <vt:variant>
        <vt:i4>3</vt:i4>
      </vt:variant>
      <vt:variant>
        <vt:lpstr>Тема</vt:lpstr>
      </vt:variant>
      <vt:variant>
        <vt:i4>1</vt:i4>
      </vt:variant>
      <vt:variant>
        <vt:lpstr>Наслови слајдова</vt:lpstr>
      </vt:variant>
      <vt:variant>
        <vt:i4>17</vt:i4>
      </vt:variant>
    </vt:vector>
  </HeadingPairs>
  <TitlesOfParts>
    <vt:vector size="21" baseType="lpstr">
      <vt:lpstr>Calibri</vt:lpstr>
      <vt:lpstr>Constantia</vt:lpstr>
      <vt:lpstr>Wingdings 2</vt:lpstr>
      <vt:lpstr>Flow</vt:lpstr>
      <vt:lpstr>Знамените личности и хришћанство</vt:lpstr>
      <vt:lpstr>Михајло Пупин (Идвор, Банат, 1854 – Њујорк, 1935)</vt:lpstr>
      <vt:lpstr>PowerPoint презентација</vt:lpstr>
      <vt:lpstr>PowerPoint презентација</vt:lpstr>
      <vt:lpstr>“Професор Пупин није био само велики Србин већ и велики православац. Био је дубоко побожан. У тој његовој побожности налазила сам нешто примитивно. Он је религиозан на неки старински, српски, старословенски, православни начин, дубоко, искрено, јако, истинито. Он верује у ону исту веру у коју се веровало пре неколико векова. По тој једноставности нашег хришћанства и по тој врсти побожности, он мени оличава сву ону верски примитивну, византијску епоху“ ( Јелена Лозанић Фротингхам 1970: 228) </vt:lpstr>
      <vt:lpstr>“Не, ја не верујем да Бог постоји- ја знам да Он постоји. То ми је једино знање које има вредност од свега онога што знам.”</vt:lpstr>
      <vt:lpstr>Наука је оснажила и ојачала моју веру. Она ме је учинила бољим хришћанином. Али та моја вера, вера научника, нимало се не противи вери моје мајке и народа мога родног села. Наука ме је само уздигла до једног вишег погледа и проширила мој хоризонт и појмове о Творцу. </vt:lpstr>
      <vt:lpstr>PowerPoint презентација</vt:lpstr>
      <vt:lpstr>На Мировној конференцији у Паризу, 1919. године  Михајло Пупин, географским картама Јована Цвијића, које су говориле више него десет хиљада речи, тада припаја Краљевини Југославији: Банат, Далмацију, Истру, Словенију, Међумурје, Барању... На основу Лондонског пакта то није требало припасти Југославији. Пупин је двама меморандумима успео да убеди Вилсона, који је поништио Лондонски пакт, након чега је делегација Италије напустила Мировну конференцију.</vt:lpstr>
      <vt:lpstr>У сутону великог рата 1918. године Михајло Пупин приређује и објављује у Лондону књигу  Serbian orthodox church  у којој се описују манастири и цркве у Србији.  Рецензију књиге урадио је владика Николај Велимировић. </vt:lpstr>
      <vt:lpstr>Михајло Пупин    и владика Николај Велимировић</vt:lpstr>
      <vt:lpstr>“Није он био само мој пријатељ, него цијелог нашег народа и цијелог човјечанства” (“Политика” од 17. марта 1935. године) </vt:lpstr>
      <vt:lpstr>За своју аутобиографију “Са пашњака до научењака” добио је Пулицерову награду 1924. године.</vt:lpstr>
      <vt:lpstr>PowerPoint презентација</vt:lpstr>
      <vt:lpstr>PowerPoint презентација</vt:lpstr>
      <vt:lpstr>Ми знамо судбу...  Ми знамо судбу и све што нас чека, Но страх нам неће заледити груди! Волови јарам трпе, а не људи - Бог је слободу дао за човјека.  Снага је наша планинска ријека, Њу неће нигда уставити нико! Народ је ови умирати свикô - У својој смрти да нађе лијека.  Ми пут свој знамо, пут богочовјека, И силни, као планинска ријека, Сви ћемо поћи преко оштра кама!  Све тако даље, тамо до Голготе, И кад нам мушке узмете животе, Гробови наши бориће се с вама!</vt:lpstr>
      <vt:lpstr>PowerPoint презентација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Бојан Миловановић</dc:creator>
  <cp:lastModifiedBy>Sanja D</cp:lastModifiedBy>
  <cp:revision>21</cp:revision>
  <dcterms:created xsi:type="dcterms:W3CDTF">2023-05-18T10:14:32Z</dcterms:created>
  <dcterms:modified xsi:type="dcterms:W3CDTF">2024-02-25T19:04:25Z</dcterms:modified>
</cp:coreProperties>
</file>