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embeddedFontLst>
    <p:embeddedFont>
      <p:font typeface="Libre Franklin" pitchFamily="2" charset="0"/>
      <p:regular r:id="rId11"/>
      <p:bold r:id="rId12"/>
      <p:italic r:id="rId13"/>
      <p:boldItalic r:id="rId14"/>
    </p:embeddedFont>
    <p:embeddedFont>
      <p:font typeface="Libre Franklin Thin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xXPjhwazkh+eFXmu5qHwe54u4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10"/>
          <p:cNvCxnSpPr/>
          <p:nvPr/>
        </p:nvCxnSpPr>
        <p:spPr>
          <a:xfrm>
            <a:off x="514350" y="5349902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>
                <a:solidFill>
                  <a:srgbClr val="44332A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8229600" y="6473952"/>
            <a:ext cx="758952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 rot="5400000">
            <a:off x="2385218" y="-526257"/>
            <a:ext cx="4525963" cy="86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 rot="5400000">
            <a:off x="4846637" y="2560638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body" idx="1"/>
          </p:nvPr>
        </p:nvSpPr>
        <p:spPr>
          <a:xfrm rot="5400000">
            <a:off x="655638" y="350839"/>
            <a:ext cx="5851525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3581400" y="76200"/>
            <a:ext cx="2895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8229600" y="6473952"/>
            <a:ext cx="758952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12"/>
          <p:cNvCxnSpPr/>
          <p:nvPr/>
        </p:nvCxnSpPr>
        <p:spPr>
          <a:xfrm>
            <a:off x="514350" y="3444902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DCD0B0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Libre Franklin Th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10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🞭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🞤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🞫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3434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🞭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🞤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🞫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 Th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0" cap="none">
                <a:solidFill>
                  <a:srgbClr val="AF7621"/>
                </a:solidFill>
                <a:latin typeface="Libre Franklin Thin"/>
                <a:ea typeface="Libre Franklin Thin"/>
                <a:cs typeface="Libre Franklin Thin"/>
                <a:sym typeface="Libre Franklin Thin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2"/>
          </p:nvPr>
        </p:nvSpPr>
        <p:spPr>
          <a:xfrm>
            <a:off x="4645025" y="666750"/>
            <a:ext cx="429224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0" cap="none">
                <a:solidFill>
                  <a:srgbClr val="AF7621"/>
                </a:solidFill>
                <a:latin typeface="Libre Franklin Thin"/>
                <a:ea typeface="Libre Franklin Thin"/>
                <a:cs typeface="Libre Franklin Thin"/>
                <a:sym typeface="Libre Franklin Thin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3"/>
          </p:nvPr>
        </p:nvSpPr>
        <p:spPr>
          <a:xfrm>
            <a:off x="281444" y="1316037"/>
            <a:ext cx="4290556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🞭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🞤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🞲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🞩"/>
              <a:defRPr sz="16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4"/>
          </p:nvPr>
        </p:nvSpPr>
        <p:spPr>
          <a:xfrm>
            <a:off x="4648730" y="1316037"/>
            <a:ext cx="4288536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🞭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🞤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🞲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🞩"/>
              <a:defRPr sz="16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cxnSp>
        <p:nvCxnSpPr>
          <p:cNvPr id="50" name="Google Shape;50;p14"/>
          <p:cNvCxnSpPr/>
          <p:nvPr/>
        </p:nvCxnSpPr>
        <p:spPr>
          <a:xfrm>
            <a:off x="514350" y="6019800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7"/>
          <p:cNvCxnSpPr/>
          <p:nvPr/>
        </p:nvCxnSpPr>
        <p:spPr>
          <a:xfrm>
            <a:off x="514350" y="5849117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 Thin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body" idx="1"/>
          </p:nvPr>
        </p:nvSpPr>
        <p:spPr>
          <a:xfrm>
            <a:off x="457200" y="609600"/>
            <a:ext cx="3008313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2"/>
          </p:nvPr>
        </p:nvSpPr>
        <p:spPr>
          <a:xfrm>
            <a:off x="3575050" y="609600"/>
            <a:ext cx="534035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🞭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🞤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🞫"/>
              <a:defRPr sz="2400"/>
            </a:lvl3pPr>
            <a:lvl4pPr marL="1828800" lvl="3" indent="-317500" algn="l">
              <a:spcBef>
                <a:spcPts val="400"/>
              </a:spcBef>
              <a:spcAft>
                <a:spcPts val="0"/>
              </a:spcAft>
              <a:buSzPts val="1400"/>
              <a:buChar char="🞲"/>
              <a:defRPr sz="2000"/>
            </a:lvl4pPr>
            <a:lvl5pPr marL="2286000" lvl="4" indent="-304800" algn="l">
              <a:spcBef>
                <a:spcPts val="400"/>
              </a:spcBef>
              <a:spcAft>
                <a:spcPts val="0"/>
              </a:spcAft>
              <a:buSzPts val="1200"/>
              <a:buChar char="🞩"/>
              <a:defRPr sz="20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>
            <a:spLocks noGrp="1"/>
          </p:cNvSpPr>
          <p:nvPr>
            <p:ph type="pic" idx="2"/>
          </p:nvPr>
        </p:nvSpPr>
        <p:spPr>
          <a:xfrm>
            <a:off x="3505200" y="616634"/>
            <a:ext cx="5029200" cy="3657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reflection stA="49000" endA="500" endPos="10000" dist="900" dir="5400000" sy="-90000" algn="bl" rotWithShape="0"/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🞩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 Thin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>
            <a:off x="381000" y="5533218"/>
            <a:ext cx="5867400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81940" algn="l">
              <a:spcBef>
                <a:spcPts val="240"/>
              </a:spcBef>
              <a:spcAft>
                <a:spcPts val="0"/>
              </a:spcAft>
              <a:buSzPts val="840"/>
              <a:buChar char="🞤"/>
              <a:defRPr sz="1200"/>
            </a:lvl2pPr>
            <a:lvl3pPr marL="1371600" lvl="2" indent="-273050" algn="l">
              <a:spcBef>
                <a:spcPts val="200"/>
              </a:spcBef>
              <a:spcAft>
                <a:spcPts val="0"/>
              </a:spcAft>
              <a:buSzPts val="700"/>
              <a:buChar char="🞫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🞲"/>
              <a:defRPr sz="900"/>
            </a:lvl4pPr>
            <a:lvl5pPr marL="2286000" lvl="4" indent="-262889" algn="l">
              <a:spcBef>
                <a:spcPts val="180"/>
              </a:spcBef>
              <a:spcAft>
                <a:spcPts val="0"/>
              </a:spcAft>
              <a:buSzPts val="540"/>
              <a:buChar char="🞩"/>
              <a:defRPr sz="9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9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🞩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D28E2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 Thin"/>
              <a:buNone/>
              <a:defRPr sz="3600" b="0" i="0" u="none" strike="noStrike" cap="none">
                <a:solidFill>
                  <a:schemeClr val="dk2"/>
                </a:solidFill>
                <a:latin typeface="Libre Franklin Thin"/>
                <a:ea typeface="Libre Franklin Thin"/>
                <a:cs typeface="Libre Franklin Thin"/>
                <a:sym typeface="Libre Franklin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12" name="Google Shape;12;p9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" name="Google Shape;13;p9"/>
          <p:cNvCxnSpPr/>
          <p:nvPr/>
        </p:nvCxnSpPr>
        <p:spPr>
          <a:xfrm>
            <a:off x="514350" y="1057986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ctrTitle"/>
          </p:nvPr>
        </p:nvSpPr>
        <p:spPr>
          <a:xfrm>
            <a:off x="381000" y="5410200"/>
            <a:ext cx="84582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Times New Roman"/>
              <a:buNone/>
            </a:pPr>
            <a:r>
              <a:rPr lang="sr-Cyrl-RS" sz="3240">
                <a:latin typeface="Times New Roman"/>
                <a:ea typeface="Times New Roman"/>
                <a:cs typeface="Times New Roman"/>
                <a:sym typeface="Times New Roman"/>
              </a:rPr>
              <a:t>ЗАЈЕДНИЦА РАДОСТИ</a:t>
            </a:r>
            <a:br>
              <a:rPr lang="sr-Cyrl-RS" sz="324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240"/>
          </a:p>
        </p:txBody>
      </p:sp>
      <p:sp>
        <p:nvSpPr>
          <p:cNvPr id="92" name="Google Shape;92;p1"/>
          <p:cNvSpPr txBox="1"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4620"/>
              <a:buNone/>
            </a:pPr>
            <a:endParaRPr sz="6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3" name="Google Shape;93;p1" descr="Hristos i dec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8400" y="228600"/>
            <a:ext cx="430411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sr-Cyrl-RS">
                <a:latin typeface="Times New Roman"/>
                <a:ea typeface="Times New Roman"/>
                <a:cs typeface="Times New Roman"/>
                <a:sym typeface="Times New Roman"/>
              </a:rPr>
              <a:t>ОЧЕ НАШ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304800" y="1752600"/>
            <a:ext cx="86868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Оче наш, који си на небесима,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да се свети име Твоје,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да дође царство Твоје,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да буде воља Твоја и на земљи као на небу;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хлеб наш насушни дај нам данас;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и опрости нам дугове наше као што и ми опраштамо дужницима својим;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и не уведи нас у искушење, но избави нас од злога.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SzPts val="1942"/>
              <a:buNone/>
            </a:pPr>
            <a:r>
              <a:rPr lang="sr-Cyrl-RS" sz="2775">
                <a:latin typeface="Times New Roman"/>
                <a:ea typeface="Times New Roman"/>
                <a:cs typeface="Times New Roman"/>
                <a:sym typeface="Times New Roman"/>
              </a:rPr>
              <a:t>Амин</a:t>
            </a:r>
            <a:endParaRPr/>
          </a:p>
          <a:p>
            <a:pPr marL="342900" lvl="0" indent="-342900" algn="ctr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SzPts val="2072"/>
              <a:buNone/>
            </a:pPr>
            <a:endParaRPr sz="296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Times New Roman"/>
              <a:buNone/>
            </a:pPr>
            <a:r>
              <a:rPr lang="sr-Cyrl-RS" sz="3240">
                <a:latin typeface="Times New Roman"/>
                <a:ea typeface="Times New Roman"/>
                <a:cs typeface="Times New Roman"/>
                <a:sym typeface="Times New Roman"/>
              </a:rPr>
              <a:t>КРШТЕЊЕМ ПОСТАЈЕМО ЧЛАНОВИ ЦРКВЕ</a:t>
            </a:r>
            <a:endParaRPr sz="324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3"/>
          <p:cNvSpPr txBox="1">
            <a:spLocks noGrp="1"/>
          </p:cNvSpPr>
          <p:nvPr>
            <p:ph type="body" idx="1"/>
          </p:nvPr>
        </p:nvSpPr>
        <p:spPr>
          <a:xfrm>
            <a:off x="304800" y="1371600"/>
            <a:ext cx="86868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Научили смо да крштењем постајемо чланови Цркве,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заједнице људи и природе са Богом преко Христа.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Када смо се крстили, то је силно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обрадовало наше родитеље, кумове,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баке, деке, рођаке и пријатеље.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Открићу вам још нешто.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Читаво небо се такође радовало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и поздравило новокрштену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душицу, Христос, Богородица,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светитељи и анђели!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endParaRPr sz="27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Ко се обрадовао твом крштењу?</a:t>
            </a:r>
            <a:endParaRPr sz="272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6" name="Google Shape;106;p3" descr="IMG_20200928_15580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6714" y="2362200"/>
            <a:ext cx="2942485" cy="4249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sr-Cyrl-RS" sz="3200">
                <a:latin typeface="Times New Roman"/>
                <a:ea typeface="Times New Roman"/>
                <a:cs typeface="Times New Roman"/>
                <a:sym typeface="Times New Roman"/>
              </a:rPr>
              <a:t>ТРПЕЗЕ ЉУБАВИ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304800" y="1219200"/>
            <a:ext cx="86868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Када неког волимо, желимо да нам је близу или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барем да се често сусрећемо и проводимо неко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време заједно.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Породица се обично окупља суботом или недељом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када старији имају мање обавеза а млађи не иду у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школу. Тада сви седају за трпезу и поделе храну коју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SzPts val="1904"/>
              <a:buNone/>
            </a:pPr>
            <a:r>
              <a:rPr lang="sr-Cyrl-RS" sz="2720">
                <a:latin typeface="Times New Roman"/>
                <a:ea typeface="Times New Roman"/>
                <a:cs typeface="Times New Roman"/>
                <a:sym typeface="Times New Roman"/>
              </a:rPr>
              <a:t>најчешће мајке и баке припреме с много љубави.</a:t>
            </a:r>
            <a:endParaRPr sz="272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3" name="Google Shape;113;p4" descr="45974538_m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4572000"/>
            <a:ext cx="2819400" cy="1880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 descr="images (33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4572000"/>
            <a:ext cx="2848391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 descr="gFPRgVxTXu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0400" y="4572000"/>
            <a:ext cx="2673999" cy="1901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sr-Cyrl-RS" sz="3200">
                <a:latin typeface="Times New Roman"/>
                <a:ea typeface="Times New Roman"/>
                <a:cs typeface="Times New Roman"/>
                <a:sym typeface="Times New Roman"/>
              </a:rPr>
              <a:t>ТРПЕЗА ГОСПОДЊА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5"/>
          <p:cNvSpPr txBox="1">
            <a:spLocks noGrp="1"/>
          </p:cNvSpPr>
          <p:nvPr>
            <p:ph type="body" idx="1"/>
          </p:nvPr>
        </p:nvSpPr>
        <p:spPr>
          <a:xfrm>
            <a:off x="304800" y="1143000"/>
            <a:ext cx="8686800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90"/>
              <a:buNone/>
            </a:pPr>
            <a:r>
              <a:rPr lang="sr-Cyrl-RS" sz="2700">
                <a:latin typeface="Times New Roman"/>
                <a:ea typeface="Times New Roman"/>
                <a:cs typeface="Times New Roman"/>
                <a:sym typeface="Times New Roman"/>
              </a:rPr>
              <a:t>Сви крштени су део велике Божије породице, заједнице</a:t>
            </a:r>
            <a:endParaRPr/>
          </a:p>
          <a:p>
            <a:pPr marL="342900" lvl="0" indent="-342900" algn="l" rtl="0">
              <a:spcBef>
                <a:spcPts val="540"/>
              </a:spcBef>
              <a:spcAft>
                <a:spcPts val="0"/>
              </a:spcAft>
              <a:buSzPts val="1890"/>
              <a:buNone/>
            </a:pPr>
            <a:r>
              <a:rPr lang="sr-Cyrl-RS" sz="2700">
                <a:latin typeface="Times New Roman"/>
                <a:ea typeface="Times New Roman"/>
                <a:cs typeface="Times New Roman"/>
                <a:sym typeface="Times New Roman"/>
              </a:rPr>
              <a:t>љубави, која се недељом окупља у цркви на Литургији. </a:t>
            </a:r>
            <a:endParaRPr/>
          </a:p>
          <a:p>
            <a:pPr marL="342900" lvl="0" indent="-342900" algn="l" rtl="0">
              <a:spcBef>
                <a:spcPts val="540"/>
              </a:spcBef>
              <a:spcAft>
                <a:spcPts val="0"/>
              </a:spcAft>
              <a:buSzPts val="1890"/>
              <a:buNone/>
            </a:pPr>
            <a:r>
              <a:rPr lang="sr-Cyrl-RS" sz="2700">
                <a:latin typeface="Times New Roman"/>
                <a:ea typeface="Times New Roman"/>
                <a:cs typeface="Times New Roman"/>
                <a:sym typeface="Times New Roman"/>
              </a:rPr>
              <a:t>Сви се окупљамо око заједничке Трпезе на којој се </a:t>
            </a:r>
            <a:endParaRPr/>
          </a:p>
          <a:p>
            <a:pPr marL="342900" lvl="0" indent="-342900" algn="l" rtl="0">
              <a:spcBef>
                <a:spcPts val="540"/>
              </a:spcBef>
              <a:spcAft>
                <a:spcPts val="0"/>
              </a:spcAft>
              <a:buSzPts val="1890"/>
              <a:buNone/>
            </a:pPr>
            <a:r>
              <a:rPr lang="sr-Cyrl-RS" sz="2700">
                <a:latin typeface="Times New Roman"/>
                <a:ea typeface="Times New Roman"/>
                <a:cs typeface="Times New Roman"/>
                <a:sym typeface="Times New Roman"/>
              </a:rPr>
              <a:t>причешћујемо, баш као што је Христос био за трпезом са</a:t>
            </a:r>
            <a:endParaRPr/>
          </a:p>
          <a:p>
            <a:pPr marL="342900" lvl="0" indent="-342900" algn="l" rtl="0">
              <a:spcBef>
                <a:spcPts val="540"/>
              </a:spcBef>
              <a:spcAft>
                <a:spcPts val="0"/>
              </a:spcAft>
              <a:buSzPts val="1890"/>
              <a:buNone/>
            </a:pPr>
            <a:r>
              <a:rPr lang="sr-Cyrl-RS" sz="2700">
                <a:latin typeface="Times New Roman"/>
                <a:ea typeface="Times New Roman"/>
                <a:cs typeface="Times New Roman"/>
                <a:sym typeface="Times New Roman"/>
              </a:rPr>
              <a:t>својим ученицима пре него што је страдао на крсту.</a:t>
            </a: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2" name="Google Shape;122;p5" descr="theia-leitourg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3810000"/>
            <a:ext cx="7790329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" descr="images (42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3505200"/>
            <a:ext cx="2847975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sr-Cyrl-RS">
                <a:latin typeface="Times New Roman"/>
                <a:ea typeface="Times New Roman"/>
                <a:cs typeface="Times New Roman"/>
                <a:sym typeface="Times New Roman"/>
              </a:rPr>
              <a:t>КРСНА СЛАВА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6"/>
          <p:cNvSpPr txBox="1">
            <a:spLocks noGrp="1"/>
          </p:cNvSpPr>
          <p:nvPr>
            <p:ph type="body" idx="1"/>
          </p:nvPr>
        </p:nvSpPr>
        <p:spPr>
          <a:xfrm>
            <a:off x="304800" y="1295400"/>
            <a:ext cx="8686800" cy="478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Пред нама је период године када многи  прослављају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своју Крсну славу. Људи се тада 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сусрећу и радују једни другима, 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заједно прослављајући Бога 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и светитеље.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Да ли знаш која је 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твоја Крсна слава?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SzPts val="224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0" name="Google Shape;130;p6" descr="images (41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0" y="1981200"/>
            <a:ext cx="2705100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6" descr="images (43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0" y="4267200"/>
            <a:ext cx="2705100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 descr="download (31)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00" y="5105400"/>
            <a:ext cx="2838450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6"/>
          <p:cNvSpPr txBox="1"/>
          <p:nvPr/>
        </p:nvSpPr>
        <p:spPr>
          <a:xfrm>
            <a:off x="3733800" y="6096001"/>
            <a:ext cx="5257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RS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Када смо радосни, често запевамо!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R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Научи за крај песмицу “Брује тихо звучна звона”.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686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sr-Cyrl-RS">
                <a:latin typeface="Times New Roman"/>
                <a:ea typeface="Times New Roman"/>
                <a:cs typeface="Times New Roman"/>
                <a:sym typeface="Times New Roman"/>
              </a:rPr>
              <a:t>БРУЈЕ ТИХО ЗВУЧНА ЗВОНА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1"/>
          </p:nvPr>
        </p:nvSpPr>
        <p:spPr>
          <a:xfrm>
            <a:off x="304800" y="1295400"/>
            <a:ext cx="86868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736"/>
              <a:buNone/>
            </a:pP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Брује тихо звучна звона,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јављајући мио глас: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уз славопој са амвона,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Христос себи зове нас.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SzPts val="1736"/>
              <a:buNone/>
            </a:pP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Мило небо славом блиста,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Анђели су свили хор;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све прославља Бога- Христа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сав се ори рајски двор.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SzPts val="1736"/>
              <a:buNone/>
            </a:pP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Најмилије Господу је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кад у храму скупа сви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сложним духом браћа,сестре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све то Христа прослави.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SzPts val="1736"/>
              <a:buNone/>
            </a:pP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Тад се небо мило смеје,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мир Христов нам с неба сја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а љубав нам душу греје,</a:t>
            </a:r>
            <a:b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r-Cyrl-RS" sz="2480">
                <a:latin typeface="Times New Roman"/>
                <a:ea typeface="Times New Roman"/>
                <a:cs typeface="Times New Roman"/>
                <a:sym typeface="Times New Roman"/>
              </a:rPr>
              <a:t>и милост је обасја.</a:t>
            </a:r>
            <a:endParaRPr/>
          </a:p>
          <a:p>
            <a:pPr marL="342900" lvl="0" indent="-232664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SzPts val="1736"/>
              <a:buNone/>
            </a:pPr>
            <a:endParaRPr sz="2480"/>
          </a:p>
        </p:txBody>
      </p:sp>
      <p:pic>
        <p:nvPicPr>
          <p:cNvPr id="140" name="Google Shape;14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9400" y="5410200"/>
            <a:ext cx="9906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7" descr="download (25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0" y="1447800"/>
            <a:ext cx="3664262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7"/>
          <p:cNvSpPr txBox="1"/>
          <p:nvPr/>
        </p:nvSpPr>
        <p:spPr>
          <a:xfrm>
            <a:off x="4953000" y="4038600"/>
            <a:ext cx="39624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R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Прочитај песмицу а потом кликни на звучник и покушај да је отпеваш заједно са овим анђеоским гласићима.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sr-Cyrl-RS">
                <a:latin typeface="Times New Roman"/>
                <a:ea typeface="Times New Roman"/>
                <a:cs typeface="Times New Roman"/>
                <a:sym typeface="Times New Roman"/>
              </a:rPr>
              <a:t>БОГОРОДИЦЕ ДЈЕВО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8"/>
          <p:cNvSpPr txBox="1">
            <a:spLocks noGrp="1"/>
          </p:cNvSpPr>
          <p:nvPr>
            <p:ph type="body" idx="1"/>
          </p:nvPr>
        </p:nvSpPr>
        <p:spPr>
          <a:xfrm>
            <a:off x="304800" y="1676400"/>
            <a:ext cx="8686800" cy="440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Богородице Дјево, </a:t>
            </a:r>
            <a:endParaRPr/>
          </a:p>
          <a:p>
            <a:pPr marL="342900" lvl="0" indent="-342900" algn="ctr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радуј се благодатна Маријо, Господ је са Тобом;</a:t>
            </a:r>
            <a:endParaRPr/>
          </a:p>
          <a:p>
            <a:pPr marL="342900" lvl="0" indent="-342900" algn="ctr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благословена си ти међу женама, </a:t>
            </a:r>
            <a:endParaRPr/>
          </a:p>
          <a:p>
            <a:pPr marL="342900" lvl="0" indent="-342900" algn="ctr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и благословен је Плод утробе Твоје,</a:t>
            </a:r>
            <a:endParaRPr/>
          </a:p>
          <a:p>
            <a:pPr marL="342900" lvl="0" indent="-342900" algn="ctr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јер си родила Спаситеља душа наших.</a:t>
            </a:r>
            <a:endParaRPr/>
          </a:p>
          <a:p>
            <a:pPr marL="342900" lvl="0" indent="-342900" algn="ctr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  <a:p>
            <a:pPr marL="342900" lvl="0" indent="-342900" algn="ctr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sr-Cyrl-RS" sz="2800">
                <a:latin typeface="Times New Roman"/>
                <a:ea typeface="Times New Roman"/>
                <a:cs typeface="Times New Roman"/>
                <a:sym typeface="Times New Roman"/>
              </a:rPr>
              <a:t>Амин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ek">
  <a:themeElements>
    <a:clrScheme name="Trek">
      <a:dk1>
        <a:srgbClr val="000000"/>
      </a:dk1>
      <a:lt1>
        <a:srgbClr val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</Words>
  <Application>Microsoft Office PowerPoint</Application>
  <PresentationFormat>Пројекција на екрану (4:3)</PresentationFormat>
  <Paragraphs>62</Paragraphs>
  <Slides>8</Slides>
  <Notes>8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5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8</vt:i4>
      </vt:variant>
    </vt:vector>
  </HeadingPairs>
  <TitlesOfParts>
    <vt:vector size="14" baseType="lpstr">
      <vt:lpstr>Noto Sans Symbols</vt:lpstr>
      <vt:lpstr>Times New Roman</vt:lpstr>
      <vt:lpstr>Libre Franklin</vt:lpstr>
      <vt:lpstr>Libre Franklin Thin</vt:lpstr>
      <vt:lpstr>Arial</vt:lpstr>
      <vt:lpstr>Trek</vt:lpstr>
      <vt:lpstr>ЗАЈЕДНИЦА РАДОСТИ </vt:lpstr>
      <vt:lpstr>ОЧЕ НАШ</vt:lpstr>
      <vt:lpstr>КРШТЕЊЕМ ПОСТАЈЕМО ЧЛАНОВИ ЦРКВЕ</vt:lpstr>
      <vt:lpstr>ТРПЕЗЕ ЉУБАВИ</vt:lpstr>
      <vt:lpstr>ТРПЕЗА ГОСПОДЊА</vt:lpstr>
      <vt:lpstr>КРСНА СЛАВА</vt:lpstr>
      <vt:lpstr>БРУЈЕ ТИХО ЗВУЧНА ЗВОНА</vt:lpstr>
      <vt:lpstr>БОГОРОДИЦЕ ДЈЕВО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ЗАЈЕДНИЦА РАДОСТИ </dc:title>
  <dc:creator>Korisnik</dc:creator>
  <cp:lastModifiedBy>Korisnik</cp:lastModifiedBy>
  <cp:revision>1</cp:revision>
  <dcterms:created xsi:type="dcterms:W3CDTF">2006-08-16T00:00:00Z</dcterms:created>
  <dcterms:modified xsi:type="dcterms:W3CDTF">2023-02-28T17:48:02Z</dcterms:modified>
</cp:coreProperties>
</file>