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81" r:id="rId6"/>
    <p:sldId id="265" r:id="rId7"/>
    <p:sldId id="282" r:id="rId8"/>
    <p:sldId id="275" r:id="rId9"/>
    <p:sldId id="260" r:id="rId10"/>
    <p:sldId id="276" r:id="rId11"/>
    <p:sldId id="277" r:id="rId12"/>
    <p:sldId id="279" r:id="rId13"/>
    <p:sldId id="278" r:id="rId14"/>
    <p:sldId id="272" r:id="rId15"/>
    <p:sldId id="267" r:id="rId16"/>
    <p:sldId id="268" r:id="rId17"/>
    <p:sldId id="269" r:id="rId18"/>
    <p:sldId id="270" r:id="rId19"/>
    <p:sldId id="271" r:id="rId20"/>
    <p:sldId id="263" r:id="rId21"/>
    <p:sldId id="264" r:id="rId22"/>
    <p:sldId id="266" r:id="rId23"/>
    <p:sldId id="280" r:id="rId2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2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E76D5E8-3B5D-4CB2-BEDF-2D04FA0D1AF0}" type="datetimeFigureOut">
              <a:rPr lang="sr-Latn-CS" smtClean="0"/>
              <a:pPr/>
              <a:t>24.3.2018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Sound\Music\Battle02.mp3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silvy1102.files.wordpress.com/2011/02/images4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silvy1102.files.wordpress.com/2011/02/images5.jp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silvy1102.files.wordpress.com/2011/02/images6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silvy1102.files.wordpress.com/2011/02/d0bcd0b8d0bbd0b8d186d0b01.jp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ilvy1102.files.wordpress.com/2011/02/carica-milica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ilvy1102.files.wordpress.com/2011/02/images3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929198"/>
            <a:ext cx="6400800" cy="1752600"/>
          </a:xfrm>
        </p:spPr>
        <p:txBody>
          <a:bodyPr/>
          <a:lstStyle/>
          <a:p>
            <a:r>
              <a:rPr lang="sr-Cyrl-CS" dirty="0" smtClean="0"/>
              <a:t>Марко Радаковић, вероучитељ</a:t>
            </a:r>
          </a:p>
          <a:p>
            <a:r>
              <a:rPr lang="sr-Cyrl-CS" dirty="0" smtClean="0"/>
              <a:t>Бачки Грачац, </a:t>
            </a:r>
          </a:p>
          <a:p>
            <a:r>
              <a:rPr lang="sr-Cyrl-CS" dirty="0" smtClean="0"/>
              <a:t>2013.л.Г.</a:t>
            </a:r>
            <a:endParaRPr lang="sr-Cyrl-CS" dirty="0"/>
          </a:p>
        </p:txBody>
      </p:sp>
      <p:sp>
        <p:nvSpPr>
          <p:cNvPr id="4" name="Rectangle 3"/>
          <p:cNvSpPr/>
          <p:nvPr/>
        </p:nvSpPr>
        <p:spPr>
          <a:xfrm>
            <a:off x="2143108" y="214290"/>
            <a:ext cx="43895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ПРАВОСЛАВНИ КАТИХИЗИС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 rot="245785">
            <a:off x="-182332" y="3873982"/>
            <a:ext cx="850112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7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60000" endA="900" endPos="58000" dir="5400000" sy="-100000" algn="bl" rotWithShape="0"/>
                </a:effectLst>
              </a:rPr>
              <a:t>ВИДОВДАН</a:t>
            </a:r>
            <a:endParaRPr lang="sr-Cyrl-CS" sz="7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23554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14775" y="857232"/>
            <a:ext cx="5229225" cy="2886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er-a-Jet-to-Geneva-Switzerland-botto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215263" cy="6858000"/>
          </a:xfrm>
          <a:prstGeom prst="rect">
            <a:avLst/>
          </a:prstGeom>
        </p:spPr>
      </p:pic>
      <p:pic>
        <p:nvPicPr>
          <p:cNvPr id="2" name="Picture 1" descr="9798_vest_19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00042"/>
            <a:ext cx="9162300" cy="5846238"/>
          </a:xfrm>
          <a:prstGeom prst="rect">
            <a:avLst/>
          </a:prstGeom>
        </p:spPr>
      </p:pic>
      <p:pic>
        <p:nvPicPr>
          <p:cNvPr id="4" name="Battle0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71461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397-4397-vidovd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" y="285728"/>
            <a:ext cx="9144028" cy="6143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er-a-Jet-to-Geneva-Switzerland-botto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215263" cy="6858000"/>
          </a:xfrm>
          <a:prstGeom prst="rect">
            <a:avLst/>
          </a:prstGeom>
        </p:spPr>
      </p:pic>
      <p:pic>
        <p:nvPicPr>
          <p:cNvPr id="2" name="Picture 1" descr="Видовда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6" y="1500174"/>
            <a:ext cx="9072627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p-vidovd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243" y="142853"/>
            <a:ext cx="9140047" cy="6500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72132" y="285728"/>
            <a:ext cx="3357586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800" b="1" dirty="0" smtClean="0"/>
              <a:t>ЦАР ЛАЗАР – Искусан, одважан ратник и државник, свестан судбоносног тренутка, свестан унапред изгубљене борбе; војсковођа који предводи витезове у битку за част земље; бранилац Србије пред будућим генерацијама. 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 descr="vidovda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8638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ilvy1102.files.wordpress.com/2011/02/images4.jpg?w=490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642918"/>
            <a:ext cx="232062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0"/>
            <a:ext cx="5786446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600" b="1" dirty="0" smtClean="0"/>
              <a:t>МИЛОШ ОБИЛИЋ – Пример оданости и достојанства, неправедно  оклеветан за издају своје земље; неустрашив у жељи да  промени ток битке и убије цара Мурата, несебична жртва за Србију.</a:t>
            </a:r>
            <a:endParaRPr lang="en-US" sz="3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ilvy1102.files.wordpress.com/2011/02/images5.jpg?w=490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3576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000628" y="357166"/>
            <a:ext cx="38576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БОШКО ЈУГОВИЋ – Пример витеза-ратника, свестан скорашњег краја, одлучан у борби за слободу своје земље, дубоко свестан значења ЧАСТ.</a:t>
            </a:r>
            <a:endParaRPr lang="sr-Cyrl-C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2860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sz="2800" b="1" dirty="0" smtClean="0">
                <a:solidFill>
                  <a:schemeClr val="bg1"/>
                </a:solidFill>
              </a:rPr>
              <a:t>КОСАНЧИЋ ИВАН – Одважан и храбар витез, извидник који говори истину о бројности турске војске; Косовки девојци оставља у залог бурму; велича лик Милоша Обилића</a:t>
            </a:r>
            <a:endParaRPr lang="sr-Cyrl-CS" sz="2800" dirty="0">
              <a:solidFill>
                <a:schemeClr val="bg1"/>
              </a:solidFill>
            </a:endParaRPr>
          </a:p>
        </p:txBody>
      </p:sp>
      <p:pic>
        <p:nvPicPr>
          <p:cNvPr id="3" name="Picture 2" descr="http://silvy1102.files.wordpress.com/2011/02/images6.jpg?w=490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0"/>
            <a:ext cx="43576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64330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/>
              <a:t>КОСОВКА ДЕВОЈКА – Представница свих младих жена у Србији оног времена, сва у белом, чиста и светла као небески знак (контраст крвавом Косову), истрајно трага за својим вереником и за својом будућношћу. </a:t>
            </a:r>
            <a:endParaRPr lang="sr-Cyrl-CS" sz="2800" dirty="0"/>
          </a:p>
        </p:txBody>
      </p:sp>
      <p:pic>
        <p:nvPicPr>
          <p:cNvPr id="3" name="Picture 2" descr="22661_vest_2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285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600" b="1" dirty="0" smtClean="0"/>
              <a:t>ВУК БРАНКОВИЋ – Историјски неоправдано оклеветан за издају. </a:t>
            </a:r>
            <a:endParaRPr lang="sr-Cyrl-CS" sz="3600" dirty="0"/>
          </a:p>
        </p:txBody>
      </p:sp>
      <p:pic>
        <p:nvPicPr>
          <p:cNvPr id="5122" name="Picture 2" descr="Резултат слика за вук бранковић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5140"/>
            <a:ext cx="8572528" cy="5432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er-a-Jet-to-Geneva-Switzerland-bottom.jpg"/>
          <p:cNvPicPr>
            <a:picLocks noChangeAspect="1"/>
          </p:cNvPicPr>
          <p:nvPr/>
        </p:nvPicPr>
        <p:blipFill>
          <a:blip r:embed="rId2">
            <a:lum bright="26000"/>
          </a:blip>
          <a:srcRect/>
          <a:stretch>
            <a:fillRect/>
          </a:stretch>
        </p:blipFill>
        <p:spPr>
          <a:xfrm>
            <a:off x="0" y="0"/>
            <a:ext cx="9215263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14290"/>
            <a:ext cx="8472518" cy="1143008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sr-Cyrl-CS" b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/>
              </a:rPr>
              <a:t>Свети кнез Лазар је рођен 1329.год у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sr-Cyrl-CS" b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/>
              </a:rPr>
              <a:t>Прилепцу код Новог Брда.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sr-Cyrl-CS" b="1" dirty="0" smtClean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sr-Cyrl-CS" b="1" dirty="0" smtClean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mbri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1928802"/>
            <a:ext cx="34290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Тај град је добио његов отац,  Прибац Хребељановић од краља Душана Немањића као награду за службу на његовом двору.</a:t>
            </a:r>
            <a:endParaRPr lang="sr-Cyrl-CS" sz="3200" b="1" dirty="0" smtClean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Слика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752" y="1357298"/>
            <a:ext cx="3926872" cy="460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628" y="2413338"/>
            <a:ext cx="41433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/>
              <a:t>Кнез Лазар је страдао са шеснаест смртних рана и одсечене главе. Монаси су касније од султана измолили кнежево тело. Тело је сахрањено у Приштини у цркви Вазнесења Христовог. </a:t>
            </a:r>
            <a:endParaRPr lang="sr-Cyrl-CS" sz="2800" b="1" dirty="0"/>
          </a:p>
        </p:txBody>
      </p:sp>
      <p:pic>
        <p:nvPicPr>
          <p:cNvPr id="3" name="Picture 2" descr="28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87766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52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473005"/>
            <a:ext cx="89297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Годину након Боја, Лазареви синови Стефан и Вук моле мајку Милицу да пребаце тело свог оца у његову задужбину манастир Раваницу.</a:t>
            </a:r>
            <a:endParaRPr lang="sr-Cyrl-C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PDVD_015.BMP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71538" y="0"/>
            <a:ext cx="6857143" cy="5485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ilvy1102.files.wordpress.com/2011/02/d0bcd0b8d0bbd0b8d186d0b01.jpg?w=490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56435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43636" y="214290"/>
            <a:ext cx="278608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000" b="1" dirty="0" smtClean="0">
                <a:solidFill>
                  <a:schemeClr val="bg1"/>
                </a:solidFill>
              </a:rPr>
              <a:t>Након Косовског боја кнегиња Милица  преузела је државне послове. Бавила се и књижевношћу. Државним пословима је престала да се бави када је њен син Стефан постао владар. Са рођаком Јефимијом отишла је у манастир Љубостињу,  своју задужбину.  Монашко име јој је било Евгенија. У Љубостињи је умрла и сахрањена је 1405. године.</a:t>
            </a:r>
            <a:endParaRPr lang="sr-Cyrl-CS" sz="2000" dirty="0" smtClean="0">
              <a:solidFill>
                <a:schemeClr val="bg1"/>
              </a:solidFill>
            </a:endParaRPr>
          </a:p>
          <a:p>
            <a:endParaRPr lang="sr-Cyrl-C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rbi-kosovo-vidovdan-gracanica-gazimestan-kosovska-bitka-proslava-vidovdan-1340826350-1789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907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2434" y="4919008"/>
            <a:ext cx="87615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 smtClean="0">
                <a:solidFill>
                  <a:srgbClr val="002060"/>
                </a:solidFill>
              </a:rPr>
              <a:t>Иако смо изгубили битку, нанели смо штету турској војсци. Ми не славимо наш пораз, већ то што смо се радије покорили Богу него јачој војсци. Лазар и сви погинули војници сад су у Царству Небеском и вечити пример храбрости, непоклека и љубави према својој вери, земљи и народу.  </a:t>
            </a:r>
            <a:endParaRPr lang="sr-Cyrl-C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er-a-Jet-to-Geneva-Switzerland-bottom.jpg"/>
          <p:cNvPicPr>
            <a:picLocks noChangeAspect="1"/>
          </p:cNvPicPr>
          <p:nvPr/>
        </p:nvPicPr>
        <p:blipFill>
          <a:blip r:embed="rId2">
            <a:lum bright="29000"/>
          </a:blip>
          <a:srcRect/>
          <a:stretch>
            <a:fillRect/>
          </a:stretch>
        </p:blipFill>
        <p:spPr>
          <a:xfrm>
            <a:off x="0" y="0"/>
            <a:ext cx="9215263" cy="6858000"/>
          </a:xfrm>
          <a:prstGeom prst="rect">
            <a:avLst/>
          </a:prstGeom>
        </p:spPr>
      </p:pic>
      <p:pic>
        <p:nvPicPr>
          <p:cNvPr id="3" name="Слика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7128" y="1857364"/>
            <a:ext cx="3926872" cy="460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285720" y="300037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Отац му је био логотет на Душановом двору у Призрену. Као младић Лазар је служио на двору цара Душана. </a:t>
            </a:r>
            <a:endParaRPr lang="x-none" sz="3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x-none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/>
              <a:t>Лазар Хребељановић се 1353. године оженио ћерком великог кнеза Вратка Милицом. </a:t>
            </a:r>
            <a:r>
              <a:rPr lang="sr-Cyrl-CS" sz="3600" b="1" dirty="0" smtClean="0"/>
              <a:t>Родила је осморо деце (три сина и пет ћерки).</a:t>
            </a:r>
            <a:endParaRPr lang="x-none" sz="3600" b="1" dirty="0"/>
          </a:p>
        </p:txBody>
      </p:sp>
      <p:pic>
        <p:nvPicPr>
          <p:cNvPr id="4" name="Picture 3" descr="http://silvy1102.files.wordpress.com/2011/02/carica-milica.jpg?w=490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0"/>
            <a:ext cx="43576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umblr_mjaft9cv891rkghcuo1_12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Остваривао је истините и дубоке везе са духовницима наших манастира и светогорским оцима.</a:t>
            </a:r>
            <a:endParaRPr lang="sr-Cyrl-C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643050"/>
            <a:ext cx="30003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Обавештен да ће Турци покушати продор преко Косова, кнез Лазар је на челу своје војске средином јуна дошао на Косово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  <a:endParaRPr lang="x-none" sz="2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13998" y="0"/>
            <a:ext cx="40300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2400" b="1" dirty="0" smtClean="0">
                <a:solidFill>
                  <a:schemeClr val="bg1"/>
                </a:solidFill>
              </a:rPr>
              <a:t>Није се ни водила битка  против Турака, већ за част своје земље и војника. </a:t>
            </a:r>
            <a:endParaRPr lang="en-US" sz="2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8434" name="Picture 2" descr="Резултат слика за газимест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714488"/>
            <a:ext cx="5684682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er-a-Jet-to-Geneva-Switzerland-bottom.jpg"/>
          <p:cNvPicPr>
            <a:picLocks noChangeAspect="1"/>
          </p:cNvPicPr>
          <p:nvPr/>
        </p:nvPicPr>
        <p:blipFill>
          <a:blip r:embed="rId2">
            <a:lum bright="24000"/>
          </a:blip>
          <a:srcRect/>
          <a:stretch>
            <a:fillRect/>
          </a:stretch>
        </p:blipFill>
        <p:spPr>
          <a:xfrm>
            <a:off x="0" y="0"/>
            <a:ext cx="921526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286248" y="500042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"Ја не одлучујем да ли ћу ићи у битку по томе колика ме сила прати, него по томе колику светињу браним. </a:t>
            </a:r>
            <a:r>
              <a:rPr lang="sr-Cyrl-C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sr-Cyrl-CS" sz="3600" b="1" dirty="0" smtClean="0">
                <a:solidFill>
                  <a:srgbClr val="002060"/>
                </a:solidFill>
              </a:rPr>
              <a:t>емаљско је замалено царство,</a:t>
            </a:r>
            <a:br>
              <a:rPr lang="sr-Cyrl-CS" sz="3600" b="1" dirty="0" smtClean="0">
                <a:solidFill>
                  <a:srgbClr val="002060"/>
                </a:solidFill>
              </a:rPr>
            </a:br>
            <a:r>
              <a:rPr lang="sr-Cyrl-CS" sz="3600" b="1" dirty="0" smtClean="0">
                <a:solidFill>
                  <a:srgbClr val="002060"/>
                </a:solidFill>
              </a:rPr>
              <a:t>а небеско увек и довека".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x-none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http://silvy1102.files.wordpress.com/2011/02/images3.jpg?w=490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21481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nezeva_vece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9939" cy="6861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Битка се одиграла на </a:t>
            </a:r>
          </a:p>
          <a:p>
            <a:pPr algn="ctr"/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Видовдан 28. јуна 1389. </a:t>
            </a: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године </a:t>
            </a:r>
          </a:p>
          <a:p>
            <a:pPr algn="ctr"/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 пољу Косову. </a:t>
            </a:r>
            <a:r>
              <a:rPr lang="sr-Cyrl-CS" sz="2800" b="1" dirty="0" smtClean="0"/>
              <a:t>Бој се одиграо на дан крсне славе кнеза </a:t>
            </a:r>
            <a:r>
              <a:rPr lang="sr-Cyrl-CS" sz="2800" b="1" dirty="0" smtClean="0"/>
              <a:t>Лазара. Славио се старозаветни </a:t>
            </a:r>
            <a:r>
              <a:rPr lang="sr-Cyrl-CS" sz="2800" b="1" dirty="0" smtClean="0"/>
              <a:t>пророк Свети  Амос (и дечак, Свети Вид). </a:t>
            </a:r>
            <a:endParaRPr lang="sr-Cyrl-C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5362" name="Picture 2" descr="Резултат слика за газимест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71736"/>
            <a:ext cx="9144000" cy="438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1">
      <a:dk1>
        <a:sysClr val="windowText" lastClr="000000"/>
      </a:dk1>
      <a:lt1>
        <a:sysClr val="window" lastClr="FFFFFF"/>
      </a:lt1>
      <a:dk2>
        <a:srgbClr val="FF0000"/>
      </a:dk2>
      <a:lt2>
        <a:srgbClr val="F4E7ED"/>
      </a:lt2>
      <a:accent1>
        <a:srgbClr val="C00000"/>
      </a:accent1>
      <a:accent2>
        <a:srgbClr val="C00000"/>
      </a:accent2>
      <a:accent3>
        <a:srgbClr val="DE6C36"/>
      </a:accent3>
      <a:accent4>
        <a:srgbClr val="F9B639"/>
      </a:accent4>
      <a:accent5>
        <a:srgbClr val="C00000"/>
      </a:accent5>
      <a:accent6>
        <a:srgbClr val="FA8D3D"/>
      </a:accent6>
      <a:hlink>
        <a:srgbClr val="FFDE66"/>
      </a:hlink>
      <a:folHlink>
        <a:srgbClr val="FF656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97</TotalTime>
  <Words>479</Words>
  <Application>Microsoft Office PowerPoint</Application>
  <PresentationFormat>On-screen Show (4:3)</PresentationFormat>
  <Paragraphs>27</Paragraphs>
  <Slides>23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СВЕТИ KНЕЗ ЛАЗАР - ВИДОВДАН</dc:title>
  <dc:creator>Home</dc:creator>
  <cp:lastModifiedBy>marko</cp:lastModifiedBy>
  <cp:revision>12</cp:revision>
  <dcterms:created xsi:type="dcterms:W3CDTF">2013-02-07T16:26:46Z</dcterms:created>
  <dcterms:modified xsi:type="dcterms:W3CDTF">2018-03-24T20:38:37Z</dcterms:modified>
</cp:coreProperties>
</file>