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1" r:id="rId6"/>
    <p:sldId id="263" r:id="rId7"/>
    <p:sldId id="265" r:id="rId8"/>
    <p:sldId id="283" r:id="rId9"/>
    <p:sldId id="266" r:id="rId10"/>
    <p:sldId id="286" r:id="rId11"/>
    <p:sldId id="267" r:id="rId12"/>
    <p:sldId id="270" r:id="rId13"/>
    <p:sldId id="279" r:id="rId14"/>
    <p:sldId id="280" r:id="rId15"/>
    <p:sldId id="284" r:id="rId16"/>
    <p:sldId id="281" r:id="rId17"/>
    <p:sldId id="285" r:id="rId18"/>
    <p:sldId id="268" r:id="rId19"/>
    <p:sldId id="271" r:id="rId20"/>
    <p:sldId id="287" r:id="rId21"/>
    <p:sldId id="272" r:id="rId22"/>
    <p:sldId id="288" r:id="rId23"/>
    <p:sldId id="273" r:id="rId24"/>
    <p:sldId id="274" r:id="rId25"/>
    <p:sldId id="276" r:id="rId26"/>
    <p:sldId id="277" r:id="rId27"/>
    <p:sldId id="278" r:id="rId28"/>
    <p:sldId id="289" r:id="rId29"/>
    <p:sldId id="282" r:id="rId30"/>
    <p:sldId id="275" r:id="rId3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smtClean="0"/>
              <a:t>Click to edit Master title style</a:t>
            </a:r>
            <a:endParaRPr kumimoji="0" lang="en-US"/>
          </a:p>
        </p:txBody>
      </p:sp>
      <p:sp>
        <p:nvSpPr>
          <p:cNvPr id="28" name="Date Placeholder 27"/>
          <p:cNvSpPr>
            <a:spLocks noGrp="1"/>
          </p:cNvSpPr>
          <p:nvPr>
            <p:ph type="dt" sz="half" idx="10"/>
          </p:nvPr>
        </p:nvSpPr>
        <p:spPr/>
        <p:txBody>
          <a:bodyPr/>
          <a:lstStyle/>
          <a:p>
            <a:fld id="{B6D0647F-E16B-4D7C-AAF4-3DEB26F0DC02}" type="datetimeFigureOut">
              <a:rPr lang="en-US" smtClean="0"/>
              <a:pPr/>
              <a:t>2/2/2019</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a:lstStyle/>
          <a:p>
            <a:fld id="{DBED6ABC-B965-4FD4-90B2-CE916987D160}" type="slidenum">
              <a:rPr lang="en-US" smtClean="0"/>
              <a:pPr/>
              <a:t>‹#›</a:t>
            </a:fld>
            <a:endParaRPr lang="en-US"/>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6D0647F-E16B-4D7C-AAF4-3DEB26F0DC02}" type="datetimeFigureOut">
              <a:rPr lang="en-US" smtClean="0"/>
              <a:pPr/>
              <a:t>2/2/2019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ED6ABC-B965-4FD4-90B2-CE916987D160}" type="slidenum">
              <a:rPr lang="en-US" smtClean="0"/>
              <a:pPr/>
              <a:t>‹#›</a:t>
            </a:fld>
            <a:endParaRPr lang="en-US"/>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6D0647F-E16B-4D7C-AAF4-3DEB26F0DC02}" type="datetimeFigureOut">
              <a:rPr lang="en-US" smtClean="0"/>
              <a:pPr/>
              <a:t>2/2/2019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ED6ABC-B965-4FD4-90B2-CE916987D160}" type="slidenum">
              <a:rPr lang="en-US" smtClean="0"/>
              <a:pPr/>
              <a:t>‹#›</a:t>
            </a:fld>
            <a:endParaRPr lang="en-US"/>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6D0647F-E16B-4D7C-AAF4-3DEB26F0DC02}" type="datetimeFigureOut">
              <a:rPr lang="en-US" smtClean="0"/>
              <a:pPr/>
              <a:t>2/2/2019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ED6ABC-B965-4FD4-90B2-CE916987D160}" type="slidenum">
              <a:rPr lang="en-US" smtClean="0"/>
              <a:pPr/>
              <a:t>‹#›</a:t>
            </a:fld>
            <a:endParaRPr lang="en-US"/>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B6D0647F-E16B-4D7C-AAF4-3DEB26F0DC02}" type="datetimeFigureOut">
              <a:rPr lang="en-US" smtClean="0"/>
              <a:pPr/>
              <a:t>2/2/2019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7924800" y="6416675"/>
            <a:ext cx="762000" cy="365125"/>
          </a:xfrm>
        </p:spPr>
        <p:txBody>
          <a:bodyPr/>
          <a:lstStyle/>
          <a:p>
            <a:fld id="{DBED6ABC-B965-4FD4-90B2-CE916987D160}"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B6D0647F-E16B-4D7C-AAF4-3DEB26F0DC02}" type="datetimeFigureOut">
              <a:rPr lang="en-US" smtClean="0"/>
              <a:pPr/>
              <a:t>2/2/2019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BED6ABC-B965-4FD4-90B2-CE916987D160}" type="slidenum">
              <a:rPr lang="en-US" smtClean="0"/>
              <a:pPr/>
              <a:t>‹#›</a:t>
            </a:fld>
            <a:endParaRPr lang="en-US"/>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B6D0647F-E16B-4D7C-AAF4-3DEB26F0DC02}" type="datetimeFigureOut">
              <a:rPr lang="en-US" smtClean="0"/>
              <a:pPr/>
              <a:t>2/2/2019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BED6ABC-B965-4FD4-90B2-CE916987D160}" type="slidenum">
              <a:rPr lang="en-US" smtClean="0"/>
              <a:pPr/>
              <a:t>‹#›</a:t>
            </a:fld>
            <a:endParaRPr lang="en-US"/>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B6D0647F-E16B-4D7C-AAF4-3DEB26F0DC02}" type="datetimeFigureOut">
              <a:rPr lang="en-US" smtClean="0"/>
              <a:pPr/>
              <a:t>2/2/2019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BED6ABC-B965-4FD4-90B2-CE916987D160}" type="slidenum">
              <a:rPr lang="en-US" smtClean="0"/>
              <a:pPr/>
              <a:t>‹#›</a:t>
            </a:fld>
            <a:endParaRPr lang="en-US"/>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D0647F-E16B-4D7C-AAF4-3DEB26F0DC02}" type="datetimeFigureOut">
              <a:rPr lang="en-US" smtClean="0"/>
              <a:pPr/>
              <a:t>2/2/2019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BED6ABC-B965-4FD4-90B2-CE916987D160}" type="slidenum">
              <a:rPr lang="en-US" smtClean="0"/>
              <a:pPr/>
              <a:t>‹#›</a:t>
            </a:fld>
            <a:endParaRPr lang="en-US"/>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B6D0647F-E16B-4D7C-AAF4-3DEB26F0DC02}" type="datetimeFigureOut">
              <a:rPr lang="en-US" smtClean="0"/>
              <a:pPr/>
              <a:t>2/2/2019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BED6ABC-B965-4FD4-90B2-CE916987D160}" type="slidenum">
              <a:rPr lang="en-US" smtClean="0"/>
              <a:pPr/>
              <a:t>‹#›</a:t>
            </a:fld>
            <a:endParaRPr lang="en-US"/>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B6D0647F-E16B-4D7C-AAF4-3DEB26F0DC02}" type="datetimeFigureOut">
              <a:rPr lang="en-US" smtClean="0"/>
              <a:pPr/>
              <a:t>2/2/2019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BED6ABC-B965-4FD4-90B2-CE916987D160}" type="slidenum">
              <a:rPr lang="en-US" smtClean="0"/>
              <a:pPr/>
              <a:t>‹#›</a:t>
            </a:fld>
            <a:endParaRPr lang="en-US"/>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B6D0647F-E16B-4D7C-AAF4-3DEB26F0DC02}" type="datetimeFigureOut">
              <a:rPr lang="en-US" smtClean="0"/>
              <a:pPr/>
              <a:t>2/2/2019</a:t>
            </a:fld>
            <a:endParaRPr lang="en-US"/>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en-US"/>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DBED6ABC-B965-4FD4-90B2-CE916987D160}"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fade/>
  </p:transition>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gi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57158" y="428604"/>
            <a:ext cx="7722968" cy="700094"/>
          </a:xfrm>
        </p:spPr>
        <p:txBody>
          <a:bodyPr>
            <a:normAutofit fontScale="90000"/>
          </a:bodyPr>
          <a:lstStyle/>
          <a:p>
            <a:r>
              <a:rPr lang="sr-Cyrl-RS" dirty="0" smtClean="0">
                <a:solidFill>
                  <a:schemeClr val="bg1"/>
                </a:solidFill>
              </a:rPr>
              <a:t>Вера и </a:t>
            </a:r>
            <a:r>
              <a:rPr lang="sr-Cyrl-RS" dirty="0" smtClean="0">
                <a:solidFill>
                  <a:schemeClr val="bg1"/>
                </a:solidFill>
              </a:rPr>
              <a:t>здравље</a:t>
            </a:r>
            <a:br>
              <a:rPr lang="sr-Cyrl-RS" dirty="0" smtClean="0">
                <a:solidFill>
                  <a:schemeClr val="bg1"/>
                </a:solidFill>
              </a:rPr>
            </a:br>
            <a:r>
              <a:rPr lang="sr-Cyrl-RS" sz="2700" dirty="0" smtClean="0">
                <a:solidFill>
                  <a:schemeClr val="bg1"/>
                </a:solidFill>
              </a:rPr>
              <a:t>1. део – шта каже наука?</a:t>
            </a:r>
            <a:endParaRPr lang="en-US" sz="2700" dirty="0">
              <a:solidFill>
                <a:schemeClr val="bg1"/>
              </a:solidFill>
            </a:endParaRPr>
          </a:p>
        </p:txBody>
      </p:sp>
      <p:sp>
        <p:nvSpPr>
          <p:cNvPr id="3" name="Subtitle 2"/>
          <p:cNvSpPr>
            <a:spLocks noGrp="1"/>
          </p:cNvSpPr>
          <p:nvPr>
            <p:ph type="subTitle" idx="1"/>
          </p:nvPr>
        </p:nvSpPr>
        <p:spPr>
          <a:xfrm>
            <a:off x="0" y="5643578"/>
            <a:ext cx="6400800" cy="966782"/>
          </a:xfrm>
        </p:spPr>
        <p:txBody>
          <a:bodyPr>
            <a:normAutofit lnSpcReduction="10000"/>
          </a:bodyPr>
          <a:lstStyle/>
          <a:p>
            <a:r>
              <a:rPr lang="sr-Cyrl-RS" sz="1800" dirty="0" smtClean="0">
                <a:solidFill>
                  <a:schemeClr val="bg1"/>
                </a:solidFill>
              </a:rPr>
              <a:t>ПРАВОСЛАВНИ КАТИХИЗИС</a:t>
            </a:r>
          </a:p>
          <a:p>
            <a:r>
              <a:rPr lang="sr-Cyrl-RS" sz="1800" dirty="0" smtClean="0">
                <a:solidFill>
                  <a:schemeClr val="bg1"/>
                </a:solidFill>
              </a:rPr>
              <a:t>КАТИХЕТА МАРКО РАДАКОВИЋ</a:t>
            </a:r>
          </a:p>
          <a:p>
            <a:r>
              <a:rPr lang="sr-Cyrl-RS" sz="1800" dirty="0" smtClean="0">
                <a:solidFill>
                  <a:schemeClr val="bg1"/>
                </a:solidFill>
              </a:rPr>
              <a:t>СОМБОР 2019.</a:t>
            </a:r>
            <a:endParaRPr lang="en-US" sz="1800" dirty="0">
              <a:solidFill>
                <a:schemeClr val="bg1"/>
              </a:solidFill>
            </a:endParaRPr>
          </a:p>
        </p:txBody>
      </p:sp>
      <p:pic>
        <p:nvPicPr>
          <p:cNvPr id="27650" name="Picture 2" descr="ÐÐ¸ÑÑÑÐ³Ð¸ÑÐ° Ñ Ð¿Ð°ÑÐ°ÐºÐ»Ð¸ÑÑ Ð±Ð¾Ð»Ð½Ð¸ÑÐµ âÐ¡Ð²ÐµÑÐ¸ ÐÑÐ°ÑÐµÐ²Ð¸â Ñ ÐÐ¸ÑÐµÑÐ¸Ð½Ð¸ "/>
          <p:cNvPicPr>
            <a:picLocks noChangeAspect="1" noChangeArrowheads="1"/>
          </p:cNvPicPr>
          <p:nvPr/>
        </p:nvPicPr>
        <p:blipFill>
          <a:blip r:embed="rId2">
            <a:lum bright="3000" contrast="40000"/>
          </a:blip>
          <a:srcRect/>
          <a:stretch>
            <a:fillRect/>
          </a:stretch>
        </p:blipFill>
        <p:spPr bwMode="auto">
          <a:xfrm>
            <a:off x="571472" y="1214421"/>
            <a:ext cx="7572428" cy="4259491"/>
          </a:xfrm>
          <a:prstGeom prst="rect">
            <a:avLst/>
          </a:prstGeom>
          <a:ln>
            <a:noFill/>
          </a:ln>
          <a:effectLst>
            <a:outerShdw blurRad="50800" dist="50800" dir="5400000" algn="ctr" rotWithShape="0">
              <a:srgbClr val="000000">
                <a:alpha val="79000"/>
              </a:srgbClr>
            </a:outerShdw>
            <a:softEdge rad="112500"/>
          </a:effectLst>
        </p:spPr>
      </p:pic>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4709160"/>
          </a:xfrm>
        </p:spPr>
        <p:txBody>
          <a:bodyPr>
            <a:normAutofit/>
          </a:bodyPr>
          <a:lstStyle/>
          <a:p>
            <a:pPr>
              <a:buNone/>
            </a:pPr>
            <a:r>
              <a:rPr lang="sr-Cyrl-RS" sz="2000" dirty="0" smtClean="0">
                <a:solidFill>
                  <a:schemeClr val="bg1"/>
                </a:solidFill>
              </a:rPr>
              <a:t>У студији из 1998. објављеној у </a:t>
            </a:r>
            <a:r>
              <a:rPr lang="en-US" sz="2000" dirty="0" smtClean="0">
                <a:solidFill>
                  <a:schemeClr val="bg1"/>
                </a:solidFill>
              </a:rPr>
              <a:t>Health Education &amp; Behavior,</a:t>
            </a:r>
            <a:r>
              <a:rPr lang="sr-Cyrl-RS" sz="2000" dirty="0" smtClean="0">
                <a:solidFill>
                  <a:schemeClr val="bg1"/>
                </a:solidFill>
              </a:rPr>
              <a:t> истраживачи са Универзитета у Калифорнији су открили да особе које редовно иду у цркву ће вероватније обавити превентивну негу, у овом случају – мамограм. Око</a:t>
            </a:r>
            <a:r>
              <a:rPr lang="en-US" sz="2000" dirty="0" smtClean="0">
                <a:solidFill>
                  <a:schemeClr val="bg1"/>
                </a:solidFill>
              </a:rPr>
              <a:t> 75</a:t>
            </a:r>
            <a:r>
              <a:rPr lang="sr-Cyrl-RS" sz="2000" dirty="0" smtClean="0">
                <a:solidFill>
                  <a:schemeClr val="bg1"/>
                </a:solidFill>
              </a:rPr>
              <a:t> процената </a:t>
            </a:r>
            <a:r>
              <a:rPr lang="en-US" sz="2000" dirty="0" smtClean="0">
                <a:solidFill>
                  <a:schemeClr val="bg1"/>
                </a:solidFill>
              </a:rPr>
              <a:t>  1,517 </a:t>
            </a:r>
            <a:r>
              <a:rPr lang="sr-Cyrl-RS" sz="2000" dirty="0" smtClean="0">
                <a:solidFill>
                  <a:schemeClr val="bg1"/>
                </a:solidFill>
              </a:rPr>
              <a:t>чланица цркве су имали редован мамограм.  На узорку истраживања од </a:t>
            </a:r>
            <a:r>
              <a:rPr lang="en-US" sz="2000" dirty="0" smtClean="0">
                <a:solidFill>
                  <a:schemeClr val="bg1"/>
                </a:solidFill>
              </a:rPr>
              <a:t>510 </a:t>
            </a:r>
            <a:r>
              <a:rPr lang="sr-Cyrl-RS" sz="2000" dirty="0" smtClean="0">
                <a:solidFill>
                  <a:schemeClr val="bg1"/>
                </a:solidFill>
              </a:rPr>
              <a:t> жена које нису биле чланице цркве указује да  њих 60 посто обавља преглед и то нередовно.</a:t>
            </a:r>
            <a:r>
              <a:rPr lang="en-US" sz="2000" dirty="0" smtClean="0">
                <a:solidFill>
                  <a:schemeClr val="bg1"/>
                </a:solidFill>
              </a:rPr>
              <a:t>.</a:t>
            </a:r>
          </a:p>
          <a:p>
            <a:pPr>
              <a:buNone/>
            </a:pPr>
            <a:endParaRPr lang="en-US" sz="2000" dirty="0"/>
          </a:p>
        </p:txBody>
      </p:sp>
      <p:pic>
        <p:nvPicPr>
          <p:cNvPr id="40962" name="Picture 2" descr="Image result for Ð¼Ð°Ð¼Ð¾Ð³ÑÐ°Ð¼"/>
          <p:cNvPicPr>
            <a:picLocks noChangeAspect="1" noChangeArrowheads="1"/>
          </p:cNvPicPr>
          <p:nvPr/>
        </p:nvPicPr>
        <p:blipFill>
          <a:blip r:embed="rId2"/>
          <a:srcRect/>
          <a:stretch>
            <a:fillRect/>
          </a:stretch>
        </p:blipFill>
        <p:spPr bwMode="auto">
          <a:xfrm>
            <a:off x="500034" y="1928801"/>
            <a:ext cx="7000924" cy="4662317"/>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Image result for Ð±Ð¾Ð»ÐµÑÑÐ°Ð½ ÑÐ¾Ð²ÐµÐº Ð¸ ÑÐ²ÐµÑÑÐµÐ½Ð¸Ðº"/>
          <p:cNvPicPr>
            <a:picLocks noChangeAspect="1" noChangeArrowheads="1"/>
          </p:cNvPicPr>
          <p:nvPr/>
        </p:nvPicPr>
        <p:blipFill>
          <a:blip r:embed="rId2"/>
          <a:srcRect/>
          <a:stretch>
            <a:fillRect/>
          </a:stretch>
        </p:blipFill>
        <p:spPr bwMode="auto">
          <a:xfrm>
            <a:off x="1214414" y="1428736"/>
            <a:ext cx="6667500" cy="5000625"/>
          </a:xfrm>
          <a:prstGeom prst="rect">
            <a:avLst/>
          </a:prstGeom>
          <a:ln>
            <a:noFill/>
          </a:ln>
          <a:effectLst>
            <a:softEdge rad="112500"/>
          </a:effectLst>
        </p:spPr>
      </p:pic>
      <p:sp>
        <p:nvSpPr>
          <p:cNvPr id="6" name="Rectangle 5"/>
          <p:cNvSpPr/>
          <p:nvPr/>
        </p:nvSpPr>
        <p:spPr>
          <a:xfrm>
            <a:off x="0" y="0"/>
            <a:ext cx="9144000" cy="1384995"/>
          </a:xfrm>
          <a:prstGeom prst="rect">
            <a:avLst/>
          </a:prstGeom>
        </p:spPr>
        <p:txBody>
          <a:bodyPr wrap="square">
            <a:spAutoFit/>
          </a:bodyPr>
          <a:lstStyle/>
          <a:p>
            <a:r>
              <a:rPr lang="sr-Cyrl-RS" sz="2800" dirty="0" smtClean="0">
                <a:solidFill>
                  <a:schemeClr val="bg1"/>
                </a:solidFill>
              </a:rPr>
              <a:t>Људи који одлазе у цркву често имају </a:t>
            </a:r>
            <a:r>
              <a:rPr lang="sr-Cyrl-RS" sz="2800" dirty="0" smtClean="0">
                <a:solidFill>
                  <a:schemeClr val="bg1"/>
                </a:solidFill>
              </a:rPr>
              <a:t>нижи, бољи </a:t>
            </a:r>
            <a:r>
              <a:rPr lang="sr-Cyrl-RS" sz="2800" dirty="0" smtClean="0">
                <a:solidFill>
                  <a:schemeClr val="bg1"/>
                </a:solidFill>
              </a:rPr>
              <a:t>крвни притисак у поређењу са онима који не одлазе на службе, по норвешкој студији из </a:t>
            </a:r>
            <a:r>
              <a:rPr lang="sr-Cyrl-RS" sz="2800" dirty="0" smtClean="0">
                <a:solidFill>
                  <a:schemeClr val="bg1"/>
                </a:solidFill>
              </a:rPr>
              <a:t>2011. године.</a:t>
            </a:r>
            <a:endParaRPr lang="en-US" sz="2800" dirty="0"/>
          </a:p>
        </p:txBody>
      </p:sp>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8229600" cy="3000372"/>
          </a:xfrm>
        </p:spPr>
        <p:txBody>
          <a:bodyPr>
            <a:normAutofit lnSpcReduction="10000"/>
          </a:bodyPr>
          <a:lstStyle/>
          <a:p>
            <a:pPr>
              <a:buNone/>
            </a:pPr>
            <a:r>
              <a:rPr lang="sr-Cyrl-RS" sz="2400" dirty="0" smtClean="0">
                <a:solidFill>
                  <a:schemeClr val="bg1"/>
                </a:solidFill>
              </a:rPr>
              <a:t>Резултати су импресивни будући да је одлазак у цркву у Норвешкој поприлично ретка појава, и истраживачи су мислили да ће културна разлика можда </a:t>
            </a:r>
            <a:r>
              <a:rPr lang="sr-Cyrl-RS" sz="2400" dirty="0" smtClean="0">
                <a:solidFill>
                  <a:schemeClr val="bg1"/>
                </a:solidFill>
              </a:rPr>
              <a:t>утицати, те </a:t>
            </a:r>
            <a:r>
              <a:rPr lang="sr-Cyrl-RS" sz="2400" dirty="0" smtClean="0">
                <a:solidFill>
                  <a:schemeClr val="bg1"/>
                </a:solidFill>
              </a:rPr>
              <a:t>да религиозни Норвежани </a:t>
            </a:r>
            <a:r>
              <a:rPr lang="sr-Cyrl-RS" sz="2400" dirty="0" smtClean="0">
                <a:solidFill>
                  <a:schemeClr val="bg1"/>
                </a:solidFill>
              </a:rPr>
              <a:t>неће имати </a:t>
            </a:r>
            <a:r>
              <a:rPr lang="sr-Cyrl-RS" sz="2400" dirty="0" smtClean="0">
                <a:solidFill>
                  <a:schemeClr val="bg1"/>
                </a:solidFill>
              </a:rPr>
              <a:t>исте </a:t>
            </a:r>
            <a:r>
              <a:rPr lang="sr-Cyrl-RS" sz="2400" dirty="0" smtClean="0">
                <a:solidFill>
                  <a:schemeClr val="bg1"/>
                </a:solidFill>
              </a:rPr>
              <a:t>позитивне последице по притисак као религиозни људи из Америке. Учесници у истраживању који су ишли бар три пута месечно у цркву су имали крвни притисак 1 до 2 процента нижи од оних који у цркву не иду. </a:t>
            </a:r>
            <a:endParaRPr lang="en-US" sz="2400" dirty="0" smtClean="0">
              <a:solidFill>
                <a:schemeClr val="bg1"/>
              </a:solidFill>
            </a:endParaRPr>
          </a:p>
          <a:p>
            <a:pPr>
              <a:buNone/>
            </a:pPr>
            <a:endParaRPr lang="en-US" sz="2400" dirty="0">
              <a:solidFill>
                <a:schemeClr val="bg1"/>
              </a:solidFill>
            </a:endParaRPr>
          </a:p>
        </p:txBody>
      </p:sp>
      <p:pic>
        <p:nvPicPr>
          <p:cNvPr id="17410" name="Picture 2" descr="Image result for blood pressure"/>
          <p:cNvPicPr>
            <a:picLocks noChangeAspect="1" noChangeArrowheads="1"/>
          </p:cNvPicPr>
          <p:nvPr/>
        </p:nvPicPr>
        <p:blipFill>
          <a:blip r:embed="rId2"/>
          <a:srcRect/>
          <a:stretch>
            <a:fillRect/>
          </a:stretch>
        </p:blipFill>
        <p:spPr bwMode="auto">
          <a:xfrm>
            <a:off x="2357422" y="2714629"/>
            <a:ext cx="6215056" cy="4143371"/>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2357430"/>
          </a:xfrm>
        </p:spPr>
        <p:txBody>
          <a:bodyPr>
            <a:normAutofit/>
          </a:bodyPr>
          <a:lstStyle/>
          <a:p>
            <a:pPr>
              <a:buNone/>
            </a:pPr>
            <a:r>
              <a:rPr lang="ru-RU" dirty="0" smtClean="0">
                <a:solidFill>
                  <a:schemeClr val="bg1"/>
                </a:solidFill>
              </a:rPr>
              <a:t>На Јејл универзитету у студији са 2.812 старијих људи који нису никад или су ретко ишли на службу у цркву, код готово двоструко више испитаника утврђена је већа учесталост можданог удара него код они који су само недељом одлазили у цркву.</a:t>
            </a:r>
          </a:p>
          <a:p>
            <a:pPr>
              <a:buNone/>
            </a:pPr>
            <a:endParaRPr lang="ru-RU" dirty="0" smtClean="0">
              <a:solidFill>
                <a:schemeClr val="bg1"/>
              </a:solidFill>
            </a:endParaRPr>
          </a:p>
        </p:txBody>
      </p:sp>
      <p:pic>
        <p:nvPicPr>
          <p:cNvPr id="5" name="Picture 2" descr="Related image"/>
          <p:cNvPicPr>
            <a:picLocks noChangeAspect="1" noChangeArrowheads="1"/>
          </p:cNvPicPr>
          <p:nvPr/>
        </p:nvPicPr>
        <p:blipFill>
          <a:blip r:embed="rId2"/>
          <a:srcRect/>
          <a:stretch>
            <a:fillRect/>
          </a:stretch>
        </p:blipFill>
        <p:spPr bwMode="auto">
          <a:xfrm>
            <a:off x="3214678" y="2409674"/>
            <a:ext cx="5929322" cy="4448326"/>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4709160"/>
          </a:xfrm>
        </p:spPr>
        <p:txBody>
          <a:bodyPr>
            <a:normAutofit/>
          </a:bodyPr>
          <a:lstStyle/>
          <a:p>
            <a:pPr>
              <a:buNone/>
            </a:pPr>
            <a:r>
              <a:rPr lang="ru-RU" dirty="0" smtClean="0">
                <a:solidFill>
                  <a:schemeClr val="bg1"/>
                </a:solidFill>
              </a:rPr>
              <a:t>Професор Херберт Бенсон с харвардског Медицинског факултета, утврдио је да је вера доприноси </a:t>
            </a:r>
            <a:r>
              <a:rPr lang="ru-RU" dirty="0" smtClean="0">
                <a:solidFill>
                  <a:schemeClr val="bg1"/>
                </a:solidFill>
              </a:rPr>
              <a:t>излечењу. </a:t>
            </a:r>
            <a:r>
              <a:rPr lang="ru-RU" dirty="0" smtClean="0">
                <a:solidFill>
                  <a:schemeClr val="bg1"/>
                </a:solidFill>
              </a:rPr>
              <a:t>Ако се узме у обзир да је 60 до 90 % посета лекару због неког обољења повезан са стресом (висок крвни притисак, неплодност, несаница и срчане болести</a:t>
            </a:r>
            <a:r>
              <a:rPr lang="ru-RU" dirty="0" smtClean="0">
                <a:solidFill>
                  <a:schemeClr val="bg1"/>
                </a:solidFill>
              </a:rPr>
              <a:t>). </a:t>
            </a:r>
            <a:r>
              <a:rPr lang="ru-RU" dirty="0" smtClean="0">
                <a:solidFill>
                  <a:schemeClr val="bg1"/>
                </a:solidFill>
              </a:rPr>
              <a:t>Бенсон је показао да опуштена стања која иду уз молитву, смањују утицај стрес-хормона, као што су норадреналин и адреналин. </a:t>
            </a:r>
            <a:endParaRPr lang="en-US" dirty="0">
              <a:solidFill>
                <a:schemeClr val="bg1"/>
              </a:solidFill>
            </a:endParaRPr>
          </a:p>
        </p:txBody>
      </p:sp>
      <p:pic>
        <p:nvPicPr>
          <p:cNvPr id="4098" name="Picture 2" descr="Norepinephrine structure with descriptor.svg"/>
          <p:cNvPicPr>
            <a:picLocks noChangeAspect="1" noChangeArrowheads="1"/>
          </p:cNvPicPr>
          <p:nvPr/>
        </p:nvPicPr>
        <p:blipFill>
          <a:blip r:embed="rId2"/>
          <a:srcRect/>
          <a:stretch>
            <a:fillRect/>
          </a:stretch>
        </p:blipFill>
        <p:spPr bwMode="auto">
          <a:xfrm>
            <a:off x="0" y="3814473"/>
            <a:ext cx="4500594" cy="3043527"/>
          </a:xfrm>
          <a:prstGeom prst="rect">
            <a:avLst/>
          </a:prstGeom>
          <a:noFill/>
        </p:spPr>
      </p:pic>
      <p:pic>
        <p:nvPicPr>
          <p:cNvPr id="4100" name="Picture 4" descr="https://upload.wikimedia.org/wikipedia/commons/thumb/c/c2/Epinephrine.svg/1200px-Epinephrine.svg.png"/>
          <p:cNvPicPr>
            <a:picLocks noChangeAspect="1" noChangeArrowheads="1"/>
          </p:cNvPicPr>
          <p:nvPr/>
        </p:nvPicPr>
        <p:blipFill>
          <a:blip r:embed="rId3"/>
          <a:srcRect/>
          <a:stretch>
            <a:fillRect/>
          </a:stretch>
        </p:blipFill>
        <p:spPr bwMode="auto">
          <a:xfrm>
            <a:off x="4710338" y="3643314"/>
            <a:ext cx="3761032" cy="2071702"/>
          </a:xfrm>
          <a:prstGeom prst="rect">
            <a:avLst/>
          </a:prstGeom>
          <a:noFill/>
        </p:spPr>
      </p:pic>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3143240" cy="6286520"/>
          </a:xfrm>
        </p:spPr>
        <p:txBody>
          <a:bodyPr>
            <a:normAutofit fontScale="92500"/>
          </a:bodyPr>
          <a:lstStyle/>
          <a:p>
            <a:pPr>
              <a:buNone/>
            </a:pPr>
            <a:r>
              <a:rPr lang="ru-RU" dirty="0" smtClean="0">
                <a:solidFill>
                  <a:schemeClr val="bg1"/>
                </a:solidFill>
              </a:rPr>
              <a:t>По њему</a:t>
            </a:r>
          </a:p>
          <a:p>
            <a:pPr>
              <a:buNone/>
            </a:pPr>
            <a:r>
              <a:rPr lang="ru-RU" dirty="0" smtClean="0">
                <a:solidFill>
                  <a:schemeClr val="bg1"/>
                </a:solidFill>
              </a:rPr>
              <a:t>„...понављање молитве успорава ритам срчаних откуцаја и дисања, смањује крвни притисак и чак успорава мождане електричне таласе, све без лекова или хируршког захвата</a:t>
            </a:r>
            <a:endParaRPr lang="en-US" dirty="0" smtClean="0">
              <a:solidFill>
                <a:schemeClr val="bg1"/>
              </a:solidFill>
            </a:endParaRPr>
          </a:p>
          <a:p>
            <a:pPr>
              <a:buNone/>
            </a:pPr>
            <a:endParaRPr lang="en-US" dirty="0"/>
          </a:p>
        </p:txBody>
      </p:sp>
      <p:pic>
        <p:nvPicPr>
          <p:cNvPr id="38914" name="Picture 2" descr="Image result for Ð·Ð´ÑÐ°Ð² ÐºÑÐ²Ð¾ÑÐ¾Ðº"/>
          <p:cNvPicPr>
            <a:picLocks noChangeAspect="1" noChangeArrowheads="1"/>
          </p:cNvPicPr>
          <p:nvPr/>
        </p:nvPicPr>
        <p:blipFill>
          <a:blip r:embed="rId2"/>
          <a:srcRect/>
          <a:stretch>
            <a:fillRect/>
          </a:stretch>
        </p:blipFill>
        <p:spPr bwMode="auto">
          <a:xfrm>
            <a:off x="5214942" y="285728"/>
            <a:ext cx="2428892" cy="5970987"/>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1928802"/>
          </a:xfrm>
        </p:spPr>
        <p:txBody>
          <a:bodyPr>
            <a:normAutofit/>
          </a:bodyPr>
          <a:lstStyle/>
          <a:p>
            <a:pPr>
              <a:buNone/>
            </a:pPr>
            <a:r>
              <a:rPr lang="sr-Cyrl-RS" sz="2400" dirty="0" smtClean="0">
                <a:solidFill>
                  <a:schemeClr val="bg1"/>
                </a:solidFill>
              </a:rPr>
              <a:t>Стрес такође оштећује имуни одбрамбени систем,изазива </a:t>
            </a:r>
            <a:r>
              <a:rPr lang="sr-Cyrl-RS" sz="2400" dirty="0" smtClean="0">
                <a:solidFill>
                  <a:schemeClr val="bg1"/>
                </a:solidFill>
              </a:rPr>
              <a:t>лу</a:t>
            </a:r>
            <a:r>
              <a:rPr lang="sr-Cyrl-RS" sz="2400" dirty="0" smtClean="0">
                <a:solidFill>
                  <a:schemeClr val="bg1"/>
                </a:solidFill>
              </a:rPr>
              <a:t>ч</a:t>
            </a:r>
            <a:r>
              <a:rPr lang="sr-Cyrl-RS" sz="2400" dirty="0" smtClean="0">
                <a:solidFill>
                  <a:schemeClr val="bg1"/>
                </a:solidFill>
              </a:rPr>
              <a:t>ење </a:t>
            </a:r>
            <a:r>
              <a:rPr lang="sr-Cyrl-RS" sz="2400" dirty="0" smtClean="0">
                <a:solidFill>
                  <a:schemeClr val="bg1"/>
                </a:solidFill>
              </a:rPr>
              <a:t>упалног агенса интерлеукин-6, који је повезан с чешћом појавом хроничних болести, дијабетесом, раком и срчаних обољења. </a:t>
            </a:r>
            <a:endParaRPr lang="en-US" sz="2400" dirty="0">
              <a:solidFill>
                <a:schemeClr val="bg1"/>
              </a:solidFill>
            </a:endParaRPr>
          </a:p>
        </p:txBody>
      </p:sp>
      <p:sp>
        <p:nvSpPr>
          <p:cNvPr id="3074" name="AutoShape 2" descr="Image result for stress human body"/>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3076" name="AutoShape 4" descr="Image result for stress human body"/>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3078" name="AutoShape 6" descr="Related imag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7" name="Picture 6" descr="how-stress-and-anxiety-affects-your-body.png"/>
          <p:cNvPicPr>
            <a:picLocks noChangeAspect="1"/>
          </p:cNvPicPr>
          <p:nvPr/>
        </p:nvPicPr>
        <p:blipFill>
          <a:blip r:embed="rId2"/>
          <a:stretch>
            <a:fillRect/>
          </a:stretch>
        </p:blipFill>
        <p:spPr>
          <a:xfrm>
            <a:off x="0" y="1291716"/>
            <a:ext cx="8715404" cy="5566284"/>
          </a:xfrm>
          <a:prstGeom prst="rect">
            <a:avLst/>
          </a:prstGeom>
        </p:spPr>
      </p:pic>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286248" y="0"/>
            <a:ext cx="4857752" cy="6858000"/>
          </a:xfrm>
        </p:spPr>
        <p:txBody>
          <a:bodyPr>
            <a:normAutofit/>
          </a:bodyPr>
          <a:lstStyle/>
          <a:p>
            <a:pPr>
              <a:buNone/>
            </a:pPr>
            <a:r>
              <a:rPr lang="sr-Cyrl-RS" dirty="0" smtClean="0">
                <a:solidFill>
                  <a:schemeClr val="bg1"/>
                </a:solidFill>
              </a:rPr>
              <a:t>Др Кенинг је нашао високе концентрацију интерлеукина-6 у крви код људи који ретко одлазе у цркву. Они, пак, који нису редовно одлазили на богослужења, имали су знатно мање нивое интерлеукина-6 у крви. За очекивати је да ће се верници боље носити са свакодневним стресом,и то се објашњава њиховим јачим имуним систем.</a:t>
            </a:r>
            <a:endParaRPr lang="en-US" dirty="0"/>
          </a:p>
        </p:txBody>
      </p:sp>
      <p:pic>
        <p:nvPicPr>
          <p:cNvPr id="39938" name="Picture 2" descr="IL6 Crystal Structure.rsh.png"/>
          <p:cNvPicPr>
            <a:picLocks noChangeAspect="1" noChangeArrowheads="1"/>
          </p:cNvPicPr>
          <p:nvPr/>
        </p:nvPicPr>
        <p:blipFill>
          <a:blip r:embed="rId2"/>
          <a:srcRect/>
          <a:stretch>
            <a:fillRect/>
          </a:stretch>
        </p:blipFill>
        <p:spPr bwMode="auto">
          <a:xfrm>
            <a:off x="285720" y="1643050"/>
            <a:ext cx="4072157" cy="4572032"/>
          </a:xfrm>
          <a:prstGeom prst="rect">
            <a:avLst/>
          </a:prstGeom>
          <a:noFill/>
        </p:spPr>
      </p:pic>
    </p:spTree>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idx="1"/>
          </p:nvPr>
        </p:nvSpPr>
        <p:spPr>
          <a:xfrm>
            <a:off x="0" y="0"/>
            <a:ext cx="9144000" cy="4709160"/>
          </a:xfrm>
        </p:spPr>
        <p:txBody>
          <a:bodyPr>
            <a:normAutofit/>
          </a:bodyPr>
          <a:lstStyle/>
          <a:p>
            <a:r>
              <a:rPr lang="sr-Cyrl-RS" dirty="0" smtClean="0">
                <a:solidFill>
                  <a:schemeClr val="bg1"/>
                </a:solidFill>
              </a:rPr>
              <a:t>Истраживачи претпостављају да верници проналазе начине да се изборе са стресом, или се опуштају молитвом, песмом и учествовањем у богослужењу са осталима.</a:t>
            </a:r>
            <a:endParaRPr lang="en-US" dirty="0" smtClean="0">
              <a:solidFill>
                <a:schemeClr val="bg1"/>
              </a:solidFill>
            </a:endParaRPr>
          </a:p>
          <a:p>
            <a:pPr>
              <a:buNone/>
            </a:pPr>
            <a:endParaRPr lang="en-US" dirty="0">
              <a:solidFill>
                <a:schemeClr val="bg1"/>
              </a:solidFill>
            </a:endParaRPr>
          </a:p>
        </p:txBody>
      </p:sp>
      <p:pic>
        <p:nvPicPr>
          <p:cNvPr id="11266" name="Picture 2" descr="https://scontent-lhr3-1.cdninstagram.com/vp/cd6249877030abea4209a37ceeb6a4f5/5CDD7DB5/t51.2885-15/e35/49443951_306834006614374_7315486235217692457_n.jpg?_nc_ht=scontent-lhr3-1.cdninstagram.com&amp;se=7&amp;ig_cache_key=MTk1MTgxOTk4ODQxNjc3NTc2Mg%3D%3D.2"/>
          <p:cNvPicPr>
            <a:picLocks noChangeAspect="1" noChangeArrowheads="1"/>
          </p:cNvPicPr>
          <p:nvPr/>
        </p:nvPicPr>
        <p:blipFill>
          <a:blip r:embed="rId2"/>
          <a:srcRect/>
          <a:stretch>
            <a:fillRect/>
          </a:stretch>
        </p:blipFill>
        <p:spPr bwMode="auto">
          <a:xfrm>
            <a:off x="4071934" y="1714488"/>
            <a:ext cx="4731768" cy="4731768"/>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4709160"/>
          </a:xfrm>
        </p:spPr>
        <p:txBody>
          <a:bodyPr/>
          <a:lstStyle/>
          <a:p>
            <a:r>
              <a:rPr lang="ru-RU" dirty="0" smtClean="0">
                <a:solidFill>
                  <a:schemeClr val="bg1"/>
                </a:solidFill>
              </a:rPr>
              <a:t>Резултати најновијих истраживања британских лекара показали су да хришћанство има изузетно позитиван утицај на здравље људи, јер нас чини срећнијим и оптимистичнијим.</a:t>
            </a:r>
          </a:p>
          <a:p>
            <a:pPr>
              <a:buNone/>
            </a:pPr>
            <a:endParaRPr lang="ru-RU" dirty="0" smtClean="0">
              <a:solidFill>
                <a:schemeClr val="bg1"/>
              </a:solidFill>
            </a:endParaRPr>
          </a:p>
          <a:p>
            <a:pPr>
              <a:buNone/>
            </a:pPr>
            <a:endParaRPr lang="en-US" dirty="0">
              <a:solidFill>
                <a:schemeClr val="bg1"/>
              </a:solidFill>
            </a:endParaRPr>
          </a:p>
        </p:txBody>
      </p:sp>
      <p:pic>
        <p:nvPicPr>
          <p:cNvPr id="10242" name="Picture 2" descr="Image result for happy orthodox christian"/>
          <p:cNvPicPr>
            <a:picLocks noChangeAspect="1" noChangeArrowheads="1"/>
          </p:cNvPicPr>
          <p:nvPr/>
        </p:nvPicPr>
        <p:blipFill>
          <a:blip r:embed="rId2"/>
          <a:srcRect/>
          <a:stretch>
            <a:fillRect/>
          </a:stretch>
        </p:blipFill>
        <p:spPr bwMode="auto">
          <a:xfrm>
            <a:off x="1785918" y="1785926"/>
            <a:ext cx="5572132" cy="4689879"/>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8229600" cy="714356"/>
          </a:xfrm>
        </p:spPr>
        <p:txBody>
          <a:bodyPr/>
          <a:lstStyle/>
          <a:p>
            <a:pPr>
              <a:buNone/>
            </a:pPr>
            <a:r>
              <a:rPr lang="sr-Cyrl-RS" dirty="0" smtClean="0">
                <a:solidFill>
                  <a:schemeClr val="bg1"/>
                </a:solidFill>
              </a:rPr>
              <a:t>Како вера утиче на здравље?</a:t>
            </a:r>
            <a:endParaRPr lang="en-US" dirty="0">
              <a:solidFill>
                <a:schemeClr val="bg1"/>
              </a:solidFill>
            </a:endParaRPr>
          </a:p>
        </p:txBody>
      </p:sp>
      <p:pic>
        <p:nvPicPr>
          <p:cNvPr id="23554" name="Picture 2" descr="Image result for orthodox christian hospital"/>
          <p:cNvPicPr>
            <a:picLocks noChangeAspect="1" noChangeArrowheads="1"/>
          </p:cNvPicPr>
          <p:nvPr/>
        </p:nvPicPr>
        <p:blipFill>
          <a:blip r:embed="rId2"/>
          <a:srcRect/>
          <a:stretch>
            <a:fillRect/>
          </a:stretch>
        </p:blipFill>
        <p:spPr bwMode="auto">
          <a:xfrm>
            <a:off x="785786" y="714356"/>
            <a:ext cx="7620000" cy="5715000"/>
          </a:xfrm>
          <a:prstGeom prst="rect">
            <a:avLst/>
          </a:prstGeom>
          <a:noFill/>
        </p:spPr>
      </p:pic>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5143512"/>
            <a:ext cx="9144000" cy="1500198"/>
          </a:xfrm>
        </p:spPr>
        <p:txBody>
          <a:bodyPr>
            <a:normAutofit fontScale="85000" lnSpcReduction="10000"/>
          </a:bodyPr>
          <a:lstStyle/>
          <a:p>
            <a:pPr>
              <a:buNone/>
            </a:pPr>
            <a:r>
              <a:rPr lang="ru-RU" dirty="0" smtClean="0">
                <a:solidFill>
                  <a:schemeClr val="bg1"/>
                </a:solidFill>
              </a:rPr>
              <a:t>На основу података добијених из више од 1.200 студија, доказане су позитивне карактеристике хришћанске вере, укључујући и заштиту од болести, суочавање са њом, и бржи опоравак болесника, наводи </a:t>
            </a:r>
            <a:r>
              <a:rPr lang="ru-RU" dirty="0" smtClean="0">
                <a:solidFill>
                  <a:schemeClr val="bg1"/>
                </a:solidFill>
              </a:rPr>
              <a:t>британски лист</a:t>
            </a:r>
            <a:r>
              <a:rPr lang="ru-RU" dirty="0" smtClean="0">
                <a:solidFill>
                  <a:schemeClr val="bg1"/>
                </a:solidFill>
              </a:rPr>
              <a:t> </a:t>
            </a:r>
            <a:r>
              <a:rPr lang="ru-RU" i="1" dirty="0" smtClean="0">
                <a:solidFill>
                  <a:schemeClr val="bg1"/>
                </a:solidFill>
              </a:rPr>
              <a:t>Телеграф</a:t>
            </a:r>
            <a:endParaRPr lang="en-US" dirty="0"/>
          </a:p>
        </p:txBody>
      </p:sp>
      <p:pic>
        <p:nvPicPr>
          <p:cNvPr id="41988" name="Picture 4" descr="Image result for devojka doplivala do krsta"/>
          <p:cNvPicPr>
            <a:picLocks noChangeAspect="1" noChangeArrowheads="1"/>
          </p:cNvPicPr>
          <p:nvPr/>
        </p:nvPicPr>
        <p:blipFill>
          <a:blip r:embed="rId2"/>
          <a:srcRect/>
          <a:stretch>
            <a:fillRect/>
          </a:stretch>
        </p:blipFill>
        <p:spPr bwMode="auto">
          <a:xfrm>
            <a:off x="357158" y="857232"/>
            <a:ext cx="8358246" cy="4133772"/>
          </a:xfrm>
          <a:prstGeom prst="rect">
            <a:avLst/>
          </a:prstGeom>
          <a:ln>
            <a:noFill/>
          </a:ln>
          <a:effectLst>
            <a:softEdge rad="112500"/>
          </a:effectLst>
        </p:spPr>
      </p:pic>
      <p:sp>
        <p:nvSpPr>
          <p:cNvPr id="7" name="TextBox 6"/>
          <p:cNvSpPr txBox="1"/>
          <p:nvPr/>
        </p:nvSpPr>
        <p:spPr>
          <a:xfrm>
            <a:off x="571472" y="142852"/>
            <a:ext cx="7572428" cy="646331"/>
          </a:xfrm>
          <a:prstGeom prst="rect">
            <a:avLst/>
          </a:prstGeom>
          <a:noFill/>
        </p:spPr>
        <p:txBody>
          <a:bodyPr wrap="square" rtlCol="0">
            <a:spAutoFit/>
          </a:bodyPr>
          <a:lstStyle/>
          <a:p>
            <a:r>
              <a:rPr lang="ru-RU" dirty="0" smtClean="0">
                <a:solidFill>
                  <a:schemeClr val="bg1"/>
                </a:solidFill>
              </a:rPr>
              <a:t>Богојављански крст </a:t>
            </a:r>
            <a:r>
              <a:rPr lang="ru-RU" dirty="0" smtClean="0">
                <a:solidFill>
                  <a:schemeClr val="bg1"/>
                </a:solidFill>
              </a:rPr>
              <a:t>у Земуну 2019. узела </a:t>
            </a:r>
            <a:r>
              <a:rPr lang="ru-RU" dirty="0" smtClean="0">
                <a:solidFill>
                  <a:schemeClr val="bg1"/>
                </a:solidFill>
              </a:rPr>
              <a:t>је </a:t>
            </a:r>
            <a:r>
              <a:rPr lang="ru-RU" dirty="0" smtClean="0">
                <a:solidFill>
                  <a:schemeClr val="bg1"/>
                </a:solidFill>
              </a:rPr>
              <a:t> </a:t>
            </a:r>
            <a:r>
              <a:rPr lang="ru-RU" dirty="0" smtClean="0">
                <a:solidFill>
                  <a:schemeClr val="bg1"/>
                </a:solidFill>
              </a:rPr>
              <a:t>18-годишња Јована Лепосавић из Београда, девојка која се излечила од рака.</a:t>
            </a:r>
            <a:endParaRPr lang="en-US" dirty="0">
              <a:solidFill>
                <a:schemeClr val="bg1"/>
              </a:solidFill>
            </a:endParaRPr>
          </a:p>
        </p:txBody>
      </p:sp>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158" y="5072074"/>
            <a:ext cx="7872442" cy="1785926"/>
          </a:xfrm>
        </p:spPr>
        <p:txBody>
          <a:bodyPr>
            <a:normAutofit fontScale="92500" lnSpcReduction="20000"/>
          </a:bodyPr>
          <a:lstStyle/>
          <a:p>
            <a:r>
              <a:rPr lang="ru-RU" dirty="0" smtClean="0">
                <a:solidFill>
                  <a:schemeClr val="bg1"/>
                </a:solidFill>
              </a:rPr>
              <a:t>У извештају који су саставили доктори Алекс Бун и Дејвид Рендал, тврди се да здравствене предности хришћанске вере јесу у томе што пружају осећај благостања, наде и оптимизма, нижу стопу депресије и самоубистава.</a:t>
            </a:r>
          </a:p>
          <a:p>
            <a:pPr>
              <a:buNone/>
            </a:pPr>
            <a:endParaRPr lang="en-US" dirty="0">
              <a:solidFill>
                <a:schemeClr val="bg1"/>
              </a:solidFill>
            </a:endParaRPr>
          </a:p>
        </p:txBody>
      </p:sp>
      <p:pic>
        <p:nvPicPr>
          <p:cNvPr id="9218" name="Picture 2" descr="Image result for orthodox christians and hospital"/>
          <p:cNvPicPr>
            <a:picLocks noChangeAspect="1" noChangeArrowheads="1"/>
          </p:cNvPicPr>
          <p:nvPr/>
        </p:nvPicPr>
        <p:blipFill>
          <a:blip r:embed="rId2"/>
          <a:srcRect/>
          <a:stretch>
            <a:fillRect/>
          </a:stretch>
        </p:blipFill>
        <p:spPr bwMode="auto">
          <a:xfrm>
            <a:off x="1571604" y="142851"/>
            <a:ext cx="7048506" cy="4879735"/>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286380" y="142852"/>
            <a:ext cx="3400420" cy="6166508"/>
          </a:xfrm>
        </p:spPr>
        <p:txBody>
          <a:bodyPr>
            <a:normAutofit lnSpcReduction="10000"/>
          </a:bodyPr>
          <a:lstStyle/>
          <a:p>
            <a:pPr>
              <a:buNone/>
            </a:pPr>
            <a:r>
              <a:rPr lang="ru-RU" dirty="0" smtClean="0">
                <a:solidFill>
                  <a:schemeClr val="bg1"/>
                </a:solidFill>
              </a:rPr>
              <a:t>Студију је подржао Ендрју Симс, бивши председник Краљевског колеџа психијатара, који се пожалио на слабу информисаност грађана и пажњу која је посвећена здравственој предности хришћанске вере.</a:t>
            </a:r>
          </a:p>
          <a:p>
            <a:pPr>
              <a:buNone/>
            </a:pPr>
            <a:endParaRPr lang="en-US" dirty="0"/>
          </a:p>
        </p:txBody>
      </p:sp>
      <p:pic>
        <p:nvPicPr>
          <p:cNvPr id="43010" name="Picture 2" descr="Related image"/>
          <p:cNvPicPr>
            <a:picLocks noChangeAspect="1" noChangeArrowheads="1"/>
          </p:cNvPicPr>
          <p:nvPr/>
        </p:nvPicPr>
        <p:blipFill>
          <a:blip r:embed="rId2"/>
          <a:srcRect/>
          <a:stretch>
            <a:fillRect/>
          </a:stretch>
        </p:blipFill>
        <p:spPr bwMode="auto">
          <a:xfrm>
            <a:off x="285720" y="357166"/>
            <a:ext cx="4000528" cy="6134144"/>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4143380"/>
          </a:xfrm>
        </p:spPr>
        <p:txBody>
          <a:bodyPr>
            <a:normAutofit/>
          </a:bodyPr>
          <a:lstStyle/>
          <a:p>
            <a:pPr>
              <a:buNone/>
            </a:pPr>
            <a:r>
              <a:rPr lang="ru-RU" sz="2400" dirty="0" smtClean="0">
                <a:solidFill>
                  <a:schemeClr val="bg1"/>
                </a:solidFill>
              </a:rPr>
              <a:t>Докторка Ирис Киз, интернисткиња, након </a:t>
            </a:r>
            <a:r>
              <a:rPr lang="ru-RU" sz="2400" dirty="0" smtClean="0">
                <a:solidFill>
                  <a:schemeClr val="bg1"/>
                </a:solidFill>
              </a:rPr>
              <a:t>спроведених </a:t>
            </a:r>
            <a:r>
              <a:rPr lang="ru-RU" sz="2400" dirty="0" smtClean="0">
                <a:solidFill>
                  <a:schemeClr val="bg1"/>
                </a:solidFill>
              </a:rPr>
              <a:t>истраживања у државној болници у Балтимору, </a:t>
            </a:r>
            <a:r>
              <a:rPr lang="ru-RU" sz="2400" dirty="0" smtClean="0">
                <a:solidFill>
                  <a:schemeClr val="bg1"/>
                </a:solidFill>
              </a:rPr>
              <a:t>каже да </a:t>
            </a:r>
            <a:r>
              <a:rPr lang="ru-RU" sz="2400" dirty="0" smtClean="0">
                <a:solidFill>
                  <a:schemeClr val="bg1"/>
                </a:solidFill>
              </a:rPr>
              <a:t>је током низа година свог рада увидела да је код религиозних пацијената далеко већа вероватноћа и сигурност да ће се стриктно придржавати прописане терапије, исхране и </a:t>
            </a:r>
            <a:r>
              <a:rPr lang="ru-RU" sz="2400" dirty="0" smtClean="0">
                <a:solidFill>
                  <a:schemeClr val="bg1"/>
                </a:solidFill>
              </a:rPr>
              <a:t>вежбања. Ако </a:t>
            </a:r>
            <a:r>
              <a:rPr lang="ru-RU" sz="2400" dirty="0" smtClean="0">
                <a:solidFill>
                  <a:schemeClr val="bg1"/>
                </a:solidFill>
              </a:rPr>
              <a:t>медицинску науку комбинују с молитвом која бодри и истовремено пружа утеху </a:t>
            </a:r>
            <a:r>
              <a:rPr lang="ru-RU" sz="2400" dirty="0" smtClean="0">
                <a:solidFill>
                  <a:schemeClr val="bg1"/>
                </a:solidFill>
              </a:rPr>
              <a:t>пацијентима веће су шансе да </a:t>
            </a:r>
            <a:r>
              <a:rPr lang="ru-RU" sz="2400" dirty="0" smtClean="0">
                <a:solidFill>
                  <a:schemeClr val="bg1"/>
                </a:solidFill>
              </a:rPr>
              <a:t>истрају </a:t>
            </a:r>
            <a:r>
              <a:rPr lang="ru-RU" sz="2400" dirty="0" smtClean="0">
                <a:solidFill>
                  <a:schemeClr val="bg1"/>
                </a:solidFill>
              </a:rPr>
              <a:t>у </a:t>
            </a:r>
            <a:r>
              <a:rPr lang="ru-RU" sz="2400" dirty="0" smtClean="0">
                <a:solidFill>
                  <a:schemeClr val="bg1"/>
                </a:solidFill>
              </a:rPr>
              <a:t>дуготрајним медицинским поступцима лечења нпр. код малигних и тешких хроничних болести.</a:t>
            </a:r>
            <a:endParaRPr lang="en-US" sz="2400" dirty="0">
              <a:solidFill>
                <a:schemeClr val="bg1"/>
              </a:solidFill>
            </a:endParaRPr>
          </a:p>
        </p:txBody>
      </p:sp>
      <p:pic>
        <p:nvPicPr>
          <p:cNvPr id="8194" name="Picture 2" descr="Image result for srpski lekar i pacijent"/>
          <p:cNvPicPr>
            <a:picLocks noChangeAspect="1" noChangeArrowheads="1"/>
          </p:cNvPicPr>
          <p:nvPr/>
        </p:nvPicPr>
        <p:blipFill>
          <a:blip r:embed="rId2"/>
          <a:srcRect/>
          <a:stretch>
            <a:fillRect/>
          </a:stretch>
        </p:blipFill>
        <p:spPr bwMode="auto">
          <a:xfrm>
            <a:off x="3929059" y="3381372"/>
            <a:ext cx="5214942" cy="3476628"/>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4500570"/>
            <a:ext cx="9144000" cy="2357430"/>
          </a:xfrm>
        </p:spPr>
        <p:txBody>
          <a:bodyPr>
            <a:normAutofit fontScale="92500" lnSpcReduction="20000"/>
          </a:bodyPr>
          <a:lstStyle/>
          <a:p>
            <a:pPr>
              <a:buNone/>
            </a:pPr>
            <a:r>
              <a:rPr lang="ru-RU" dirty="0" smtClean="0">
                <a:solidFill>
                  <a:schemeClr val="bg1"/>
                </a:solidFill>
              </a:rPr>
              <a:t>Понекад </a:t>
            </a:r>
            <a:r>
              <a:rPr lang="ru-RU" dirty="0" smtClean="0">
                <a:solidFill>
                  <a:schemeClr val="bg1"/>
                </a:solidFill>
              </a:rPr>
              <a:t>не </a:t>
            </a:r>
            <a:r>
              <a:rPr lang="ru-RU" dirty="0" smtClean="0">
                <a:solidFill>
                  <a:schemeClr val="bg1"/>
                </a:solidFill>
              </a:rPr>
              <a:t>постоји </a:t>
            </a:r>
            <a:r>
              <a:rPr lang="ru-RU" dirty="0" smtClean="0">
                <a:solidFill>
                  <a:schemeClr val="bg1"/>
                </a:solidFill>
              </a:rPr>
              <a:t>лек за </a:t>
            </a:r>
            <a:r>
              <a:rPr lang="ru-RU" dirty="0" smtClean="0">
                <a:solidFill>
                  <a:schemeClr val="bg1"/>
                </a:solidFill>
              </a:rPr>
              <a:t>одређену болест, па ипак се људи осећају </a:t>
            </a:r>
            <a:r>
              <a:rPr lang="ru-RU" dirty="0" smtClean="0">
                <a:solidFill>
                  <a:schemeClr val="bg1"/>
                </a:solidFill>
              </a:rPr>
              <a:t>боље</a:t>
            </a:r>
            <a:r>
              <a:rPr lang="ru-RU" dirty="0" smtClean="0">
                <a:solidFill>
                  <a:schemeClr val="bg1"/>
                </a:solidFill>
              </a:rPr>
              <a:t>, </a:t>
            </a:r>
            <a:r>
              <a:rPr lang="ru-RU" dirty="0" smtClean="0">
                <a:solidFill>
                  <a:schemeClr val="bg1"/>
                </a:solidFill>
              </a:rPr>
              <a:t>а то се дешава онда када се </a:t>
            </a:r>
            <a:r>
              <a:rPr lang="ru-RU" dirty="0" smtClean="0">
                <a:solidFill>
                  <a:schemeClr val="bg1"/>
                </a:solidFill>
              </a:rPr>
              <a:t>помире са </a:t>
            </a:r>
            <a:r>
              <a:rPr lang="ru-RU" dirty="0" smtClean="0">
                <a:solidFill>
                  <a:schemeClr val="bg1"/>
                </a:solidFill>
              </a:rPr>
              <a:t>собом и прихвате да живе са својом болешћу, као у случајевима астме, дечје парализе и других болести. А у том помирењу медицинска наука комбинована с молитвом која бодри и истовремено пружа утеху помаже пацијентима, да се осећају </a:t>
            </a:r>
            <a:r>
              <a:rPr lang="ru-RU" dirty="0" smtClean="0">
                <a:solidFill>
                  <a:schemeClr val="bg1"/>
                </a:solidFill>
              </a:rPr>
              <a:t>боље.</a:t>
            </a:r>
            <a:endParaRPr lang="en-US" dirty="0">
              <a:solidFill>
                <a:schemeClr val="bg1"/>
              </a:solidFill>
            </a:endParaRPr>
          </a:p>
        </p:txBody>
      </p:sp>
      <p:pic>
        <p:nvPicPr>
          <p:cNvPr id="7172" name="Picture 4" descr="Image result for bolestan Äovek u crkvi"/>
          <p:cNvPicPr>
            <a:picLocks noChangeAspect="1" noChangeArrowheads="1"/>
          </p:cNvPicPr>
          <p:nvPr/>
        </p:nvPicPr>
        <p:blipFill>
          <a:blip r:embed="rId2"/>
          <a:srcRect/>
          <a:stretch>
            <a:fillRect/>
          </a:stretch>
        </p:blipFill>
        <p:spPr bwMode="auto">
          <a:xfrm>
            <a:off x="1428728" y="285728"/>
            <a:ext cx="6319067" cy="4214818"/>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000504"/>
            <a:ext cx="8229600" cy="2308856"/>
          </a:xfrm>
        </p:spPr>
        <p:txBody>
          <a:bodyPr>
            <a:normAutofit fontScale="85000" lnSpcReduction="10000"/>
          </a:bodyPr>
          <a:lstStyle/>
          <a:p>
            <a:pPr>
              <a:buNone/>
            </a:pPr>
            <a:r>
              <a:rPr lang="ru-RU" dirty="0" smtClean="0">
                <a:solidFill>
                  <a:schemeClr val="bg1"/>
                </a:solidFill>
              </a:rPr>
              <a:t>Ако тешка болест не приводи увек ка Богу, онда она у сваком случају даје повод за размишљање о Њему, ствара се духовна атмосфера, у којој мисли о Богу постају актуелне чак и за оне који су пре болести били потпуно раводушни према религиозниом питањима. И можда се ипак нешто мења у њиховом </a:t>
            </a:r>
            <a:r>
              <a:rPr lang="ru-RU" dirty="0" smtClean="0">
                <a:solidFill>
                  <a:schemeClr val="bg1"/>
                </a:solidFill>
              </a:rPr>
              <a:t>срцу, односно </a:t>
            </a:r>
            <a:r>
              <a:rPr lang="ru-RU" dirty="0" smtClean="0">
                <a:solidFill>
                  <a:schemeClr val="bg1"/>
                </a:solidFill>
              </a:rPr>
              <a:t>вери.</a:t>
            </a:r>
            <a:endParaRPr lang="en-US" dirty="0">
              <a:solidFill>
                <a:schemeClr val="bg1"/>
              </a:solidFill>
            </a:endParaRPr>
          </a:p>
        </p:txBody>
      </p:sp>
      <p:pic>
        <p:nvPicPr>
          <p:cNvPr id="6146" name="Picture 2" descr="Related image"/>
          <p:cNvPicPr>
            <a:picLocks noChangeAspect="1" noChangeArrowheads="1"/>
          </p:cNvPicPr>
          <p:nvPr/>
        </p:nvPicPr>
        <p:blipFill>
          <a:blip r:embed="rId2"/>
          <a:srcRect/>
          <a:stretch>
            <a:fillRect/>
          </a:stretch>
        </p:blipFill>
        <p:spPr bwMode="auto">
          <a:xfrm>
            <a:off x="1000100" y="-35742"/>
            <a:ext cx="7929588" cy="3821932"/>
          </a:xfrm>
          <a:prstGeom prst="rect">
            <a:avLst/>
          </a:prstGeom>
          <a:noFill/>
        </p:spPr>
      </p:pic>
    </p:spTree>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2071678"/>
          </a:xfrm>
        </p:spPr>
        <p:txBody>
          <a:bodyPr>
            <a:normAutofit fontScale="92500" lnSpcReduction="10000"/>
          </a:bodyPr>
          <a:lstStyle/>
          <a:p>
            <a:pPr>
              <a:buNone/>
            </a:pPr>
            <a:r>
              <a:rPr lang="ru-RU" dirty="0" smtClean="0">
                <a:solidFill>
                  <a:schemeClr val="bg1"/>
                </a:solidFill>
              </a:rPr>
              <a:t>Већина лекара се слаже да верујући људи подносе болест с већим трпљењем. И можда управо религиозно искуство помаже верујућим људима да се с поверењем односе према лекару који их лечи. А такви поверљиви, лични односи лекара и болесника су јако важан фактор у процесу лечења. </a:t>
            </a:r>
            <a:endParaRPr lang="en-US" dirty="0">
              <a:solidFill>
                <a:schemeClr val="bg1"/>
              </a:solidFill>
            </a:endParaRPr>
          </a:p>
        </p:txBody>
      </p:sp>
      <p:pic>
        <p:nvPicPr>
          <p:cNvPr id="4" name="Picture 2" descr="Image result for jeleosveÄenje"/>
          <p:cNvPicPr>
            <a:picLocks noChangeAspect="1" noChangeArrowheads="1"/>
          </p:cNvPicPr>
          <p:nvPr/>
        </p:nvPicPr>
        <p:blipFill>
          <a:blip r:embed="rId2"/>
          <a:srcRect/>
          <a:stretch>
            <a:fillRect/>
          </a:stretch>
        </p:blipFill>
        <p:spPr bwMode="auto">
          <a:xfrm>
            <a:off x="714348" y="3019424"/>
            <a:ext cx="7372350" cy="3838576"/>
          </a:xfrm>
          <a:prstGeom prst="rect">
            <a:avLst/>
          </a:prstGeom>
          <a:noFill/>
        </p:spPr>
      </p:pic>
    </p:spTree>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Related image"/>
          <p:cNvPicPr>
            <a:picLocks noChangeAspect="1" noChangeArrowheads="1"/>
          </p:cNvPicPr>
          <p:nvPr/>
        </p:nvPicPr>
        <p:blipFill>
          <a:blip r:embed="rId2"/>
          <a:srcRect/>
          <a:stretch>
            <a:fillRect/>
          </a:stretch>
        </p:blipFill>
        <p:spPr bwMode="auto">
          <a:xfrm>
            <a:off x="1" y="0"/>
            <a:ext cx="9144000" cy="6858000"/>
          </a:xfrm>
          <a:prstGeom prst="rect">
            <a:avLst/>
          </a:prstGeom>
          <a:noFill/>
        </p:spPr>
      </p:pic>
      <p:sp>
        <p:nvSpPr>
          <p:cNvPr id="3" name="Content Placeholder 2"/>
          <p:cNvSpPr>
            <a:spLocks noGrp="1"/>
          </p:cNvSpPr>
          <p:nvPr>
            <p:ph idx="1"/>
          </p:nvPr>
        </p:nvSpPr>
        <p:spPr>
          <a:xfrm>
            <a:off x="4643438" y="500042"/>
            <a:ext cx="4500562" cy="6357958"/>
          </a:xfrm>
          <a:solidFill>
            <a:schemeClr val="tx1">
              <a:alpha val="47000"/>
            </a:schemeClr>
          </a:solidFill>
        </p:spPr>
        <p:txBody>
          <a:bodyPr>
            <a:noAutofit/>
          </a:bodyPr>
          <a:lstStyle/>
          <a:p>
            <a:pPr>
              <a:buNone/>
            </a:pPr>
            <a:r>
              <a:rPr lang="ru-RU" dirty="0" smtClean="0">
                <a:solidFill>
                  <a:schemeClr val="bg1"/>
                </a:solidFill>
              </a:rPr>
              <a:t>Верујући човек </a:t>
            </a:r>
            <a:r>
              <a:rPr lang="ru-RU" dirty="0" smtClean="0">
                <a:solidFill>
                  <a:schemeClr val="bg1"/>
                </a:solidFill>
              </a:rPr>
              <a:t>зна да </a:t>
            </a:r>
            <a:r>
              <a:rPr lang="ru-RU" dirty="0" smtClean="0">
                <a:solidFill>
                  <a:schemeClr val="bg1"/>
                </a:solidFill>
              </a:rPr>
              <a:t>се његово лично постојање не завршава физичком смрћу </a:t>
            </a:r>
            <a:r>
              <a:rPr lang="ru-RU" dirty="0" smtClean="0">
                <a:solidFill>
                  <a:schemeClr val="bg1"/>
                </a:solidFill>
              </a:rPr>
              <a:t>тела. </a:t>
            </a:r>
            <a:r>
              <a:rPr lang="ru-RU" dirty="0" smtClean="0">
                <a:solidFill>
                  <a:schemeClr val="bg1"/>
                </a:solidFill>
              </a:rPr>
              <a:t>Ти људи који схватају да им није остало још много </a:t>
            </a:r>
            <a:r>
              <a:rPr lang="ru-RU" dirty="0" smtClean="0">
                <a:solidFill>
                  <a:schemeClr val="bg1"/>
                </a:solidFill>
              </a:rPr>
              <a:t>овог </a:t>
            </a:r>
            <a:r>
              <a:rPr lang="ru-RU" dirty="0" smtClean="0">
                <a:solidFill>
                  <a:schemeClr val="bg1"/>
                </a:solidFill>
              </a:rPr>
              <a:t>живота, труде се да преостало време испуне </a:t>
            </a:r>
            <a:r>
              <a:rPr lang="ru-RU" dirty="0" smtClean="0">
                <a:solidFill>
                  <a:schemeClr val="bg1"/>
                </a:solidFill>
              </a:rPr>
              <a:t> покајањем, ако их је грех </a:t>
            </a:r>
            <a:r>
              <a:rPr lang="ru-RU" dirty="0" smtClean="0">
                <a:solidFill>
                  <a:schemeClr val="bg1"/>
                </a:solidFill>
              </a:rPr>
              <a:t>можда и </a:t>
            </a:r>
            <a:r>
              <a:rPr lang="ru-RU" dirty="0" smtClean="0">
                <a:solidFill>
                  <a:schemeClr val="bg1"/>
                </a:solidFill>
              </a:rPr>
              <a:t>привео на </a:t>
            </a:r>
            <a:r>
              <a:rPr lang="ru-RU" dirty="0" smtClean="0">
                <a:solidFill>
                  <a:schemeClr val="bg1"/>
                </a:solidFill>
              </a:rPr>
              <a:t>болесничку </a:t>
            </a:r>
            <a:r>
              <a:rPr lang="ru-RU" dirty="0" smtClean="0">
                <a:solidFill>
                  <a:schemeClr val="bg1"/>
                </a:solidFill>
              </a:rPr>
              <a:t>постељу; и да подаре своју љубав и пажњу ближњима и Богу.</a:t>
            </a:r>
            <a:endParaRPr lang="ru-RU" dirty="0" smtClean="0">
              <a:solidFill>
                <a:schemeClr val="bg1"/>
              </a:solidFill>
            </a:endParaRPr>
          </a:p>
          <a:p>
            <a:pPr>
              <a:buNone/>
            </a:pPr>
            <a:endParaRPr lang="ru-RU" dirty="0" smtClean="0">
              <a:solidFill>
                <a:schemeClr val="bg1"/>
              </a:solidFill>
            </a:endParaRPr>
          </a:p>
        </p:txBody>
      </p:sp>
    </p:spTree>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4709160"/>
          </a:xfrm>
        </p:spPr>
        <p:txBody>
          <a:bodyPr/>
          <a:lstStyle/>
          <a:p>
            <a:pPr>
              <a:buNone/>
            </a:pPr>
            <a:r>
              <a:rPr lang="ru-RU" dirty="0" smtClean="0">
                <a:solidFill>
                  <a:schemeClr val="bg1"/>
                </a:solidFill>
              </a:rPr>
              <a:t>Неверујући људи сазнавши да ће ускоро можда умрети, реагују на то сасвим другачије. За њих је период после операције остатак живота, за којим следи потпуно непостојање.</a:t>
            </a:r>
            <a:endParaRPr lang="en-US" dirty="0" smtClean="0">
              <a:solidFill>
                <a:schemeClr val="bg1"/>
              </a:solidFill>
            </a:endParaRPr>
          </a:p>
          <a:p>
            <a:pPr>
              <a:buNone/>
            </a:pPr>
            <a:endParaRPr lang="en-US" dirty="0"/>
          </a:p>
        </p:txBody>
      </p:sp>
      <p:pic>
        <p:nvPicPr>
          <p:cNvPr id="44034" name="Picture 2" descr="Image result for sick man dying"/>
          <p:cNvPicPr>
            <a:picLocks noChangeAspect="1" noChangeArrowheads="1"/>
          </p:cNvPicPr>
          <p:nvPr/>
        </p:nvPicPr>
        <p:blipFill>
          <a:blip r:embed="rId2"/>
          <a:srcRect t="16544" b="25550"/>
          <a:stretch>
            <a:fillRect/>
          </a:stretch>
        </p:blipFill>
        <p:spPr bwMode="auto">
          <a:xfrm>
            <a:off x="2143108" y="1877273"/>
            <a:ext cx="6715172" cy="4623561"/>
          </a:xfrm>
          <a:prstGeom prst="rect">
            <a:avLst/>
          </a:prstGeom>
          <a:noFill/>
        </p:spPr>
      </p:pic>
    </p:spTree>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sr-Cyrl-RS" dirty="0" smtClean="0">
                <a:solidFill>
                  <a:schemeClr val="bg1"/>
                </a:solidFill>
              </a:rPr>
              <a:t>НАУКА ЈЕ ДОКАЗАЛА ДА </a:t>
            </a:r>
            <a:r>
              <a:rPr lang="sr-Cyrl-RS" dirty="0" smtClean="0">
                <a:solidFill>
                  <a:schemeClr val="bg1"/>
                </a:solidFill>
              </a:rPr>
              <a:t>ОСОБЕ </a:t>
            </a:r>
            <a:r>
              <a:rPr lang="sr-Cyrl-RS" dirty="0" smtClean="0">
                <a:solidFill>
                  <a:schemeClr val="bg1"/>
                </a:solidFill>
              </a:rPr>
              <a:t>КОЈЕ ВЕРУЈУ...</a:t>
            </a:r>
            <a:endParaRPr lang="en-US" dirty="0">
              <a:solidFill>
                <a:schemeClr val="bg1"/>
              </a:solidFill>
            </a:endParaRPr>
          </a:p>
        </p:txBody>
      </p:sp>
      <p:sp>
        <p:nvSpPr>
          <p:cNvPr id="3" name="Content Placeholder 2"/>
          <p:cNvSpPr>
            <a:spLocks noGrp="1"/>
          </p:cNvSpPr>
          <p:nvPr>
            <p:ph idx="1"/>
          </p:nvPr>
        </p:nvSpPr>
        <p:spPr>
          <a:xfrm>
            <a:off x="285720" y="1714488"/>
            <a:ext cx="8258204" cy="471478"/>
          </a:xfrm>
        </p:spPr>
        <p:txBody>
          <a:bodyPr>
            <a:normAutofit fontScale="92500" lnSpcReduction="10000"/>
          </a:bodyPr>
          <a:lstStyle/>
          <a:p>
            <a:pPr>
              <a:buNone/>
            </a:pPr>
            <a:r>
              <a:rPr lang="sr-Cyrl-RS" dirty="0" smtClean="0">
                <a:solidFill>
                  <a:schemeClr val="bg1"/>
                </a:solidFill>
              </a:rPr>
              <a:t>КВАЛИТЕТНО СЕ ХРАНЕ...</a:t>
            </a:r>
            <a:endParaRPr lang="en-US" dirty="0">
              <a:solidFill>
                <a:schemeClr val="bg1"/>
              </a:solidFill>
            </a:endParaRPr>
          </a:p>
        </p:txBody>
      </p:sp>
      <p:sp>
        <p:nvSpPr>
          <p:cNvPr id="4" name="Content Placeholder 2"/>
          <p:cNvSpPr txBox="1">
            <a:spLocks/>
          </p:cNvSpPr>
          <p:nvPr/>
        </p:nvSpPr>
        <p:spPr>
          <a:xfrm>
            <a:off x="0" y="2428868"/>
            <a:ext cx="8258204" cy="471478"/>
          </a:xfrm>
          <a:prstGeom prst="rect">
            <a:avLst/>
          </a:prstGeom>
        </p:spPr>
        <p:txBody>
          <a:bodyPr vert="horz">
            <a:normAutofit fontScale="70000" lnSpcReduction="20000"/>
          </a:bodyPr>
          <a:lstStyle/>
          <a:p>
            <a:pPr marL="548640" marR="0" lvl="0" indent="-411480" algn="l" defTabSz="914400" rtl="0"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sr-Cyrl-RS" sz="2800" b="0" i="0" u="none" strike="noStrike" kern="1200" cap="none" spc="0" normalizeH="0" baseline="0" noProof="0" dirty="0" smtClean="0">
                <a:ln>
                  <a:noFill/>
                </a:ln>
                <a:solidFill>
                  <a:schemeClr val="bg1"/>
                </a:solidFill>
                <a:effectLst/>
                <a:uLnTx/>
                <a:uFillTx/>
                <a:latin typeface="+mn-lt"/>
                <a:ea typeface="+mn-ea"/>
                <a:cs typeface="+mn-cs"/>
              </a:rPr>
              <a:t>МАЊЕ</a:t>
            </a:r>
            <a:r>
              <a:rPr kumimoji="0" lang="sr-Cyrl-RS" sz="2800" b="0" i="0" u="none" strike="noStrike" kern="1200" cap="none" spc="0" normalizeH="0" noProof="0" dirty="0" smtClean="0">
                <a:ln>
                  <a:noFill/>
                </a:ln>
                <a:solidFill>
                  <a:schemeClr val="bg1"/>
                </a:solidFill>
                <a:effectLst/>
                <a:uLnTx/>
                <a:uFillTx/>
                <a:latin typeface="+mn-lt"/>
                <a:ea typeface="+mn-ea"/>
                <a:cs typeface="+mn-cs"/>
              </a:rPr>
              <a:t> СУ СКЛОНЕ </a:t>
            </a:r>
            <a:r>
              <a:rPr kumimoji="0" lang="sr-Cyrl-RS" sz="2800" b="0" i="0" u="none" strike="noStrike" kern="1200" cap="none" spc="0" normalizeH="0" noProof="0" dirty="0" smtClean="0">
                <a:ln>
                  <a:noFill/>
                </a:ln>
                <a:solidFill>
                  <a:schemeClr val="bg1"/>
                </a:solidFill>
                <a:effectLst/>
                <a:uLnTx/>
                <a:uFillTx/>
                <a:latin typeface="+mn-lt"/>
                <a:ea typeface="+mn-ea"/>
                <a:cs typeface="+mn-cs"/>
              </a:rPr>
              <a:t>ПОРОЦИМА КОЈИ ПОГОРШАВАЈУ ЗДРАВЉЕ...</a:t>
            </a:r>
            <a:endParaRPr kumimoji="0" lang="en-US" sz="2800" b="0" i="0" u="none" strike="noStrike" kern="1200" cap="none" spc="0" normalizeH="0" baseline="0" noProof="0" dirty="0">
              <a:ln>
                <a:noFill/>
              </a:ln>
              <a:solidFill>
                <a:schemeClr val="bg1"/>
              </a:solidFill>
              <a:effectLst/>
              <a:uLnTx/>
              <a:uFillTx/>
              <a:latin typeface="+mn-lt"/>
              <a:ea typeface="+mn-ea"/>
              <a:cs typeface="+mn-cs"/>
            </a:endParaRPr>
          </a:p>
        </p:txBody>
      </p:sp>
      <p:sp>
        <p:nvSpPr>
          <p:cNvPr id="5" name="Content Placeholder 2"/>
          <p:cNvSpPr txBox="1">
            <a:spLocks/>
          </p:cNvSpPr>
          <p:nvPr/>
        </p:nvSpPr>
        <p:spPr>
          <a:xfrm>
            <a:off x="285720" y="3286124"/>
            <a:ext cx="8258204" cy="471478"/>
          </a:xfrm>
          <a:prstGeom prst="rect">
            <a:avLst/>
          </a:prstGeom>
        </p:spPr>
        <p:txBody>
          <a:bodyPr vert="horz">
            <a:normAutofit fontScale="92500" lnSpcReduction="10000"/>
          </a:bodyPr>
          <a:lstStyle/>
          <a:p>
            <a:pPr marL="548640" marR="0" lvl="0" indent="-411480" algn="l" defTabSz="914400" rtl="0"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sr-Cyrl-RS" sz="2800" b="0" i="0" u="none" strike="noStrike" kern="1200" cap="none" spc="0" normalizeH="0" noProof="0" dirty="0" smtClean="0">
                <a:ln>
                  <a:noFill/>
                </a:ln>
                <a:solidFill>
                  <a:schemeClr val="bg1"/>
                </a:solidFill>
                <a:effectLst/>
                <a:uLnTx/>
                <a:uFillTx/>
                <a:latin typeface="+mn-lt"/>
                <a:ea typeface="+mn-ea"/>
                <a:cs typeface="+mn-cs"/>
              </a:rPr>
              <a:t>... СУ ОПТИМИСТИ...</a:t>
            </a:r>
            <a:endParaRPr kumimoji="0" lang="en-US" sz="2800" b="0" i="0" u="none" strike="noStrike" kern="1200" cap="none" spc="0" normalizeH="0" baseline="0" noProof="0" dirty="0">
              <a:ln>
                <a:noFill/>
              </a:ln>
              <a:solidFill>
                <a:schemeClr val="bg1"/>
              </a:solidFill>
              <a:effectLst/>
              <a:uLnTx/>
              <a:uFillTx/>
              <a:latin typeface="+mn-lt"/>
              <a:ea typeface="+mn-ea"/>
              <a:cs typeface="+mn-cs"/>
            </a:endParaRPr>
          </a:p>
        </p:txBody>
      </p:sp>
      <p:sp>
        <p:nvSpPr>
          <p:cNvPr id="6" name="Content Placeholder 2"/>
          <p:cNvSpPr txBox="1">
            <a:spLocks/>
          </p:cNvSpPr>
          <p:nvPr/>
        </p:nvSpPr>
        <p:spPr>
          <a:xfrm>
            <a:off x="0" y="3857628"/>
            <a:ext cx="8258204" cy="471478"/>
          </a:xfrm>
          <a:prstGeom prst="rect">
            <a:avLst/>
          </a:prstGeom>
        </p:spPr>
        <p:txBody>
          <a:bodyPr vert="horz">
            <a:normAutofit fontScale="92500" lnSpcReduction="10000"/>
          </a:bodyPr>
          <a:lstStyle/>
          <a:p>
            <a:pPr marL="548640" marR="0" lvl="0" indent="-411480" algn="l" defTabSz="914400" rtl="0"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lang="sr-Cyrl-RS" sz="2800" dirty="0" smtClean="0">
                <a:solidFill>
                  <a:schemeClr val="bg1"/>
                </a:solidFill>
              </a:rPr>
              <a:t>ЛАКШЕ СЕ ИЗБОРЕ СА СТРЕСОМ...</a:t>
            </a:r>
            <a:endParaRPr kumimoji="0" lang="en-US" sz="2800" b="0" i="0" u="none" strike="noStrike" kern="1200" cap="none" spc="0" normalizeH="0" baseline="0" noProof="0" dirty="0">
              <a:ln>
                <a:noFill/>
              </a:ln>
              <a:solidFill>
                <a:schemeClr val="bg1"/>
              </a:solidFill>
              <a:effectLst/>
              <a:uLnTx/>
              <a:uFillTx/>
              <a:latin typeface="+mn-lt"/>
              <a:ea typeface="+mn-ea"/>
              <a:cs typeface="+mn-cs"/>
            </a:endParaRPr>
          </a:p>
        </p:txBody>
      </p:sp>
      <p:sp>
        <p:nvSpPr>
          <p:cNvPr id="7" name="Content Placeholder 2"/>
          <p:cNvSpPr txBox="1">
            <a:spLocks/>
          </p:cNvSpPr>
          <p:nvPr/>
        </p:nvSpPr>
        <p:spPr>
          <a:xfrm>
            <a:off x="285720" y="4500570"/>
            <a:ext cx="8258204" cy="471478"/>
          </a:xfrm>
          <a:prstGeom prst="rect">
            <a:avLst/>
          </a:prstGeom>
        </p:spPr>
        <p:txBody>
          <a:bodyPr vert="horz">
            <a:normAutofit fontScale="92500" lnSpcReduction="10000"/>
          </a:bodyPr>
          <a:lstStyle/>
          <a:p>
            <a:pPr marL="548640" marR="0" lvl="0" indent="-411480" algn="l" defTabSz="914400" rtl="0"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sr-Cyrl-RS" sz="2800" b="0" i="0" u="none" strike="noStrike" kern="1200" cap="none" spc="0" normalizeH="0" baseline="0" noProof="0" dirty="0" smtClean="0">
                <a:ln>
                  <a:noFill/>
                </a:ln>
                <a:solidFill>
                  <a:schemeClr val="bg1"/>
                </a:solidFill>
                <a:effectLst/>
                <a:uLnTx/>
                <a:uFillTx/>
                <a:latin typeface="+mn-lt"/>
                <a:ea typeface="+mn-ea"/>
                <a:cs typeface="+mn-cs"/>
              </a:rPr>
              <a:t>ОДГОВОРНЕ</a:t>
            </a:r>
            <a:r>
              <a:rPr kumimoji="0" lang="sr-Cyrl-RS" sz="2800" b="0" i="0" u="none" strike="noStrike" kern="1200" cap="none" spc="0" normalizeH="0" noProof="0" dirty="0" smtClean="0">
                <a:ln>
                  <a:noFill/>
                </a:ln>
                <a:solidFill>
                  <a:schemeClr val="bg1"/>
                </a:solidFill>
                <a:effectLst/>
                <a:uLnTx/>
                <a:uFillTx/>
                <a:latin typeface="+mn-lt"/>
                <a:ea typeface="+mn-ea"/>
                <a:cs typeface="+mn-cs"/>
              </a:rPr>
              <a:t> СУ ПРЕМА СВОМ ЗДРАВЉУ</a:t>
            </a:r>
            <a:r>
              <a:rPr kumimoji="0" lang="sr-Cyrl-RS" sz="2800" b="0" i="0" u="none" strike="noStrike" kern="1200" cap="none" spc="0" normalizeH="0" baseline="0" noProof="0" dirty="0" smtClean="0">
                <a:ln>
                  <a:noFill/>
                </a:ln>
                <a:solidFill>
                  <a:schemeClr val="bg1"/>
                </a:solidFill>
                <a:effectLst/>
                <a:uLnTx/>
                <a:uFillTx/>
                <a:latin typeface="+mn-lt"/>
                <a:ea typeface="+mn-ea"/>
                <a:cs typeface="+mn-cs"/>
              </a:rPr>
              <a:t>...</a:t>
            </a:r>
            <a:endParaRPr kumimoji="0" lang="en-US" sz="2800" b="0" i="0" u="none" strike="noStrike" kern="1200" cap="none" spc="0" normalizeH="0" baseline="0" noProof="0" dirty="0">
              <a:ln>
                <a:noFill/>
              </a:ln>
              <a:solidFill>
                <a:schemeClr val="bg1"/>
              </a:solidFill>
              <a:effectLst/>
              <a:uLnTx/>
              <a:uFillTx/>
              <a:latin typeface="+mn-lt"/>
              <a:ea typeface="+mn-ea"/>
              <a:cs typeface="+mn-cs"/>
            </a:endParaRPr>
          </a:p>
        </p:txBody>
      </p:sp>
      <p:sp>
        <p:nvSpPr>
          <p:cNvPr id="8" name="Content Placeholder 2"/>
          <p:cNvSpPr txBox="1">
            <a:spLocks/>
          </p:cNvSpPr>
          <p:nvPr/>
        </p:nvSpPr>
        <p:spPr>
          <a:xfrm>
            <a:off x="285720" y="5143512"/>
            <a:ext cx="8258204" cy="471478"/>
          </a:xfrm>
          <a:prstGeom prst="rect">
            <a:avLst/>
          </a:prstGeom>
        </p:spPr>
        <p:txBody>
          <a:bodyPr vert="horz">
            <a:normAutofit fontScale="92500" lnSpcReduction="10000"/>
          </a:bodyPr>
          <a:lstStyle/>
          <a:p>
            <a:pPr marL="548640" marR="0" lvl="0" indent="-411480" algn="l" defTabSz="914400" rtl="0"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sr-Cyrl-RS" sz="2800" b="0" i="0" u="none" strike="noStrike" kern="1200" cap="none" spc="0" normalizeH="0" baseline="0" noProof="0" dirty="0" smtClean="0">
                <a:ln>
                  <a:noFill/>
                </a:ln>
                <a:solidFill>
                  <a:schemeClr val="bg1"/>
                </a:solidFill>
                <a:effectLst/>
                <a:uLnTx/>
                <a:uFillTx/>
                <a:latin typeface="+mn-lt"/>
                <a:ea typeface="+mn-ea"/>
                <a:cs typeface="+mn-cs"/>
              </a:rPr>
              <a:t>ЛАКШЕ</a:t>
            </a:r>
            <a:r>
              <a:rPr kumimoji="0" lang="sr-Cyrl-RS" sz="2800" b="0" i="0" u="none" strike="noStrike" kern="1200" cap="none" spc="0" normalizeH="0" noProof="0" dirty="0" smtClean="0">
                <a:ln>
                  <a:noFill/>
                </a:ln>
                <a:solidFill>
                  <a:schemeClr val="bg1"/>
                </a:solidFill>
                <a:effectLst/>
                <a:uLnTx/>
                <a:uFillTx/>
                <a:latin typeface="+mn-lt"/>
                <a:ea typeface="+mn-ea"/>
                <a:cs typeface="+mn-cs"/>
              </a:rPr>
              <a:t> ПРИХВАТЕ СВОЈУ БОЛЕСТ...</a:t>
            </a:r>
            <a:endParaRPr kumimoji="0" lang="en-US" sz="2800" b="0" i="0" u="none" strike="noStrike" kern="1200" cap="none" spc="0" normalizeH="0" baseline="0" noProof="0" dirty="0">
              <a:ln>
                <a:noFill/>
              </a:ln>
              <a:solidFill>
                <a:schemeClr val="bg1"/>
              </a:solidFill>
              <a:effectLst/>
              <a:uLnTx/>
              <a:uFillTx/>
              <a:latin typeface="+mn-lt"/>
              <a:ea typeface="+mn-ea"/>
              <a:cs typeface="+mn-cs"/>
            </a:endParaRPr>
          </a:p>
        </p:txBody>
      </p:sp>
      <p:sp>
        <p:nvSpPr>
          <p:cNvPr id="9" name="Content Placeholder 2"/>
          <p:cNvSpPr txBox="1">
            <a:spLocks/>
          </p:cNvSpPr>
          <p:nvPr/>
        </p:nvSpPr>
        <p:spPr>
          <a:xfrm>
            <a:off x="0" y="5786430"/>
            <a:ext cx="8258204" cy="1071570"/>
          </a:xfrm>
          <a:prstGeom prst="rect">
            <a:avLst/>
          </a:prstGeom>
        </p:spPr>
        <p:txBody>
          <a:bodyPr vert="horz">
            <a:normAutofit fontScale="92500"/>
          </a:bodyPr>
          <a:lstStyle/>
          <a:p>
            <a:pPr marL="548640" marR="0" lvl="0" indent="-411480" algn="l" defTabSz="914400" rtl="0"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sr-Cyrl-RS" sz="2800" b="0" i="0" u="none" strike="noStrike" kern="1200" cap="none" spc="0" normalizeH="0" baseline="0" noProof="0" dirty="0" smtClean="0">
                <a:ln>
                  <a:noFill/>
                </a:ln>
                <a:solidFill>
                  <a:schemeClr val="bg1"/>
                </a:solidFill>
                <a:effectLst/>
                <a:uLnTx/>
                <a:uFillTx/>
                <a:latin typeface="+mn-lt"/>
                <a:ea typeface="+mn-ea"/>
                <a:cs typeface="+mn-cs"/>
              </a:rPr>
              <a:t>ИМАЈУ</a:t>
            </a:r>
            <a:r>
              <a:rPr kumimoji="0" lang="sr-Cyrl-RS" sz="2800" b="0" i="0" u="none" strike="noStrike" kern="1200" cap="none" spc="0" normalizeH="0" noProof="0" dirty="0" smtClean="0">
                <a:ln>
                  <a:noFill/>
                </a:ln>
                <a:solidFill>
                  <a:schemeClr val="bg1"/>
                </a:solidFill>
                <a:effectLst/>
                <a:uLnTx/>
                <a:uFillTx/>
                <a:latin typeface="+mn-lt"/>
                <a:ea typeface="+mn-ea"/>
                <a:cs typeface="+mn-cs"/>
              </a:rPr>
              <a:t> ПОШТОВАЊЕ И ПОВЕРЕЊЕ ПРЕМА ЛЕКАРУ И ЊЕГОВИМ МЕТОДАМА ЛЕЧЕЊА</a:t>
            </a:r>
            <a:r>
              <a:rPr kumimoji="0" lang="sr-Cyrl-RS" sz="2800" b="0" i="0" u="none" strike="noStrike" kern="1200" cap="none" spc="0" normalizeH="0" baseline="0" noProof="0" dirty="0" smtClean="0">
                <a:ln>
                  <a:noFill/>
                </a:ln>
                <a:solidFill>
                  <a:schemeClr val="bg1"/>
                </a:solidFill>
                <a:effectLst/>
                <a:uLnTx/>
                <a:uFillTx/>
                <a:latin typeface="+mn-lt"/>
                <a:ea typeface="+mn-ea"/>
                <a:cs typeface="+mn-cs"/>
              </a:rPr>
              <a:t>...</a:t>
            </a:r>
            <a:endParaRPr kumimoji="0" lang="en-US" sz="2800" b="0" i="0" u="none" strike="noStrike" kern="1200" cap="none" spc="0" normalizeH="0" baseline="0" noProof="0" dirty="0">
              <a:ln>
                <a:noFill/>
              </a:ln>
              <a:solidFill>
                <a:schemeClr val="bg1"/>
              </a:solidFill>
              <a:effectLst/>
              <a:uLnTx/>
              <a:uFillTx/>
              <a:latin typeface="+mn-lt"/>
              <a:ea typeface="+mn-ea"/>
              <a:cs typeface="+mn-cs"/>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20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fade">
                                      <p:cBhvr>
                                        <p:cTn id="17" dur="2000"/>
                                        <p:tgtEl>
                                          <p:spTgt spid="5">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xEl>
                                              <p:pRg st="0" end="0"/>
                                            </p:txEl>
                                          </p:spTgt>
                                        </p:tgtEl>
                                        <p:attrNameLst>
                                          <p:attrName>style.visibility</p:attrName>
                                        </p:attrNameLst>
                                      </p:cBhvr>
                                      <p:to>
                                        <p:strVal val="visible"/>
                                      </p:to>
                                    </p:set>
                                    <p:animEffect transition="in" filter="fade">
                                      <p:cBhvr>
                                        <p:cTn id="22" dur="2000"/>
                                        <p:tgtEl>
                                          <p:spTgt spid="6">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
                                            <p:txEl>
                                              <p:pRg st="0" end="0"/>
                                            </p:txEl>
                                          </p:spTgt>
                                        </p:tgtEl>
                                        <p:attrNameLst>
                                          <p:attrName>style.visibility</p:attrName>
                                        </p:attrNameLst>
                                      </p:cBhvr>
                                      <p:to>
                                        <p:strVal val="visible"/>
                                      </p:to>
                                    </p:set>
                                    <p:animEffect transition="in" filter="fade">
                                      <p:cBhvr>
                                        <p:cTn id="27" dur="2000"/>
                                        <p:tgtEl>
                                          <p:spTgt spid="7">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8">
                                            <p:txEl>
                                              <p:pRg st="0" end="0"/>
                                            </p:txEl>
                                          </p:spTgt>
                                        </p:tgtEl>
                                        <p:attrNameLst>
                                          <p:attrName>style.visibility</p:attrName>
                                        </p:attrNameLst>
                                      </p:cBhvr>
                                      <p:to>
                                        <p:strVal val="visible"/>
                                      </p:to>
                                    </p:set>
                                    <p:animEffect transition="in" filter="fade">
                                      <p:cBhvr>
                                        <p:cTn id="32" dur="2000"/>
                                        <p:tgtEl>
                                          <p:spTgt spid="8">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9">
                                            <p:txEl>
                                              <p:pRg st="0" end="0"/>
                                            </p:txEl>
                                          </p:spTgt>
                                        </p:tgtEl>
                                        <p:attrNameLst>
                                          <p:attrName>style.visibility</p:attrName>
                                        </p:attrNameLst>
                                      </p:cBhvr>
                                      <p:to>
                                        <p:strVal val="visible"/>
                                      </p:to>
                                    </p:set>
                                    <p:animEffect transition="in" filter="fade">
                                      <p:cBhvr>
                                        <p:cTn id="37" dur="20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P spid="5" grpId="0" build="p"/>
      <p:bldP spid="6" grpId="0" build="p"/>
      <p:bldP spid="7" grpId="0" build="p"/>
      <p:bldP spid="8" grpId="0" build="p"/>
      <p:bldP spid="9"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2285992"/>
          </a:xfrm>
        </p:spPr>
        <p:txBody>
          <a:bodyPr>
            <a:normAutofit/>
          </a:bodyPr>
          <a:lstStyle/>
          <a:p>
            <a:pPr>
              <a:buNone/>
            </a:pPr>
            <a:r>
              <a:rPr lang="sr-Cyrl-RS" dirty="0" smtClean="0">
                <a:solidFill>
                  <a:schemeClr val="bg1"/>
                </a:solidFill>
              </a:rPr>
              <a:t>У студији објављеној јануара</a:t>
            </a:r>
            <a:r>
              <a:rPr lang="en-US" dirty="0" smtClean="0">
                <a:solidFill>
                  <a:schemeClr val="bg1"/>
                </a:solidFill>
              </a:rPr>
              <a:t> 2012 </a:t>
            </a:r>
            <a:r>
              <a:rPr lang="sr-Cyrl-RS" dirty="0" smtClean="0">
                <a:solidFill>
                  <a:schemeClr val="bg1"/>
                </a:solidFill>
              </a:rPr>
              <a:t>у часопису </a:t>
            </a:r>
            <a:r>
              <a:rPr lang="en-US" dirty="0" smtClean="0">
                <a:solidFill>
                  <a:schemeClr val="bg1"/>
                </a:solidFill>
              </a:rPr>
              <a:t> </a:t>
            </a:r>
            <a:r>
              <a:rPr lang="en-US" dirty="0" smtClean="0">
                <a:solidFill>
                  <a:schemeClr val="bg1"/>
                </a:solidFill>
              </a:rPr>
              <a:t>Journal of Personality and Social Psychology,</a:t>
            </a:r>
            <a:r>
              <a:rPr lang="sr-Cyrl-RS" dirty="0" smtClean="0">
                <a:solidFill>
                  <a:schemeClr val="bg1"/>
                </a:solidFill>
              </a:rPr>
              <a:t> научници су истакли да верујуће особе имају бољу контролу у конзумирању нездраве хране</a:t>
            </a:r>
            <a:r>
              <a:rPr lang="en-US" dirty="0" smtClean="0">
                <a:solidFill>
                  <a:schemeClr val="bg1"/>
                </a:solidFill>
              </a:rPr>
              <a:t>.</a:t>
            </a:r>
            <a:r>
              <a:rPr lang="sr-Cyrl-RS" dirty="0" smtClean="0">
                <a:solidFill>
                  <a:schemeClr val="bg1"/>
                </a:solidFill>
              </a:rPr>
              <a:t> Исто тако, процентуално је мање пушача међу верујућим.</a:t>
            </a:r>
            <a:r>
              <a:rPr lang="en-US" dirty="0" smtClean="0">
                <a:solidFill>
                  <a:schemeClr val="bg1"/>
                </a:solidFill>
              </a:rPr>
              <a:t> </a:t>
            </a:r>
            <a:endParaRPr lang="en-US" dirty="0">
              <a:solidFill>
                <a:schemeClr val="bg1"/>
              </a:solidFill>
            </a:endParaRPr>
          </a:p>
        </p:txBody>
      </p:sp>
      <p:sp>
        <p:nvSpPr>
          <p:cNvPr id="22530" name="AutoShape 2" descr="Image result for man eating to much"/>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22532" name="Picture 4" descr="Related image"/>
          <p:cNvPicPr>
            <a:picLocks noChangeAspect="1" noChangeArrowheads="1"/>
          </p:cNvPicPr>
          <p:nvPr/>
        </p:nvPicPr>
        <p:blipFill>
          <a:blip r:embed="rId2"/>
          <a:srcRect/>
          <a:stretch>
            <a:fillRect/>
          </a:stretch>
        </p:blipFill>
        <p:spPr bwMode="auto">
          <a:xfrm>
            <a:off x="1428728" y="2388497"/>
            <a:ext cx="6429388" cy="4469503"/>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Cyrl-RS" dirty="0" smtClean="0">
                <a:solidFill>
                  <a:schemeClr val="bg1"/>
                </a:solidFill>
              </a:rPr>
              <a:t>Литература и извори</a:t>
            </a:r>
            <a:endParaRPr lang="en-US" dirty="0">
              <a:solidFill>
                <a:schemeClr val="bg1"/>
              </a:solidFill>
            </a:endParaRPr>
          </a:p>
        </p:txBody>
      </p:sp>
      <p:sp>
        <p:nvSpPr>
          <p:cNvPr id="3" name="Content Placeholder 2"/>
          <p:cNvSpPr>
            <a:spLocks noGrp="1"/>
          </p:cNvSpPr>
          <p:nvPr>
            <p:ph idx="1"/>
          </p:nvPr>
        </p:nvSpPr>
        <p:spPr/>
        <p:txBody>
          <a:bodyPr>
            <a:normAutofit fontScale="55000" lnSpcReduction="20000"/>
          </a:bodyPr>
          <a:lstStyle/>
          <a:p>
            <a:r>
              <a:rPr lang="en-US" dirty="0" err="1" smtClean="0">
                <a:solidFill>
                  <a:schemeClr val="bg1"/>
                </a:solidFill>
              </a:rPr>
              <a:t>Groleau</a:t>
            </a:r>
            <a:r>
              <a:rPr lang="en-US" dirty="0" smtClean="0">
                <a:solidFill>
                  <a:schemeClr val="bg1"/>
                </a:solidFill>
              </a:rPr>
              <a:t> D, Whitley R, </a:t>
            </a:r>
            <a:r>
              <a:rPr lang="en-US" dirty="0" err="1" smtClean="0">
                <a:solidFill>
                  <a:schemeClr val="bg1"/>
                </a:solidFill>
              </a:rPr>
              <a:t>Lespérance</a:t>
            </a:r>
            <a:r>
              <a:rPr lang="en-US" dirty="0" smtClean="0">
                <a:solidFill>
                  <a:schemeClr val="bg1"/>
                </a:solidFill>
              </a:rPr>
              <a:t> F, </a:t>
            </a:r>
            <a:r>
              <a:rPr lang="en-US" dirty="0" err="1" smtClean="0">
                <a:solidFill>
                  <a:schemeClr val="bg1"/>
                </a:solidFill>
              </a:rPr>
              <a:t>Kirmayer</a:t>
            </a:r>
            <a:r>
              <a:rPr lang="en-US" dirty="0" smtClean="0">
                <a:solidFill>
                  <a:schemeClr val="bg1"/>
                </a:solidFill>
              </a:rPr>
              <a:t> LJ. Spiritual reconfigurations of self after a myocardial infarction: Influence of culture and place. Health Place. 2010;16:853–60.</a:t>
            </a:r>
          </a:p>
          <a:p>
            <a:r>
              <a:rPr lang="en-US" dirty="0" smtClean="0">
                <a:solidFill>
                  <a:schemeClr val="bg1"/>
                </a:solidFill>
              </a:rPr>
              <a:t>Williams JA, Meltzer D, </a:t>
            </a:r>
            <a:r>
              <a:rPr lang="en-US" dirty="0" err="1" smtClean="0">
                <a:solidFill>
                  <a:schemeClr val="bg1"/>
                </a:solidFill>
              </a:rPr>
              <a:t>Arora</a:t>
            </a:r>
            <a:r>
              <a:rPr lang="en-US" dirty="0" smtClean="0">
                <a:solidFill>
                  <a:schemeClr val="bg1"/>
                </a:solidFill>
              </a:rPr>
              <a:t> V, Chung G, </a:t>
            </a:r>
            <a:r>
              <a:rPr lang="en-US" dirty="0" err="1" smtClean="0">
                <a:solidFill>
                  <a:schemeClr val="bg1"/>
                </a:solidFill>
              </a:rPr>
              <a:t>Curlin</a:t>
            </a:r>
            <a:r>
              <a:rPr lang="en-US" dirty="0" smtClean="0">
                <a:solidFill>
                  <a:schemeClr val="bg1"/>
                </a:solidFill>
              </a:rPr>
              <a:t> FA. Attention to inpatients' religious and spiritual concerns: Predictors and association with patient satisfaction. J Gen Intern Med. 2011;26:1265–71.</a:t>
            </a:r>
          </a:p>
          <a:p>
            <a:r>
              <a:rPr lang="en-US" dirty="0" err="1" smtClean="0">
                <a:solidFill>
                  <a:schemeClr val="bg1"/>
                </a:solidFill>
              </a:rPr>
              <a:t>Lunder</a:t>
            </a:r>
            <a:r>
              <a:rPr lang="en-US" dirty="0" smtClean="0">
                <a:solidFill>
                  <a:schemeClr val="bg1"/>
                </a:solidFill>
              </a:rPr>
              <a:t> U, </a:t>
            </a:r>
            <a:r>
              <a:rPr lang="en-US" dirty="0" err="1" smtClean="0">
                <a:solidFill>
                  <a:schemeClr val="bg1"/>
                </a:solidFill>
              </a:rPr>
              <a:t>Furlan</a:t>
            </a:r>
            <a:r>
              <a:rPr lang="en-US" dirty="0" smtClean="0">
                <a:solidFill>
                  <a:schemeClr val="bg1"/>
                </a:solidFill>
              </a:rPr>
              <a:t> M, </a:t>
            </a:r>
            <a:r>
              <a:rPr lang="en-US" dirty="0" err="1" smtClean="0">
                <a:solidFill>
                  <a:schemeClr val="bg1"/>
                </a:solidFill>
              </a:rPr>
              <a:t>Simonič</a:t>
            </a:r>
            <a:r>
              <a:rPr lang="en-US" dirty="0" smtClean="0">
                <a:solidFill>
                  <a:schemeClr val="bg1"/>
                </a:solidFill>
              </a:rPr>
              <a:t> A. Spiritual needs assessments and measurements. </a:t>
            </a:r>
            <a:r>
              <a:rPr lang="en-US" dirty="0" err="1" smtClean="0">
                <a:solidFill>
                  <a:schemeClr val="bg1"/>
                </a:solidFill>
              </a:rPr>
              <a:t>Curr</a:t>
            </a:r>
            <a:r>
              <a:rPr lang="en-US" dirty="0" smtClean="0">
                <a:solidFill>
                  <a:schemeClr val="bg1"/>
                </a:solidFill>
              </a:rPr>
              <a:t> </a:t>
            </a:r>
            <a:r>
              <a:rPr lang="en-US" dirty="0" err="1" smtClean="0">
                <a:solidFill>
                  <a:schemeClr val="bg1"/>
                </a:solidFill>
              </a:rPr>
              <a:t>Opin</a:t>
            </a:r>
            <a:r>
              <a:rPr lang="en-US" dirty="0" smtClean="0">
                <a:solidFill>
                  <a:schemeClr val="bg1"/>
                </a:solidFill>
              </a:rPr>
              <a:t> Support </a:t>
            </a:r>
            <a:r>
              <a:rPr lang="en-US" dirty="0" err="1" smtClean="0">
                <a:solidFill>
                  <a:schemeClr val="bg1"/>
                </a:solidFill>
              </a:rPr>
              <a:t>Palliat</a:t>
            </a:r>
            <a:r>
              <a:rPr lang="en-US" dirty="0" smtClean="0">
                <a:solidFill>
                  <a:schemeClr val="bg1"/>
                </a:solidFill>
              </a:rPr>
              <a:t> Care. 2011;5:273–8.</a:t>
            </a:r>
          </a:p>
          <a:p>
            <a:r>
              <a:rPr lang="en-US" dirty="0" err="1" smtClean="0">
                <a:solidFill>
                  <a:schemeClr val="bg1"/>
                </a:solidFill>
              </a:rPr>
              <a:t>Rasinski</a:t>
            </a:r>
            <a:r>
              <a:rPr lang="en-US" dirty="0" smtClean="0">
                <a:solidFill>
                  <a:schemeClr val="bg1"/>
                </a:solidFill>
              </a:rPr>
              <a:t> KA, </a:t>
            </a:r>
            <a:r>
              <a:rPr lang="en-US" dirty="0" err="1" smtClean="0">
                <a:solidFill>
                  <a:schemeClr val="bg1"/>
                </a:solidFill>
              </a:rPr>
              <a:t>Kalad</a:t>
            </a:r>
            <a:r>
              <a:rPr lang="en-US" dirty="0" smtClean="0">
                <a:solidFill>
                  <a:schemeClr val="bg1"/>
                </a:solidFill>
              </a:rPr>
              <a:t> YG, Yoon JD, </a:t>
            </a:r>
            <a:r>
              <a:rPr lang="en-US" dirty="0" err="1" smtClean="0">
                <a:solidFill>
                  <a:schemeClr val="bg1"/>
                </a:solidFill>
              </a:rPr>
              <a:t>Curlin</a:t>
            </a:r>
            <a:r>
              <a:rPr lang="en-US" dirty="0" smtClean="0">
                <a:solidFill>
                  <a:schemeClr val="bg1"/>
                </a:solidFill>
              </a:rPr>
              <a:t> FA. An assessment of US physicians' training in religion, spirituality, and medicine. Med Teach. 2011;33:944–5.</a:t>
            </a:r>
          </a:p>
          <a:p>
            <a:r>
              <a:rPr lang="en-US" dirty="0" smtClean="0">
                <a:solidFill>
                  <a:schemeClr val="bg1"/>
                </a:solidFill>
              </a:rPr>
              <a:t>Ford DW, Downey L, </a:t>
            </a:r>
            <a:r>
              <a:rPr lang="en-US" dirty="0" err="1" smtClean="0">
                <a:solidFill>
                  <a:schemeClr val="bg1"/>
                </a:solidFill>
              </a:rPr>
              <a:t>Engelberg</a:t>
            </a:r>
            <a:r>
              <a:rPr lang="en-US" dirty="0" smtClean="0">
                <a:solidFill>
                  <a:schemeClr val="bg1"/>
                </a:solidFill>
              </a:rPr>
              <a:t> R, Back AL, Curtis JR. Discussing religion and spirituality is an advanced communication skill: An exploratory structural equation model of physician trainee self-ratings. J </a:t>
            </a:r>
            <a:r>
              <a:rPr lang="en-US" dirty="0" err="1" smtClean="0">
                <a:solidFill>
                  <a:schemeClr val="bg1"/>
                </a:solidFill>
              </a:rPr>
              <a:t>Palliat</a:t>
            </a:r>
            <a:r>
              <a:rPr lang="en-US" dirty="0" smtClean="0">
                <a:solidFill>
                  <a:schemeClr val="bg1"/>
                </a:solidFill>
              </a:rPr>
              <a:t> Med. 2012;15:63–70.</a:t>
            </a:r>
          </a:p>
          <a:p>
            <a:r>
              <a:rPr lang="en-US" dirty="0" err="1" smtClean="0">
                <a:solidFill>
                  <a:schemeClr val="bg1"/>
                </a:solidFill>
              </a:rPr>
              <a:t>Vermandere</a:t>
            </a:r>
            <a:r>
              <a:rPr lang="en-US" dirty="0" smtClean="0">
                <a:solidFill>
                  <a:schemeClr val="bg1"/>
                </a:solidFill>
              </a:rPr>
              <a:t> M, De </a:t>
            </a:r>
            <a:r>
              <a:rPr lang="en-US" dirty="0" err="1" smtClean="0">
                <a:solidFill>
                  <a:schemeClr val="bg1"/>
                </a:solidFill>
              </a:rPr>
              <a:t>Lepeleire</a:t>
            </a:r>
            <a:r>
              <a:rPr lang="en-US" dirty="0" smtClean="0">
                <a:solidFill>
                  <a:schemeClr val="bg1"/>
                </a:solidFill>
              </a:rPr>
              <a:t> J, </a:t>
            </a:r>
            <a:r>
              <a:rPr lang="en-US" dirty="0" err="1" smtClean="0">
                <a:solidFill>
                  <a:schemeClr val="bg1"/>
                </a:solidFill>
              </a:rPr>
              <a:t>Smeets</a:t>
            </a:r>
            <a:r>
              <a:rPr lang="en-US" dirty="0" smtClean="0">
                <a:solidFill>
                  <a:schemeClr val="bg1"/>
                </a:solidFill>
              </a:rPr>
              <a:t> L, </a:t>
            </a:r>
            <a:r>
              <a:rPr lang="en-US" dirty="0" err="1" smtClean="0">
                <a:solidFill>
                  <a:schemeClr val="bg1"/>
                </a:solidFill>
              </a:rPr>
              <a:t>Hannes</a:t>
            </a:r>
            <a:r>
              <a:rPr lang="en-US" dirty="0" smtClean="0">
                <a:solidFill>
                  <a:schemeClr val="bg1"/>
                </a:solidFill>
              </a:rPr>
              <a:t> K, Van </a:t>
            </a:r>
            <a:r>
              <a:rPr lang="en-US" dirty="0" err="1" smtClean="0">
                <a:solidFill>
                  <a:schemeClr val="bg1"/>
                </a:solidFill>
              </a:rPr>
              <a:t>Mechelen</a:t>
            </a:r>
            <a:r>
              <a:rPr lang="en-US" dirty="0" smtClean="0">
                <a:solidFill>
                  <a:schemeClr val="bg1"/>
                </a:solidFill>
              </a:rPr>
              <a:t> W, </a:t>
            </a:r>
            <a:r>
              <a:rPr lang="en-US" dirty="0" err="1" smtClean="0">
                <a:solidFill>
                  <a:schemeClr val="bg1"/>
                </a:solidFill>
              </a:rPr>
              <a:t>Warmenhoven</a:t>
            </a:r>
            <a:r>
              <a:rPr lang="en-US" dirty="0" smtClean="0">
                <a:solidFill>
                  <a:schemeClr val="bg1"/>
                </a:solidFill>
              </a:rPr>
              <a:t> F, et al. Spirituality in general practice: A qualitative evidence synthesis. Br J Gen </a:t>
            </a:r>
            <a:r>
              <a:rPr lang="en-US" dirty="0" err="1" smtClean="0">
                <a:solidFill>
                  <a:schemeClr val="bg1"/>
                </a:solidFill>
              </a:rPr>
              <a:t>Pract</a:t>
            </a:r>
            <a:r>
              <a:rPr lang="en-US" dirty="0" smtClean="0">
                <a:solidFill>
                  <a:schemeClr val="bg1"/>
                </a:solidFill>
              </a:rPr>
              <a:t>. 2011;61:e749–60.</a:t>
            </a:r>
          </a:p>
          <a:p>
            <a:r>
              <a:rPr lang="en-US" dirty="0" err="1" smtClean="0">
                <a:solidFill>
                  <a:schemeClr val="bg1"/>
                </a:solidFill>
              </a:rPr>
              <a:t>Kozak</a:t>
            </a:r>
            <a:r>
              <a:rPr lang="en-US" dirty="0" smtClean="0">
                <a:solidFill>
                  <a:schemeClr val="bg1"/>
                </a:solidFill>
              </a:rPr>
              <a:t> L, Boynton L, Bentley J, </a:t>
            </a:r>
            <a:r>
              <a:rPr lang="en-US" dirty="0" err="1" smtClean="0">
                <a:solidFill>
                  <a:schemeClr val="bg1"/>
                </a:solidFill>
              </a:rPr>
              <a:t>Bezy</a:t>
            </a:r>
            <a:r>
              <a:rPr lang="en-US" dirty="0" smtClean="0">
                <a:solidFill>
                  <a:schemeClr val="bg1"/>
                </a:solidFill>
              </a:rPr>
              <a:t> E. Introducing spirituality, religion and culture curricula in the psychiatry residency </a:t>
            </a:r>
            <a:r>
              <a:rPr lang="en-US" dirty="0" err="1" smtClean="0">
                <a:solidFill>
                  <a:schemeClr val="bg1"/>
                </a:solidFill>
              </a:rPr>
              <a:t>programme</a:t>
            </a:r>
            <a:r>
              <a:rPr lang="en-US" dirty="0" smtClean="0">
                <a:solidFill>
                  <a:schemeClr val="bg1"/>
                </a:solidFill>
              </a:rPr>
              <a:t>. Med </a:t>
            </a:r>
            <a:r>
              <a:rPr lang="en-US" dirty="0" err="1" smtClean="0">
                <a:solidFill>
                  <a:schemeClr val="bg1"/>
                </a:solidFill>
              </a:rPr>
              <a:t>Humanit</a:t>
            </a:r>
            <a:r>
              <a:rPr lang="en-US" dirty="0" smtClean="0">
                <a:solidFill>
                  <a:schemeClr val="bg1"/>
                </a:solidFill>
              </a:rPr>
              <a:t>. 2010;36:48–51.</a:t>
            </a:r>
          </a:p>
          <a:p>
            <a:r>
              <a:rPr lang="en-US" dirty="0" smtClean="0">
                <a:solidFill>
                  <a:schemeClr val="bg1"/>
                </a:solidFill>
              </a:rPr>
              <a:t>Monod S, Brennan M, </a:t>
            </a:r>
            <a:r>
              <a:rPr lang="en-US" dirty="0" err="1" smtClean="0">
                <a:solidFill>
                  <a:schemeClr val="bg1"/>
                </a:solidFill>
              </a:rPr>
              <a:t>Rochat</a:t>
            </a:r>
            <a:r>
              <a:rPr lang="en-US" dirty="0" smtClean="0">
                <a:solidFill>
                  <a:schemeClr val="bg1"/>
                </a:solidFill>
              </a:rPr>
              <a:t> E, Martin E, </a:t>
            </a:r>
            <a:r>
              <a:rPr lang="en-US" dirty="0" err="1" smtClean="0">
                <a:solidFill>
                  <a:schemeClr val="bg1"/>
                </a:solidFill>
              </a:rPr>
              <a:t>Rochat</a:t>
            </a:r>
            <a:r>
              <a:rPr lang="en-US" dirty="0" smtClean="0">
                <a:solidFill>
                  <a:schemeClr val="bg1"/>
                </a:solidFill>
              </a:rPr>
              <a:t> S, </a:t>
            </a:r>
            <a:r>
              <a:rPr lang="en-US" dirty="0" err="1" smtClean="0">
                <a:solidFill>
                  <a:schemeClr val="bg1"/>
                </a:solidFill>
              </a:rPr>
              <a:t>Büla</a:t>
            </a:r>
            <a:r>
              <a:rPr lang="en-US" dirty="0" smtClean="0">
                <a:solidFill>
                  <a:schemeClr val="bg1"/>
                </a:solidFill>
              </a:rPr>
              <a:t> CJ. Instruments measuring spirituality in clinical research: A systematic review. J Gen Intern Med. 2011;26:1345–57.</a:t>
            </a:r>
          </a:p>
          <a:p>
            <a:r>
              <a:rPr lang="en-US" dirty="0" smtClean="0">
                <a:solidFill>
                  <a:schemeClr val="bg1"/>
                </a:solidFill>
              </a:rPr>
              <a:t>Peter C, </a:t>
            </a:r>
            <a:r>
              <a:rPr lang="en-US" dirty="0" err="1" smtClean="0">
                <a:solidFill>
                  <a:schemeClr val="bg1"/>
                </a:solidFill>
              </a:rPr>
              <a:t>Müller</a:t>
            </a:r>
            <a:r>
              <a:rPr lang="en-US" dirty="0" smtClean="0">
                <a:solidFill>
                  <a:schemeClr val="bg1"/>
                </a:solidFill>
              </a:rPr>
              <a:t> R, </a:t>
            </a:r>
            <a:r>
              <a:rPr lang="en-US" dirty="0" err="1" smtClean="0">
                <a:solidFill>
                  <a:schemeClr val="bg1"/>
                </a:solidFill>
              </a:rPr>
              <a:t>Cieza</a:t>
            </a:r>
            <a:r>
              <a:rPr lang="en-US" dirty="0" smtClean="0">
                <a:solidFill>
                  <a:schemeClr val="bg1"/>
                </a:solidFill>
              </a:rPr>
              <a:t> A, </a:t>
            </a:r>
            <a:r>
              <a:rPr lang="en-US" dirty="0" err="1" smtClean="0">
                <a:solidFill>
                  <a:schemeClr val="bg1"/>
                </a:solidFill>
              </a:rPr>
              <a:t>Geyh</a:t>
            </a:r>
            <a:r>
              <a:rPr lang="en-US" dirty="0" smtClean="0">
                <a:solidFill>
                  <a:schemeClr val="bg1"/>
                </a:solidFill>
              </a:rPr>
              <a:t> S. Psychological resources in spinal cord injury: A systematic literature review. Spinal Cord. 2012;50:188–201.</a:t>
            </a:r>
          </a:p>
          <a:p>
            <a:pPr>
              <a:buNone/>
            </a:pPr>
            <a:endParaRPr lang="en-US" dirty="0">
              <a:solidFill>
                <a:schemeClr val="bg1"/>
              </a:solidFill>
            </a:endParaRPr>
          </a:p>
        </p:txBody>
      </p:sp>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1928802"/>
          </a:xfrm>
        </p:spPr>
        <p:txBody>
          <a:bodyPr>
            <a:normAutofit/>
          </a:bodyPr>
          <a:lstStyle/>
          <a:p>
            <a:pPr>
              <a:buNone/>
            </a:pPr>
            <a:r>
              <a:rPr lang="sr-Cyrl-RS" dirty="0" smtClean="0">
                <a:solidFill>
                  <a:schemeClr val="bg1"/>
                </a:solidFill>
              </a:rPr>
              <a:t>Верници  </a:t>
            </a:r>
            <a:r>
              <a:rPr lang="sr-Cyrl-RS" dirty="0" smtClean="0">
                <a:solidFill>
                  <a:schemeClr val="bg1"/>
                </a:solidFill>
              </a:rPr>
              <a:t>су радоснији од атеиста. По истраживању објављеном  децембра 2010. у часопису </a:t>
            </a:r>
            <a:r>
              <a:rPr lang="en-US" dirty="0" smtClean="0">
                <a:solidFill>
                  <a:schemeClr val="bg1"/>
                </a:solidFill>
              </a:rPr>
              <a:t>American Sociological Review,</a:t>
            </a:r>
            <a:r>
              <a:rPr lang="sr-Cyrl-RS" dirty="0" smtClean="0">
                <a:solidFill>
                  <a:schemeClr val="bg1"/>
                </a:solidFill>
              </a:rPr>
              <a:t> то је последица социјалне радости која се рађа уоквиру богослужења. </a:t>
            </a:r>
            <a:r>
              <a:rPr lang="en-US" dirty="0" smtClean="0">
                <a:solidFill>
                  <a:schemeClr val="bg1"/>
                </a:solidFill>
              </a:rPr>
              <a:t> </a:t>
            </a:r>
            <a:endParaRPr lang="en-US" dirty="0">
              <a:solidFill>
                <a:schemeClr val="bg1"/>
              </a:solidFill>
            </a:endParaRPr>
          </a:p>
        </p:txBody>
      </p:sp>
      <p:pic>
        <p:nvPicPr>
          <p:cNvPr id="21506" name="Picture 2" descr="Image result for orthodox christian joy"/>
          <p:cNvPicPr>
            <a:picLocks noChangeAspect="1" noChangeArrowheads="1"/>
          </p:cNvPicPr>
          <p:nvPr/>
        </p:nvPicPr>
        <p:blipFill>
          <a:blip r:embed="rId2"/>
          <a:srcRect/>
          <a:stretch>
            <a:fillRect/>
          </a:stretch>
        </p:blipFill>
        <p:spPr bwMode="auto">
          <a:xfrm>
            <a:off x="115904" y="2357430"/>
            <a:ext cx="9028096" cy="4319598"/>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3786182" cy="5857892"/>
          </a:xfrm>
        </p:spPr>
        <p:txBody>
          <a:bodyPr>
            <a:normAutofit fontScale="92500"/>
          </a:bodyPr>
          <a:lstStyle/>
          <a:p>
            <a:r>
              <a:rPr lang="sr-Cyrl-RS" dirty="0" smtClean="0">
                <a:solidFill>
                  <a:schemeClr val="bg1"/>
                </a:solidFill>
              </a:rPr>
              <a:t>Зависно од тога где живимо, религија утиче да се осећамо боље по питању поштовања себе. Религиозне особе имају веће самопоштовање и боље се психолошки прилагођавају, по студији из 2012. Али ово важи само за земље где је религија проширена и важна. </a:t>
            </a:r>
            <a:r>
              <a:rPr lang="en-US" dirty="0" smtClean="0">
                <a:solidFill>
                  <a:schemeClr val="bg1"/>
                </a:solidFill>
              </a:rPr>
              <a:t> </a:t>
            </a:r>
            <a:endParaRPr lang="en-US" dirty="0">
              <a:solidFill>
                <a:schemeClr val="bg1"/>
              </a:solidFill>
            </a:endParaRPr>
          </a:p>
        </p:txBody>
      </p:sp>
      <p:pic>
        <p:nvPicPr>
          <p:cNvPr id="20482" name="Picture 2" descr="Related image"/>
          <p:cNvPicPr>
            <a:picLocks noChangeAspect="1" noChangeArrowheads="1"/>
          </p:cNvPicPr>
          <p:nvPr/>
        </p:nvPicPr>
        <p:blipFill>
          <a:blip r:embed="rId2"/>
          <a:srcRect/>
          <a:stretch>
            <a:fillRect/>
          </a:stretch>
        </p:blipFill>
        <p:spPr bwMode="auto">
          <a:xfrm>
            <a:off x="3756250" y="857232"/>
            <a:ext cx="5387750" cy="4286256"/>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500694" y="0"/>
            <a:ext cx="3643306" cy="6858000"/>
          </a:xfrm>
        </p:spPr>
        <p:txBody>
          <a:bodyPr>
            <a:normAutofit lnSpcReduction="10000"/>
          </a:bodyPr>
          <a:lstStyle/>
          <a:p>
            <a:pPr>
              <a:buNone/>
            </a:pPr>
            <a:r>
              <a:rPr lang="sr-Cyrl-RS" dirty="0" smtClean="0">
                <a:solidFill>
                  <a:schemeClr val="bg1"/>
                </a:solidFill>
              </a:rPr>
              <a:t>По студији из 2010. размишљање о Богу може помоћи да се смањи аксиозност повезана са прављењем грешака. Верујући могу лакше да се изборе са својиим грешкама. Иста студија је показала да уколико атеиста размишља о Богу, расте стрес због учињених грешака. </a:t>
            </a:r>
          </a:p>
        </p:txBody>
      </p:sp>
      <p:pic>
        <p:nvPicPr>
          <p:cNvPr id="19458" name="Picture 2" descr="Image result for orthodox christian pray"/>
          <p:cNvPicPr>
            <a:picLocks noChangeAspect="1" noChangeArrowheads="1"/>
          </p:cNvPicPr>
          <p:nvPr/>
        </p:nvPicPr>
        <p:blipFill>
          <a:blip r:embed="rId2"/>
          <a:srcRect/>
          <a:stretch>
            <a:fillRect/>
          </a:stretch>
        </p:blipFill>
        <p:spPr bwMode="auto">
          <a:xfrm>
            <a:off x="0" y="0"/>
            <a:ext cx="5493879" cy="7691432"/>
          </a:xfrm>
          <a:prstGeom prst="rect">
            <a:avLst/>
          </a:prstGeom>
          <a:noFill/>
        </p:spPr>
      </p:pic>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2285992"/>
          </a:xfrm>
        </p:spPr>
        <p:txBody>
          <a:bodyPr>
            <a:normAutofit fontScale="92500" lnSpcReduction="10000"/>
          </a:bodyPr>
          <a:lstStyle/>
          <a:p>
            <a:r>
              <a:rPr lang="sr-Cyrl-RS" dirty="0" smtClean="0">
                <a:solidFill>
                  <a:schemeClr val="bg1"/>
                </a:solidFill>
              </a:rPr>
              <a:t>Опоравак од депресије се одвија боље уколико је укључена вера. По студији из 1998. објављене у </a:t>
            </a:r>
            <a:r>
              <a:rPr lang="en-US" dirty="0" smtClean="0">
                <a:solidFill>
                  <a:schemeClr val="bg1"/>
                </a:solidFill>
              </a:rPr>
              <a:t>American Journal of Psychiatry,</a:t>
            </a:r>
            <a:r>
              <a:rPr lang="sr-Cyrl-RS" dirty="0" smtClean="0">
                <a:solidFill>
                  <a:schemeClr val="bg1"/>
                </a:solidFill>
              </a:rPr>
              <a:t> пацијенти хоспитализовани због физичких обољења али си уједно патили од депресије – боље су се опорављали од депресије</a:t>
            </a:r>
            <a:r>
              <a:rPr lang="en-US" dirty="0" smtClean="0">
                <a:solidFill>
                  <a:schemeClr val="bg1"/>
                </a:solidFill>
              </a:rPr>
              <a:t> </a:t>
            </a:r>
            <a:r>
              <a:rPr lang="sr-Cyrl-RS" dirty="0" smtClean="0">
                <a:solidFill>
                  <a:schemeClr val="bg1"/>
                </a:solidFill>
              </a:rPr>
              <a:t> уколико су посећивали богослужења и практиковали своју веру.  </a:t>
            </a:r>
            <a:endParaRPr lang="en-US" dirty="0" smtClean="0">
              <a:solidFill>
                <a:schemeClr val="bg1"/>
              </a:solidFill>
            </a:endParaRPr>
          </a:p>
          <a:p>
            <a:pPr>
              <a:buNone/>
            </a:pPr>
            <a:endParaRPr lang="en-US" dirty="0">
              <a:solidFill>
                <a:schemeClr val="bg1"/>
              </a:solidFill>
            </a:endParaRPr>
          </a:p>
        </p:txBody>
      </p:sp>
      <p:sp>
        <p:nvSpPr>
          <p:cNvPr id="18434" name="AutoShape 2" descr="Related imag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8436" name="AutoShape 4" descr="Related imag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8438" name="AutoShape 6" descr="Image result for ÐºÐ°Ð¿ÐµÐ»Ð° Ñ Ð±Ð¾Ð»Ð½Ð¸ÑÐ¸"/>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8440" name="AutoShape 8" descr="Image result for ÐºÐ°Ð¿ÐµÐ»Ð° Ñ Ð±Ð¾Ð»Ð½Ð¸ÑÐ¸"/>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8442" name="Picture 10" descr="Image result for Ð»ÐµÐºÐ°Ñ Ð¸ ÑÐ²ÐµÑÑÐµÐ½Ð¸Ðº"/>
          <p:cNvPicPr>
            <a:picLocks noChangeAspect="1" noChangeArrowheads="1"/>
          </p:cNvPicPr>
          <p:nvPr/>
        </p:nvPicPr>
        <p:blipFill>
          <a:blip r:embed="rId2"/>
          <a:srcRect/>
          <a:stretch>
            <a:fillRect/>
          </a:stretch>
        </p:blipFill>
        <p:spPr bwMode="auto">
          <a:xfrm>
            <a:off x="2285984" y="2285989"/>
            <a:ext cx="6858016" cy="4572011"/>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2857496"/>
          </a:xfrm>
        </p:spPr>
        <p:txBody>
          <a:bodyPr>
            <a:normAutofit/>
          </a:bodyPr>
          <a:lstStyle/>
          <a:p>
            <a:pPr>
              <a:buNone/>
            </a:pPr>
            <a:r>
              <a:rPr lang="en-US" sz="2000" dirty="0" smtClean="0">
                <a:solidFill>
                  <a:schemeClr val="bg1"/>
                </a:solidFill>
              </a:rPr>
              <a:t>Journal of Clinical Psychology </a:t>
            </a:r>
            <a:r>
              <a:rPr lang="sr-Cyrl-RS" sz="2000" dirty="0" smtClean="0">
                <a:solidFill>
                  <a:schemeClr val="bg1"/>
                </a:solidFill>
              </a:rPr>
              <a:t>је </a:t>
            </a:r>
            <a:r>
              <a:rPr lang="en-US" sz="2000" dirty="0" smtClean="0">
                <a:solidFill>
                  <a:schemeClr val="bg1"/>
                </a:solidFill>
              </a:rPr>
              <a:t>2010 </a:t>
            </a:r>
            <a:r>
              <a:rPr lang="sr-Cyrl-RS" sz="2000" dirty="0" smtClean="0">
                <a:solidFill>
                  <a:schemeClr val="bg1"/>
                </a:solidFill>
              </a:rPr>
              <a:t> потврдио да вера у Бога побољшава одговор на психијатријско лечење депресивних пацијената. Занимљиво је да овај опоравак није повезан са повећањем наде код пацијента, како тврди научница Патриша Марфи са Раш универзитета. “Повезано је специфично са веровањем да узвишено биће брине.”, рекла је.</a:t>
            </a:r>
            <a:endParaRPr lang="en-US" sz="2000" dirty="0"/>
          </a:p>
        </p:txBody>
      </p:sp>
      <p:pic>
        <p:nvPicPr>
          <p:cNvPr id="37890" name="Picture 2" descr="Image result for Ð±Ð¾Ð»ÐµÑÑÐ°Ð½ ÑÐ¾Ð²ÐµÐº Ð¸ ÑÐ²ÐµÑÑÐµÐ½Ð¸Ðº"/>
          <p:cNvPicPr>
            <a:picLocks noChangeAspect="1" noChangeArrowheads="1"/>
          </p:cNvPicPr>
          <p:nvPr/>
        </p:nvPicPr>
        <p:blipFill>
          <a:blip r:embed="rId2"/>
          <a:srcRect/>
          <a:stretch>
            <a:fillRect/>
          </a:stretch>
        </p:blipFill>
        <p:spPr bwMode="auto">
          <a:xfrm>
            <a:off x="500034" y="1579159"/>
            <a:ext cx="7929586" cy="5278841"/>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72066" y="0"/>
            <a:ext cx="4071934" cy="6500834"/>
          </a:xfrm>
        </p:spPr>
        <p:txBody>
          <a:bodyPr>
            <a:normAutofit/>
          </a:bodyPr>
          <a:lstStyle/>
          <a:p>
            <a:pPr>
              <a:buNone/>
            </a:pPr>
            <a:r>
              <a:rPr lang="sr-Cyrl-RS" dirty="0" smtClean="0">
                <a:solidFill>
                  <a:schemeClr val="bg1"/>
                </a:solidFill>
              </a:rPr>
              <a:t>Вера је повезана са здрављем у целости, вероватно јер верујуће особе имају већу друштвену подршку, боље социјалне вештине и позитивнију слику о себи. </a:t>
            </a:r>
            <a:endParaRPr lang="en-US" dirty="0">
              <a:solidFill>
                <a:schemeClr val="bg1"/>
              </a:solidFill>
            </a:endParaRPr>
          </a:p>
        </p:txBody>
      </p:sp>
      <p:pic>
        <p:nvPicPr>
          <p:cNvPr id="19458" name="Picture 2" descr="Image result for orthodox monk wheelchair"/>
          <p:cNvPicPr>
            <a:picLocks noChangeAspect="1" noChangeArrowheads="1"/>
          </p:cNvPicPr>
          <p:nvPr/>
        </p:nvPicPr>
        <p:blipFill>
          <a:blip r:embed="rId2"/>
          <a:srcRect/>
          <a:stretch>
            <a:fillRect/>
          </a:stretch>
        </p:blipFill>
        <p:spPr bwMode="auto">
          <a:xfrm>
            <a:off x="428596" y="428604"/>
            <a:ext cx="4469818" cy="5967437"/>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192</TotalTime>
  <Words>1544</Words>
  <Application>Microsoft Office PowerPoint</Application>
  <PresentationFormat>On-screen Show (4:3)</PresentationFormat>
  <Paragraphs>51</Paragraphs>
  <Slides>30</Slides>
  <Notes>0</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Apex</vt:lpstr>
      <vt:lpstr>Вера и здравље 1. део – шта каже наука?</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НАУКА ЈЕ ДОКАЗАЛА ДА ОСОБЕ КОЈЕ ВЕРУЈУ...</vt:lpstr>
      <vt:lpstr>Литература и извори</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marko</dc:creator>
  <cp:lastModifiedBy>apokalipsa</cp:lastModifiedBy>
  <cp:revision>22</cp:revision>
  <dcterms:created xsi:type="dcterms:W3CDTF">2018-12-02T17:50:16Z</dcterms:created>
  <dcterms:modified xsi:type="dcterms:W3CDTF">2019-02-02T18:46:50Z</dcterms:modified>
</cp:coreProperties>
</file>