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31"/>
  </p:notesMasterIdLst>
  <p:sldIdLst>
    <p:sldId id="295" r:id="rId6"/>
    <p:sldId id="296" r:id="rId7"/>
    <p:sldId id="293" r:id="rId8"/>
    <p:sldId id="261" r:id="rId9"/>
    <p:sldId id="262" r:id="rId10"/>
    <p:sldId id="264" r:id="rId11"/>
    <p:sldId id="265" r:id="rId12"/>
    <p:sldId id="266" r:id="rId13"/>
    <p:sldId id="294" r:id="rId14"/>
    <p:sldId id="267" r:id="rId15"/>
    <p:sldId id="268" r:id="rId16"/>
    <p:sldId id="269" r:id="rId17"/>
    <p:sldId id="273" r:id="rId18"/>
    <p:sldId id="257" r:id="rId19"/>
    <p:sldId id="260" r:id="rId20"/>
    <p:sldId id="259" r:id="rId21"/>
    <p:sldId id="275" r:id="rId22"/>
    <p:sldId id="277" r:id="rId23"/>
    <p:sldId id="276" r:id="rId24"/>
    <p:sldId id="278" r:id="rId25"/>
    <p:sldId id="281" r:id="rId26"/>
    <p:sldId id="283" r:id="rId27"/>
    <p:sldId id="297" r:id="rId28"/>
    <p:sldId id="289" r:id="rId29"/>
    <p:sldId id="298" r:id="rId30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81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Cyrl-C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F4783-4036-499B-9115-1C7254C3156B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Cyrl-C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55AEA-B9B0-4C9E-AC8A-C7FB7E4A566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x-none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500577D-9862-439F-8ADF-0355D41B1AE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x-none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80CC87-1C9F-4E02-ACC9-5C909D89EA7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x-none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B635EF-3D3F-4095-B159-13C6F7DDC2F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/>
              <a:t>Изображение с сайта </a:t>
            </a:r>
            <a:r>
              <a:rPr lang="en-US"/>
              <a:t>chellebelly.wordpress.com</a:t>
            </a:r>
            <a:endParaRPr lang="ru-RU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83ED3A9-801A-42AA-8FE7-DD3313DAFB9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CA245-5193-4B5A-B453-1501F949CDAB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4381-F6BD-4EE5-BBC4-28C5F92F605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CA245-5193-4B5A-B453-1501F949CDAB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4381-F6BD-4EE5-BBC4-28C5F92F605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CA245-5193-4B5A-B453-1501F949CDAB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4381-F6BD-4EE5-BBC4-28C5F92F605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4F0E5-CF73-4D39-9847-34A5B5C58637}" type="datetimeFigureOut">
              <a:rPr lang="ru-RU"/>
              <a:pPr>
                <a:defRPr/>
              </a:pPr>
              <a:t>26.07.2026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9C272-A702-4E75-BDCF-0140F9B40A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699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C8806-2616-4360-A793-1BA7796FEDD1}" type="datetimeFigureOut">
              <a:rPr lang="ru-RU"/>
              <a:pPr>
                <a:defRPr/>
              </a:pPr>
              <a:t>26.07.2026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02A38-BFA8-47ED-A38A-CA25F24C3B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228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125DC-C219-403F-BA0E-F001BC07E3AB}" type="datetimeFigureOut">
              <a:rPr lang="ru-RU"/>
              <a:pPr>
                <a:defRPr/>
              </a:pPr>
              <a:t>26.07.2026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97F3D-AED9-469C-88AC-667E4FD76C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937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0236B-90C1-46C1-8F43-68B8C96077A5}" type="datetimeFigureOut">
              <a:rPr lang="ru-RU"/>
              <a:pPr>
                <a:defRPr/>
              </a:pPr>
              <a:t>26.07.2026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5F6B2-B0DD-4F42-8DFC-C97962FE83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448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225B2-4989-4BEA-ACB1-259822819D8D}" type="datetimeFigureOut">
              <a:rPr lang="ru-RU"/>
              <a:pPr>
                <a:defRPr/>
              </a:pPr>
              <a:t>26.07.2026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BF5BA-5FB6-4980-BA9C-C8E8B93D00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80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00D21-ADB3-4712-B8ED-3BD61A2FB534}" type="datetimeFigureOut">
              <a:rPr lang="ru-RU"/>
              <a:pPr>
                <a:defRPr/>
              </a:pPr>
              <a:t>26.07.2026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864E3-A2A8-4342-85A2-4B3AA8178C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0574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D8295-E3DD-4BCC-97BF-36F15EF9FD21}" type="datetimeFigureOut">
              <a:rPr lang="ru-RU"/>
              <a:pPr>
                <a:defRPr/>
              </a:pPr>
              <a:t>26.07.2026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19EB4-542D-435F-B7C4-3FE5D235E3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6130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35199-D0CF-417D-B462-D49A2729F0C3}" type="datetimeFigureOut">
              <a:rPr lang="ru-RU"/>
              <a:pPr>
                <a:defRPr/>
              </a:pPr>
              <a:t>26.07.2026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DCEB7-525C-423D-9914-FD34EA5374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147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CA245-5193-4B5A-B453-1501F949CDAB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4381-F6BD-4EE5-BBC4-28C5F92F605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C05AC-AD32-4CB8-87E4-DF4C8987626E}" type="datetimeFigureOut">
              <a:rPr lang="ru-RU"/>
              <a:pPr>
                <a:defRPr/>
              </a:pPr>
              <a:t>26.07.2026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BB38F-5AE9-425F-8D56-FAAB4B0301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4247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01EA9-6F03-4C92-8DCC-8EADDF135DD6}" type="datetimeFigureOut">
              <a:rPr lang="ru-RU"/>
              <a:pPr>
                <a:defRPr/>
              </a:pPr>
              <a:t>26.07.2026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876B9-2349-4B08-A8F4-DBA18C2746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1870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18549-4B64-44A7-B36B-236C906D65CE}" type="datetimeFigureOut">
              <a:rPr lang="ru-RU"/>
              <a:pPr>
                <a:defRPr/>
              </a:pPr>
              <a:t>26.07.2026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034EE-9FC9-44A1-AC40-A31C2C7CEA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873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636C-DF51-4857-B7D1-EF0AA9CF2DD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8892-015B-43EC-A00A-DAD796E646CE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636C-DF51-4857-B7D1-EF0AA9CF2DD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8892-015B-43EC-A00A-DAD796E646CE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636C-DF51-4857-B7D1-EF0AA9CF2DD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DA58892-015B-43EC-A00A-DAD796E646CE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636C-DF51-4857-B7D1-EF0AA9CF2DD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8892-015B-43EC-A00A-DAD796E646CE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636C-DF51-4857-B7D1-EF0AA9CF2DD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8892-015B-43EC-A00A-DAD796E646CE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636C-DF51-4857-B7D1-EF0AA9CF2DD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8892-015B-43EC-A00A-DAD796E646CE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636C-DF51-4857-B7D1-EF0AA9CF2DD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8892-015B-43EC-A00A-DAD796E646CE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CA245-5193-4B5A-B453-1501F949CDAB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4381-F6BD-4EE5-BBC4-28C5F92F605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636C-DF51-4857-B7D1-EF0AA9CF2DD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8892-015B-43EC-A00A-DAD796E646CE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636C-DF51-4857-B7D1-EF0AA9CF2DD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8892-015B-43EC-A00A-DAD796E646CE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636C-DF51-4857-B7D1-EF0AA9CF2DD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8892-015B-43EC-A00A-DAD796E646CE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636C-DF51-4857-B7D1-EF0AA9CF2DD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8892-015B-43EC-A00A-DAD796E646CE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AE2-43E6-480F-88BB-9F840E54055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D44A-2F5A-4937-840C-A304298BA4DD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AE2-43E6-480F-88BB-9F840E54055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D44A-2F5A-4937-840C-A304298BA4DD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AE2-43E6-480F-88BB-9F840E54055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D44A-2F5A-4937-840C-A304298BA4DD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AE2-43E6-480F-88BB-9F840E54055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D44A-2F5A-4937-840C-A304298BA4DD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AE2-43E6-480F-88BB-9F840E54055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D44A-2F5A-4937-840C-A304298BA4DD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AE2-43E6-480F-88BB-9F840E54055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D44A-2F5A-4937-840C-A304298BA4DD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CA245-5193-4B5A-B453-1501F949CDAB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4381-F6BD-4EE5-BBC4-28C5F92F605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AE2-43E6-480F-88BB-9F840E54055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D44A-2F5A-4937-840C-A304298BA4DD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AE2-43E6-480F-88BB-9F840E54055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D44A-2F5A-4937-840C-A304298BA4DD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AE2-43E6-480F-88BB-9F840E54055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D44A-2F5A-4937-840C-A304298BA4DD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AE2-43E6-480F-88BB-9F840E54055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D44A-2F5A-4937-840C-A304298BA4DD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AE2-43E6-480F-88BB-9F840E54055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D44A-2F5A-4937-840C-A304298BA4DD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3CF71468-D3F5-41C0-9541-C512F373527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67B0745B-878E-4700-85E7-06553EBBEF98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3CF71468-D3F5-41C0-9541-C512F373527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745B-878E-4700-85E7-06553EBBEF98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3CF71468-D3F5-41C0-9541-C512F373527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67B0745B-878E-4700-85E7-06553EBBEF98}" type="slidenum">
              <a:rPr lang="sr-Cyrl-CS" smtClean="0"/>
              <a:pPr/>
              <a:t>‹#›</a:t>
            </a:fld>
            <a:endParaRPr lang="sr-Cyrl-C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CF71468-D3F5-41C0-9541-C512F373527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67B0745B-878E-4700-85E7-06553EBBEF98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 spd="med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3CF71468-D3F5-41C0-9541-C512F373527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67B0745B-878E-4700-85E7-06553EBBEF98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CA245-5193-4B5A-B453-1501F949CDAB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4381-F6BD-4EE5-BBC4-28C5F92F605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71468-D3F5-41C0-9541-C512F373527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745B-878E-4700-85E7-06553EBBEF98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 spd="med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CF71468-D3F5-41C0-9541-C512F373527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67B0745B-878E-4700-85E7-06553EBBEF98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 spd="med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3CF71468-D3F5-41C0-9541-C512F373527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67B0745B-878E-4700-85E7-06553EBBEF98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3CF71468-D3F5-41C0-9541-C512F373527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67B0745B-878E-4700-85E7-06553EBBEF98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71468-D3F5-41C0-9541-C512F373527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745B-878E-4700-85E7-06553EBBEF98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 spd="med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71468-D3F5-41C0-9541-C512F373527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745B-878E-4700-85E7-06553EBBEF98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CA245-5193-4B5A-B453-1501F949CDAB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4381-F6BD-4EE5-BBC4-28C5F92F605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CA245-5193-4B5A-B453-1501F949CDAB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4381-F6BD-4EE5-BBC4-28C5F92F605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CA245-5193-4B5A-B453-1501F949CDAB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4381-F6BD-4EE5-BBC4-28C5F92F605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CA245-5193-4B5A-B453-1501F949CDAB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4381-F6BD-4EE5-BBC4-28C5F92F605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CA245-5193-4B5A-B453-1501F949CDAB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94381-F6BD-4EE5-BBC4-28C5F92F605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D3A8B45-46B8-471E-85E3-4D24816DE710}" type="datetimeFigureOut">
              <a:rPr lang="ru-RU"/>
              <a:pPr>
                <a:defRPr/>
              </a:pPr>
              <a:t>26.07.2026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E6517A1-96D4-4E4B-BE6A-DD023E4FCC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D0B636C-DF51-4857-B7D1-EF0AA9CF2DD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DA58892-015B-43EC-A00A-DAD796E646CE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DCAE2-43E6-480F-88BB-9F840E54055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3D44A-2F5A-4937-840C-A304298BA4DD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CF71468-D3F5-41C0-9541-C512F373527F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67B0745B-878E-4700-85E7-06553EBBEF98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>
    <p:fade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40.xml"/><Relationship Id="rId1" Type="http://schemas.openxmlformats.org/officeDocument/2006/relationships/audio" Target="file:///D:\za%20film\Sound\fireLrg.wav" TargetMode="Externa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40.xml"/><Relationship Id="rId1" Type="http://schemas.openxmlformats.org/officeDocument/2006/relationships/audio" Target="file:///D:\za%20film\03.%20Loreena%20McKennitt%20-%20The%20Mystic's%20Dream.mp3" TargetMode="Externa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643050"/>
            <a:ext cx="3714776" cy="518113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8992" y="5000636"/>
            <a:ext cx="5343540" cy="995354"/>
          </a:xfrm>
        </p:spPr>
        <p:txBody>
          <a:bodyPr>
            <a:normAutofit fontScale="85000" lnSpcReduction="20000"/>
          </a:bodyPr>
          <a:lstStyle/>
          <a:p>
            <a:r>
              <a:rPr lang="sr-Cyrl-CS" sz="2400" dirty="0">
                <a:solidFill>
                  <a:schemeClr val="bg1"/>
                </a:solidFill>
              </a:rPr>
              <a:t>Марко Радаковић, вероучитељ</a:t>
            </a:r>
          </a:p>
          <a:p>
            <a:r>
              <a:rPr lang="sr-Cyrl-CS" sz="2400" dirty="0">
                <a:solidFill>
                  <a:schemeClr val="bg1"/>
                </a:solidFill>
              </a:rPr>
              <a:t>Бачки Грачац</a:t>
            </a:r>
          </a:p>
          <a:p>
            <a:r>
              <a:rPr lang="sr-Cyrl-CS" sz="2400" dirty="0">
                <a:solidFill>
                  <a:schemeClr val="bg1"/>
                </a:solidFill>
              </a:rPr>
              <a:t>Фебруар 2012.</a:t>
            </a:r>
          </a:p>
        </p:txBody>
      </p:sp>
      <p:sp>
        <p:nvSpPr>
          <p:cNvPr id="4" name="Rectangle 3"/>
          <p:cNvSpPr/>
          <p:nvPr/>
        </p:nvSpPr>
        <p:spPr>
          <a:xfrm>
            <a:off x="3929058" y="2143116"/>
            <a:ext cx="490903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СВЕТИ </a:t>
            </a:r>
          </a:p>
          <a:p>
            <a:pPr algn="ctr"/>
            <a:r>
              <a:rPr lang="sr-Cyrl-CS" sz="5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ПЕТАР И ПАВЛЕ</a:t>
            </a:r>
            <a:endParaRPr lang="en-US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43174" y="571480"/>
            <a:ext cx="2930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ПРАВОСЛАВНИ КАТИХИЗИС</a:t>
            </a:r>
          </a:p>
        </p:txBody>
      </p:sp>
      <p:sp>
        <p:nvSpPr>
          <p:cNvPr id="6" name="Rectangle 5"/>
          <p:cNvSpPr/>
          <p:nvPr/>
        </p:nvSpPr>
        <p:spPr>
          <a:xfrm>
            <a:off x="357158" y="928670"/>
            <a:ext cx="8297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Свети - пријатељи Божији:</a:t>
            </a:r>
            <a:endParaRPr lang="en-US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76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571480"/>
            <a:ext cx="9144000" cy="376689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" y="4357694"/>
            <a:ext cx="900115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Док је ишао у други град да тражи и гони хришћане, чудесно му се јавио христос и питао га зашто га гони. Савле остаје слеп док се није крстио и добио име павле. Почиње да проповеда хришћанство.</a:t>
            </a:r>
            <a:endParaRPr lang="en-US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76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473270"/>
            <a:ext cx="9144000" cy="591146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40090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923" y="0"/>
            <a:ext cx="5834154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880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607138" y="-44006"/>
            <a:ext cx="5536862" cy="690200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3786181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RS" sz="4000" b="1" cap="none" spc="0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Петра је из тамнице ослободио анђео. Том догађају је посвећен празник Часне вериге Ап. Петра.</a:t>
            </a:r>
            <a:endParaRPr lang="en-US" sz="4000" b="1" cap="none" spc="0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2" descr="painting1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87313"/>
            <a:ext cx="8051800" cy="591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5" y="5918626"/>
            <a:ext cx="8391278" cy="830997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</a:rPr>
              <a:t>Апостол Павле је написао четрнаест посланица разним црквама и лицима.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57438" y="6334125"/>
            <a:ext cx="64293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«Апостол Павле,пише посланицу».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Валентен де Булонь (ок.1594-1632) или Никола </a:t>
            </a:r>
            <a:r>
              <a:rPr lang="ru-RU" sz="1400" dirty="0" err="1">
                <a:solidFill>
                  <a:schemeClr val="bg2">
                    <a:lumMod val="50000"/>
                  </a:schemeClr>
                </a:solidFill>
                <a:latin typeface="+mn-lt"/>
              </a:rPr>
              <a:t>Турнье</a:t>
            </a: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 (1590-1638). </a:t>
            </a:r>
          </a:p>
        </p:txBody>
      </p:sp>
    </p:spTree>
  </p:cSld>
  <p:clrMapOvr>
    <a:masterClrMapping/>
  </p:clrMapOvr>
  <p:transition spd="med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38" y="5786438"/>
            <a:ext cx="7715250" cy="830997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</a:rPr>
              <a:t>Много </a:t>
            </a:r>
            <a:r>
              <a:rPr lang="ru-RU" sz="2400" b="1" dirty="0"/>
              <a:t>је путовао, проповедао и храбро сведочио Христа</a:t>
            </a:r>
            <a:r>
              <a:rPr lang="ru-RU" sz="2400" b="1" dirty="0">
                <a:latin typeface="+mn-lt"/>
              </a:rPr>
              <a:t>.</a:t>
            </a:r>
          </a:p>
        </p:txBody>
      </p:sp>
      <p:pic>
        <p:nvPicPr>
          <p:cNvPr id="5123" name="Рисунок 2" descr="painting3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107950"/>
            <a:ext cx="8424863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43188" y="6334125"/>
            <a:ext cx="614362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Суриков В.И. Апостол Павел, объясняющий догматы христианства перед Иродом </a:t>
            </a:r>
            <a:r>
              <a:rPr lang="ru-RU" sz="1400" dirty="0" err="1">
                <a:solidFill>
                  <a:schemeClr val="bg2">
                    <a:lumMod val="50000"/>
                  </a:schemeClr>
                </a:solidFill>
                <a:latin typeface="+mn-lt"/>
              </a:rPr>
              <a:t>Агриппой</a:t>
            </a: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, сестрой его Береникой и римским проконсулом </a:t>
            </a:r>
            <a:r>
              <a:rPr lang="ru-RU" sz="1400" dirty="0" err="1">
                <a:solidFill>
                  <a:schemeClr val="bg2">
                    <a:lumMod val="50000"/>
                  </a:schemeClr>
                </a:solidFill>
                <a:latin typeface="+mn-lt"/>
              </a:rPr>
              <a:t>Фестом</a:t>
            </a:r>
            <a:endParaRPr lang="ru-RU" sz="1400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med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2" descr="Ломтев НП Апостол Андрей Первозванный водружает крест на горах Киевских  [1848]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0"/>
            <a:ext cx="8388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1563" y="6000750"/>
            <a:ext cx="6858000" cy="830997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</a:rPr>
              <a:t>Павле је написао неке од најлепших делова Библије.</a:t>
            </a:r>
          </a:p>
        </p:txBody>
      </p:sp>
      <p:sp>
        <p:nvSpPr>
          <p:cNvPr id="8196" name="Прямоугольник 3"/>
          <p:cNvSpPr>
            <a:spLocks noChangeArrowheads="1"/>
          </p:cNvSpPr>
          <p:nvPr/>
        </p:nvSpPr>
        <p:spPr bwMode="auto">
          <a:xfrm>
            <a:off x="1571625" y="6550025"/>
            <a:ext cx="72151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ru-RU" sz="1400">
                <a:solidFill>
                  <a:schemeClr val="bg1"/>
                </a:solidFill>
                <a:latin typeface="Calibri" pitchFamily="34" charset="0"/>
              </a:rPr>
              <a:t>Ломтев Н.П. Апостол Андрей Первозванный водружает крест на горах Киевских  [1848]</a:t>
            </a:r>
          </a:p>
        </p:txBody>
      </p:sp>
    </p:spTree>
  </p:cSld>
  <p:clrMapOvr>
    <a:masterClrMapping/>
  </p:clrMapOvr>
  <p:transition spd="med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86512" y="1214422"/>
            <a:ext cx="28574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НЕРОН</a:t>
            </a:r>
            <a:r>
              <a:rPr lang="sr-Cyrl-R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римски цар, </a:t>
            </a:r>
            <a:r>
              <a:rPr lang="sr-Cyrl-CS" sz="2400" dirty="0">
                <a:solidFill>
                  <a:srgbClr val="FF0000"/>
                </a:solidFill>
              </a:rPr>
              <a:t>54-68</a:t>
            </a:r>
            <a:r>
              <a:rPr lang="sr-Cyrl-C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, подметнуо је пожар у Риму, па је окривио хришћане, због чега почиње крваво гоњење.</a:t>
            </a:r>
          </a:p>
        </p:txBody>
      </p:sp>
      <p:pic>
        <p:nvPicPr>
          <p:cNvPr id="4" name="Picture 3" descr="neron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4356"/>
            <a:ext cx="6217854" cy="442915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ireLrg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5143504" y="6215082"/>
            <a:ext cx="304800" cy="304800"/>
          </a:xfrm>
          <a:prstGeom prst="rect">
            <a:avLst/>
          </a:prstGeom>
        </p:spPr>
      </p:pic>
      <p:pic>
        <p:nvPicPr>
          <p:cNvPr id="4" name="fireLrg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5857884" y="6357958"/>
            <a:ext cx="304800" cy="304800"/>
          </a:xfrm>
          <a:prstGeom prst="rect">
            <a:avLst/>
          </a:prstGeom>
        </p:spPr>
      </p:pic>
      <p:pic>
        <p:nvPicPr>
          <p:cNvPr id="5" name="fireLrg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5929322" y="5857892"/>
            <a:ext cx="304800" cy="304800"/>
          </a:xfrm>
          <a:prstGeom prst="rect">
            <a:avLst/>
          </a:prstGeom>
        </p:spPr>
      </p:pic>
      <p:pic>
        <p:nvPicPr>
          <p:cNvPr id="2" name="Picture 1" descr="KARL_V~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400"/>
            <a:ext cx="9144000" cy="680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45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906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4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Рисунок 2" descr="Христианские мученики в Колизее_Last_Praye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785794"/>
            <a:ext cx="84550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Прямоугольник 3"/>
          <p:cNvSpPr>
            <a:spLocks noChangeArrowheads="1"/>
          </p:cNvSpPr>
          <p:nvPr/>
        </p:nvSpPr>
        <p:spPr bwMode="auto">
          <a:xfrm>
            <a:off x="4143375" y="4929188"/>
            <a:ext cx="4572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ru-RU" sz="1400">
                <a:latin typeface="Calibri" pitchFamily="34" charset="0"/>
              </a:rPr>
              <a:t>Ж. Л. Жером. Последняя молитва христиан перед казнью</a:t>
            </a:r>
          </a:p>
        </p:txBody>
      </p:sp>
    </p:spTree>
  </p:cSld>
  <p:clrMapOvr>
    <a:masterClrMapping/>
  </p:clrMapOvr>
  <p:transition spd="med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09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21844" y="0"/>
            <a:ext cx="582215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85728"/>
            <a:ext cx="342899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400" b="1" dirty="0"/>
              <a:t>Свети апостол Петар Био је рибар, и најпре се звао Симон, но Господ  га је назвао Петром (Јн 1, 42). Петар значи стена, због његове камене, чврст вере. Јер Петар је први од ученика јасно изразио веру у Господа Исуса рекавши: "Ти су Христос, Син Бога живога" (Мт 16, 16).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losseoimg_5364_web_d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962" y="357166"/>
            <a:ext cx="9186962" cy="611507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ean-Leon_Gerome_Pollice_Vers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8620"/>
            <a:ext cx="9144000" cy="6080760"/>
          </a:xfrm>
          <a:prstGeom prst="rect">
            <a:avLst/>
          </a:prstGeom>
        </p:spPr>
      </p:pic>
      <p:pic>
        <p:nvPicPr>
          <p:cNvPr id="4" name="03. Loreena McKennitt - The Mystic's Drea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7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5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00PX-~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330" y="1071546"/>
            <a:ext cx="9178330" cy="500066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УХОВНО\В‚Е Р О Н А У К А\ПРЕЗЕНТАЦИЈЕ\слике\ГОЊЕЊА\5peter1.jpg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/>
          <a:stretch>
            <a:fillRect/>
          </a:stretch>
        </p:blipFill>
        <p:spPr bwMode="auto">
          <a:xfrm>
            <a:off x="214282" y="0"/>
            <a:ext cx="5291154" cy="682009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000760" y="0"/>
            <a:ext cx="257176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000" dirty="0">
                <a:solidFill>
                  <a:schemeClr val="bg1"/>
                </a:solidFill>
              </a:rPr>
              <a:t>По заповести опакога цара Нерона, Петар би осуђен на смрт. Поставивши другога за епископа у Риму и посаветовавши и утешивши стадо Христово, Петар пође радосно на смрт. Видећи крст пред собом, он умоли своје џелате, да га распну наопако, пошто сматраше себе недостојним да умре као и Господ његов. И тако упокоји се велики слуга великог Господара, и прими венац славе вечне .</a:t>
            </a:r>
            <a:br>
              <a:rPr lang="sr-Cyrl-CS" sz="2000" dirty="0">
                <a:solidFill>
                  <a:schemeClr val="bg1"/>
                </a:solidFill>
              </a:rPr>
            </a:br>
            <a:endParaRPr lang="sr-Cyrl-C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775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42910" y="52438"/>
            <a:ext cx="7786742" cy="669173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00134" y="5288340"/>
            <a:ext cx="7643866" cy="1569660"/>
          </a:xfrm>
          <a:prstGeom prst="rect">
            <a:avLst/>
          </a:prstGeom>
          <a:solidFill>
            <a:schemeClr val="tx1">
              <a:alpha val="46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400" dirty="0">
                <a:solidFill>
                  <a:schemeClr val="bg1"/>
                </a:solidFill>
              </a:rPr>
              <a:t>Павле је говорио: “Не живим ја него Христос живи у мени“. Посечен у Риму, у време цара Нерона, кад и апостол Петар.</a:t>
            </a:r>
            <a:br>
              <a:rPr lang="sr-Cyrl-CS" sz="2400" dirty="0">
                <a:solidFill>
                  <a:schemeClr val="bg1"/>
                </a:solidFill>
              </a:rPr>
            </a:br>
            <a:endParaRPr lang="en-US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643050"/>
            <a:ext cx="3714776" cy="518113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714744" y="571480"/>
            <a:ext cx="4711079" cy="24622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Свети апостоли петар и павле били су пријатељи и сарадници. Павле је био учен, а петар прост рибар. Павле је био питоме, а петар нагле нарави. Заједно се прослављају </a:t>
            </a:r>
          </a:p>
          <a:p>
            <a:pPr algn="ctr"/>
            <a:r>
              <a:rPr lang="sr-Cyrl-CS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12. Јула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Cyrl-C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r-Cyrl-CS"/>
          </a:p>
        </p:txBody>
      </p:sp>
      <p:pic>
        <p:nvPicPr>
          <p:cNvPr id="7" name="Picture Placeholder 6" descr="DSCN1054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00760" y="357166"/>
            <a:ext cx="3143240" cy="3785652"/>
          </a:xfrm>
          <a:prstGeom prst="rect">
            <a:avLst/>
          </a:prstGeom>
          <a:solidFill>
            <a:schemeClr val="tx1"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sr-Cyrl-CS" sz="2400" b="1" dirty="0">
                <a:solidFill>
                  <a:srgbClr val="002060"/>
                </a:solidFill>
              </a:rPr>
              <a:t>Када је Господ изведен на суд, Петар Га се три пута одрекао, но само један поглед у лице Господа - и душа Петрова била је испуњена стидом и покајањем.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0"/>
            <a:ext cx="4071966" cy="6872913"/>
          </a:xfrm>
          <a:prstGeom prst="rect">
            <a:avLst/>
          </a:prstGeom>
        </p:spPr>
      </p:pic>
      <p:pic>
        <p:nvPicPr>
          <p:cNvPr id="4" name="Picture 3" descr="440020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0"/>
            <a:ext cx="483557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00628" y="857232"/>
            <a:ext cx="42862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800" b="1" dirty="0"/>
              <a:t>После силаска Светога Духа Петар се јавља наустрашивим и силним проповедником Јеванђеља. После његове једне беседе у Јерусалиму обратило се у веру око три хиљаде душа. 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40020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9884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57884" y="0"/>
            <a:ext cx="264320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800" b="1" dirty="0">
                <a:solidFill>
                  <a:srgbClr val="002060"/>
                </a:solidFill>
              </a:rPr>
              <a:t>Проповедао је Јеванђеље по Палестини и Малој Азији, по Илирику и Италији. Писао је писма утехе хришћанима, која су ушла у збирку светих списа касније названу  Библија.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759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925788" y="0"/>
            <a:ext cx="5218212" cy="69488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428604"/>
            <a:ext cx="31432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800" b="1" dirty="0">
                <a:solidFill>
                  <a:srgbClr val="002060"/>
                </a:solidFill>
              </a:rPr>
              <a:t>Бог је кроз њега чинио моћна чудеса: лечио је болесне, ваксрсавао мртве.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400300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56" y="0"/>
            <a:ext cx="5842981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40040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6096" y="0"/>
            <a:ext cx="5851807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40070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888" y="0"/>
            <a:ext cx="588711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720" y="285728"/>
            <a:ext cx="29289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800" b="1" dirty="0">
                <a:solidFill>
                  <a:srgbClr val="002060"/>
                </a:solidFill>
              </a:rPr>
              <a:t>За то време, Савле је био јеврејски фарисеј и гонио је хришћане. Држао је хаљине људима док су каменовали Светог Стефана. </a:t>
            </a:r>
          </a:p>
        </p:txBody>
      </p:sp>
    </p:spTree>
  </p:cSld>
  <p:clrMapOvr>
    <a:masterClrMapping/>
  </p:clrMapOvr>
  <p:transition>
    <p:fade/>
  </p:transition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Verve">
  <a:themeElements>
    <a:clrScheme name="Custom 2">
      <a:dk1>
        <a:srgbClr val="C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549</Words>
  <Application>Microsoft Office PowerPoint</Application>
  <PresentationFormat>Пројекција на екрану (4:3)</PresentationFormat>
  <Paragraphs>33</Paragraphs>
  <Slides>25</Slides>
  <Notes>4</Notes>
  <HiddenSlides>0</HiddenSlides>
  <MMClips>4</MMClips>
  <ScaleCrop>false</ScaleCrop>
  <HeadingPairs>
    <vt:vector size="6" baseType="variant">
      <vt:variant>
        <vt:lpstr>Кориштени фонтови</vt:lpstr>
      </vt:variant>
      <vt:variant>
        <vt:i4>10</vt:i4>
      </vt:variant>
      <vt:variant>
        <vt:lpstr>Тема</vt:lpstr>
      </vt:variant>
      <vt:variant>
        <vt:i4>5</vt:i4>
      </vt:variant>
      <vt:variant>
        <vt:lpstr>Наслови слајдова</vt:lpstr>
      </vt:variant>
      <vt:variant>
        <vt:i4>25</vt:i4>
      </vt:variant>
    </vt:vector>
  </HeadingPairs>
  <TitlesOfParts>
    <vt:vector size="40" baseType="lpstr">
      <vt:lpstr>Arial</vt:lpstr>
      <vt:lpstr>Book Antiqua</vt:lpstr>
      <vt:lpstr>Calibri</vt:lpstr>
      <vt:lpstr>Century Gothic</vt:lpstr>
      <vt:lpstr>Lucida Sans</vt:lpstr>
      <vt:lpstr>Times New Roman</vt:lpstr>
      <vt:lpstr>Verdana</vt:lpstr>
      <vt:lpstr>Wingdings</vt:lpstr>
      <vt:lpstr>Wingdings 2</vt:lpstr>
      <vt:lpstr>Wingdings 3</vt:lpstr>
      <vt:lpstr>Office Theme</vt:lpstr>
      <vt:lpstr>Тема Office</vt:lpstr>
      <vt:lpstr>Apex</vt:lpstr>
      <vt:lpstr>1_Office Theme</vt:lpstr>
      <vt:lpstr>Verve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Home</dc:creator>
  <cp:lastModifiedBy>Драган Ђурић</cp:lastModifiedBy>
  <cp:revision>6</cp:revision>
  <dcterms:created xsi:type="dcterms:W3CDTF">2013-05-28T08:26:05Z</dcterms:created>
  <dcterms:modified xsi:type="dcterms:W3CDTF">2026-07-26T11:58:14Z</dcterms:modified>
</cp:coreProperties>
</file>