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1"/>
  </p:sldMasterIdLst>
  <p:sldIdLst>
    <p:sldId id="257" r:id="rId2"/>
    <p:sldId id="256" r:id="rId3"/>
    <p:sldId id="259" r:id="rId4"/>
    <p:sldId id="260" r:id="rId5"/>
    <p:sldId id="262" r:id="rId6"/>
    <p:sldId id="258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6"/>
    <p:restoredTop sz="94575"/>
  </p:normalViewPr>
  <p:slideViewPr>
    <p:cSldViewPr snapToGrid="0">
      <p:cViewPr varScale="1">
        <p:scale>
          <a:sx n="74" d="100"/>
          <a:sy n="74" d="100"/>
        </p:scale>
        <p:origin x="82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3C6E-3DFB-624A-A266-79743E2B88CD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E2DCE81-D1D4-0449-9003-66A4AA494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767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3C6E-3DFB-624A-A266-79743E2B88CD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2DCE81-D1D4-0449-9003-66A4AA494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36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3C6E-3DFB-624A-A266-79743E2B88CD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2DCE81-D1D4-0449-9003-66A4AA4948F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5197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3C6E-3DFB-624A-A266-79743E2B88CD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2DCE81-D1D4-0449-9003-66A4AA494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221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3C6E-3DFB-624A-A266-79743E2B88CD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2DCE81-D1D4-0449-9003-66A4AA4948FB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4424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3C6E-3DFB-624A-A266-79743E2B88CD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2DCE81-D1D4-0449-9003-66A4AA494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808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3C6E-3DFB-624A-A266-79743E2B88CD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DCE81-D1D4-0449-9003-66A4AA494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276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3C6E-3DFB-624A-A266-79743E2B88CD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DCE81-D1D4-0449-9003-66A4AA494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774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3C6E-3DFB-624A-A266-79743E2B88CD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DCE81-D1D4-0449-9003-66A4AA494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545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3C6E-3DFB-624A-A266-79743E2B88CD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2DCE81-D1D4-0449-9003-66A4AA494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319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3C6E-3DFB-624A-A266-79743E2B88CD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2DCE81-D1D4-0449-9003-66A4AA494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747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3C6E-3DFB-624A-A266-79743E2B88CD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2DCE81-D1D4-0449-9003-66A4AA494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506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3C6E-3DFB-624A-A266-79743E2B88CD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DCE81-D1D4-0449-9003-66A4AA494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225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3C6E-3DFB-624A-A266-79743E2B88CD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DCE81-D1D4-0449-9003-66A4AA494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912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3C6E-3DFB-624A-A266-79743E2B88CD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DCE81-D1D4-0449-9003-66A4AA494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23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3C6E-3DFB-624A-A266-79743E2B88CD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2DCE81-D1D4-0449-9003-66A4AA494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44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83C6E-3DFB-624A-A266-79743E2B88CD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2DCE81-D1D4-0449-9003-66A4AA494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446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id="{CE05E5D1-EF62-8722-5C08-B4A6837FFB66}"/>
              </a:ext>
            </a:extLst>
          </p:cNvPr>
          <p:cNvSpPr/>
          <p:nvPr/>
        </p:nvSpPr>
        <p:spPr>
          <a:xfrm>
            <a:off x="2008229" y="590240"/>
            <a:ext cx="4300537" cy="2543175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Да ли знате где се налази манастир </a:t>
            </a:r>
            <a:r>
              <a:rPr lang="sr-Cyrl-RS" dirty="0" err="1"/>
              <a:t>Троноша</a:t>
            </a:r>
            <a:r>
              <a:rPr lang="sr-Cyrl-RS" dirty="0"/>
              <a:t>?</a:t>
            </a:r>
            <a:endParaRPr lang="en-US" dirty="0"/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B834A8CF-A48E-560A-40F1-137465CED83E}"/>
              </a:ext>
            </a:extLst>
          </p:cNvPr>
          <p:cNvSpPr/>
          <p:nvPr/>
        </p:nvSpPr>
        <p:spPr>
          <a:xfrm>
            <a:off x="7014854" y="1445730"/>
            <a:ext cx="3900487" cy="1928812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Да ли сте икада посетили манастир </a:t>
            </a:r>
            <a:r>
              <a:rPr lang="sr-Cyrl-RS" dirty="0" err="1"/>
              <a:t>Троношу</a:t>
            </a:r>
            <a:r>
              <a:rPr lang="sr-Cyrl-RS" dirty="0"/>
              <a:t>?</a:t>
            </a:r>
            <a:endParaRPr lang="en-US" dirty="0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5EF7D575-3492-B289-F903-6D16ECDEBA55}"/>
              </a:ext>
            </a:extLst>
          </p:cNvPr>
          <p:cNvSpPr/>
          <p:nvPr/>
        </p:nvSpPr>
        <p:spPr>
          <a:xfrm>
            <a:off x="3514632" y="3374542"/>
            <a:ext cx="3900487" cy="1928812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Да ли сте чули за неке Светитеље?</a:t>
            </a:r>
            <a:endParaRPr lang="en-US" dirty="0"/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EB51F01C-9646-182F-FE5B-7F475C29776B}"/>
              </a:ext>
            </a:extLst>
          </p:cNvPr>
          <p:cNvSpPr/>
          <p:nvPr/>
        </p:nvSpPr>
        <p:spPr>
          <a:xfrm>
            <a:off x="7677150" y="4338948"/>
            <a:ext cx="3900487" cy="1928812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Да ли знате неког светитеља из нашег краја?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76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build="allAtOnce" animBg="1"/>
      <p:bldP spid="6" grpId="0" build="allAtOnce" animBg="1"/>
      <p:bldP spid="7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Box 70">
            <a:extLst>
              <a:ext uri="{FF2B5EF4-FFF2-40B4-BE49-F238E27FC236}">
                <a16:creationId xmlns:a16="http://schemas.microsoft.com/office/drawing/2014/main" id="{AAA3D234-D951-B334-44A5-1CAE5298FEA0}"/>
              </a:ext>
            </a:extLst>
          </p:cNvPr>
          <p:cNvSpPr txBox="1"/>
          <p:nvPr/>
        </p:nvSpPr>
        <p:spPr>
          <a:xfrm>
            <a:off x="2861479" y="4436359"/>
            <a:ext cx="831062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>
                <a:latin typeface="MonahOCS" panose="020A0600080000020004" pitchFamily="18" charset="0"/>
              </a:rPr>
              <a:t>Манастир </a:t>
            </a:r>
            <a:r>
              <a:rPr lang="sr-Cyrl-RS" sz="4400" b="1" dirty="0" err="1">
                <a:latin typeface="MonahOCS" panose="020A0600080000020004" pitchFamily="18" charset="0"/>
              </a:rPr>
              <a:t>Троноша</a:t>
            </a:r>
            <a:r>
              <a:rPr lang="sr-Cyrl-RS" sz="4400" b="1" dirty="0">
                <a:latin typeface="MonahOCS" panose="020A0600080000020004" pitchFamily="18" charset="0"/>
              </a:rPr>
              <a:t> </a:t>
            </a:r>
          </a:p>
          <a:p>
            <a:pPr algn="ctr"/>
            <a:r>
              <a:rPr lang="sr-Cyrl-RS" sz="4400" b="1" dirty="0">
                <a:latin typeface="MonahOCS" panose="020A0600080000020004" pitchFamily="18" charset="0"/>
              </a:rPr>
              <a:t>и</a:t>
            </a:r>
          </a:p>
          <a:p>
            <a:pPr algn="ctr"/>
            <a:r>
              <a:rPr lang="sr-Cyrl-RS" sz="4400" b="1" dirty="0">
                <a:latin typeface="MonahOCS" panose="020A0600080000020004" pitchFamily="18" charset="0"/>
              </a:rPr>
              <a:t>Свети Стефан </a:t>
            </a:r>
            <a:r>
              <a:rPr lang="sr-Cyrl-RS" sz="4400" b="1" dirty="0" err="1">
                <a:latin typeface="MonahOCS" panose="020A0600080000020004" pitchFamily="18" charset="0"/>
              </a:rPr>
              <a:t>Троношки</a:t>
            </a:r>
            <a:r>
              <a:rPr lang="sr-Cyrl-RS" sz="4400" b="1" dirty="0">
                <a:latin typeface="MonahOCS" panose="020A0600080000020004" pitchFamily="18" charset="0"/>
              </a:rPr>
              <a:t> </a:t>
            </a:r>
            <a:endParaRPr lang="en-US" sz="4400" b="1" dirty="0">
              <a:latin typeface="MonahOCS" panose="020A06000800000200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F08DAB-04B0-3602-C183-78FE376CD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7849" y="41970"/>
            <a:ext cx="7257881" cy="439438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5ED4E3-542A-0375-707C-0AB7EC3B9ADC}"/>
              </a:ext>
            </a:extLst>
          </p:cNvPr>
          <p:cNvSpPr txBox="1"/>
          <p:nvPr/>
        </p:nvSpPr>
        <p:spPr>
          <a:xfrm>
            <a:off x="332509" y="41970"/>
            <a:ext cx="28857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b="1" dirty="0">
                <a:latin typeface="BDS Miama" panose="03000506000000020002" pitchFamily="66" charset="0"/>
              </a:rPr>
              <a:t>Да видите </a:t>
            </a:r>
            <a:r>
              <a:rPr lang="sr-Cyrl-RS" sz="2400" b="1" dirty="0" err="1">
                <a:latin typeface="BDS Miama" panose="03000506000000020002" pitchFamily="66" charset="0"/>
              </a:rPr>
              <a:t>лијепу</a:t>
            </a:r>
            <a:r>
              <a:rPr lang="sr-Cyrl-RS" sz="2400" b="1" dirty="0">
                <a:latin typeface="BDS Miama" panose="03000506000000020002" pitchFamily="66" charset="0"/>
              </a:rPr>
              <a:t> </a:t>
            </a:r>
            <a:r>
              <a:rPr lang="sr-Cyrl-RS" sz="2400" b="1" dirty="0" err="1">
                <a:latin typeface="BDS Miama" panose="03000506000000020002" pitchFamily="66" charset="0"/>
              </a:rPr>
              <a:t>Троношу</a:t>
            </a:r>
            <a:r>
              <a:rPr lang="sr-Cyrl-RS" sz="2400" b="1" dirty="0">
                <a:latin typeface="BDS Miama" panose="03000506000000020002" pitchFamily="66" charset="0"/>
              </a:rPr>
              <a:t>, код Лознице,</a:t>
            </a:r>
          </a:p>
          <a:p>
            <a:pPr algn="ctr"/>
            <a:r>
              <a:rPr lang="sr-Cyrl-RS" sz="2400" b="1" dirty="0">
                <a:latin typeface="BDS Miama" panose="03000506000000020002" pitchFamily="66" charset="0"/>
              </a:rPr>
              <a:t>На </a:t>
            </a:r>
            <a:r>
              <a:rPr lang="sr-Cyrl-RS" sz="2400" b="1" dirty="0" err="1">
                <a:latin typeface="BDS Miama" panose="03000506000000020002" pitchFamily="66" charset="0"/>
              </a:rPr>
              <a:t>рјеци</a:t>
            </a:r>
            <a:r>
              <a:rPr lang="sr-Cyrl-RS" sz="2400" b="1" dirty="0">
                <a:latin typeface="BDS Miama" panose="03000506000000020002" pitchFamily="66" charset="0"/>
              </a:rPr>
              <a:t> </a:t>
            </a:r>
            <a:r>
              <a:rPr lang="sr-Cyrl-RS" sz="2400" b="1" dirty="0" err="1">
                <a:latin typeface="BDS Miama" panose="03000506000000020002" pitchFamily="66" charset="0"/>
              </a:rPr>
              <a:t>Троноши</a:t>
            </a:r>
            <a:r>
              <a:rPr lang="sr-Cyrl-RS" sz="2400" b="1" dirty="0">
                <a:latin typeface="BDS Miama" panose="03000506000000020002" pitchFamily="66" charset="0"/>
              </a:rPr>
              <a:t>,</a:t>
            </a:r>
          </a:p>
          <a:p>
            <a:pPr algn="ctr"/>
            <a:r>
              <a:rPr lang="sr-Cyrl-RS" sz="2400" b="1" dirty="0">
                <a:latin typeface="BDS Miama" panose="03000506000000020002" pitchFamily="66" charset="0"/>
              </a:rPr>
              <a:t>Задужбину браће Југовића;</a:t>
            </a:r>
            <a:endParaRPr lang="en-US" sz="2400" b="1" dirty="0">
              <a:latin typeface="BDS Miama" panose="030005060000000200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3962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DCF67C-CB95-2FEF-632E-4F91A43222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02037" y="112010"/>
            <a:ext cx="5878086" cy="3202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267799-709E-23F0-B925-80EB71AAB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004" y="3429001"/>
            <a:ext cx="5320890" cy="3223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CBBA89A-0E3E-95A0-E656-DBE12C94A736}"/>
              </a:ext>
            </a:extLst>
          </p:cNvPr>
          <p:cNvSpPr txBox="1"/>
          <p:nvPr/>
        </p:nvSpPr>
        <p:spPr>
          <a:xfrm>
            <a:off x="6376108" y="4168408"/>
            <a:ext cx="49876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-1388.године направљена прва чесма</a:t>
            </a:r>
          </a:p>
          <a:p>
            <a:r>
              <a:rPr lang="sr-Cyrl-RS" dirty="0"/>
              <a:t>-1968.године урађена садашња</a:t>
            </a:r>
          </a:p>
          <a:p>
            <a:r>
              <a:rPr lang="sr-Cyrl-RS" dirty="0"/>
              <a:t>-капела посвећена Светом Пантелејмону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F65D41-FC49-9A7E-A6C4-FCF3AACDC20D}"/>
              </a:ext>
            </a:extLst>
          </p:cNvPr>
          <p:cNvSpPr txBox="1"/>
          <p:nvPr/>
        </p:nvSpPr>
        <p:spPr>
          <a:xfrm>
            <a:off x="1769423" y="463138"/>
            <a:ext cx="39544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-по народном предању добила име по три речице које се састају код манастира</a:t>
            </a:r>
          </a:p>
          <a:p>
            <a:r>
              <a:rPr lang="sr-Cyrl-RS" dirty="0"/>
              <a:t>-задужбина краља Драгутина </a:t>
            </a:r>
          </a:p>
          <a:p>
            <a:r>
              <a:rPr lang="sr-Cyrl-RS" dirty="0"/>
              <a:t>-подигнута 1317.године</a:t>
            </a:r>
          </a:p>
          <a:p>
            <a:r>
              <a:rPr lang="sr-Cyrl-RS" dirty="0"/>
              <a:t>-манастирска Црква посвећења празнику Ваведење Пресвете Богородице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81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F2EC35-5DF4-164C-B8CE-44D804E63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7902" y="510640"/>
            <a:ext cx="3142412" cy="4281060"/>
          </a:xfrm>
          <a:prstGeom prst="rect">
            <a:avLst/>
          </a:prstGeom>
          <a:ln>
            <a:noFill/>
          </a:ln>
          <a:effectLst>
            <a:reflection blurRad="6350" stA="50000" endA="300" endPos="38500" dist="50800" dir="5400000" sy="-100000" algn="bl" rotWithShape="0"/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92CB10-DDED-64B9-ED09-3EBBBA562EBC}"/>
              </a:ext>
            </a:extLst>
          </p:cNvPr>
          <p:cNvSpPr txBox="1"/>
          <p:nvPr/>
        </p:nvSpPr>
        <p:spPr>
          <a:xfrm>
            <a:off x="4071925" y="4983766"/>
            <a:ext cx="70361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6000" b="1" dirty="0">
                <a:latin typeface="MonahOCS" panose="020A0600080000020004" pitchFamily="18" charset="0"/>
                <a:ea typeface="STHupo" panose="02010800040101010101" pitchFamily="2" charset="-122"/>
                <a:cs typeface="AkayaKanadaka" panose="02010502080401010103" pitchFamily="2" charset="77"/>
              </a:rPr>
              <a:t>Свети Стефан </a:t>
            </a:r>
            <a:r>
              <a:rPr lang="sr-Cyrl-RS" sz="6000" b="1" dirty="0" err="1">
                <a:latin typeface="MonahOCS" panose="020A0600080000020004" pitchFamily="18" charset="0"/>
                <a:ea typeface="STHupo" panose="02010800040101010101" pitchFamily="2" charset="-122"/>
                <a:cs typeface="AkayaKanadaka" panose="02010502080401010103" pitchFamily="2" charset="77"/>
              </a:rPr>
              <a:t>Троношки</a:t>
            </a:r>
            <a:endParaRPr lang="en-US" sz="6000" b="1" dirty="0">
              <a:latin typeface="MonahOCS" panose="020A0600080000020004" pitchFamily="18" charset="0"/>
              <a:ea typeface="STHupo" panose="02010800040101010101" pitchFamily="2" charset="-122"/>
              <a:cs typeface="AkayaKanadaka" panose="02010502080401010103" pitchFamily="2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0B0D49-B1B7-CC18-BC4A-29CE00083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3240" y="605566"/>
            <a:ext cx="4360165" cy="4073312"/>
          </a:xfrm>
          <a:prstGeom prst="rect">
            <a:avLst/>
          </a:prstGeom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1628585-39EA-E7C5-B0EA-1E82064FF6A3}"/>
              </a:ext>
            </a:extLst>
          </p:cNvPr>
          <p:cNvSpPr txBox="1"/>
          <p:nvPr/>
        </p:nvSpPr>
        <p:spPr>
          <a:xfrm>
            <a:off x="2078182" y="6115792"/>
            <a:ext cx="1923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u="sng" dirty="0"/>
              <a:t>17.септембар</a:t>
            </a:r>
            <a:endParaRPr lang="en-US" i="1" u="sng" dirty="0"/>
          </a:p>
        </p:txBody>
      </p:sp>
    </p:spTree>
    <p:extLst>
      <p:ext uri="{BB962C8B-B14F-4D97-AF65-F5344CB8AC3E}">
        <p14:creationId xmlns:p14="http://schemas.microsoft.com/office/powerpoint/2010/main" val="2947658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9EE869B-085D-43B3-AED8-9B0655612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54E744A-A072-47AF-981A-3718617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8229600" cy="6858000"/>
          </a:xfrm>
          <a:prstGeom prst="rect">
            <a:avLst/>
          </a:prstGeom>
          <a:solidFill>
            <a:schemeClr val="tx2">
              <a:lumMod val="1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C76705-6A9C-A261-83A9-A09B3F0DEA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6394"/>
          <a:stretch>
            <a:fillRect/>
          </a:stretch>
        </p:blipFill>
        <p:spPr>
          <a:xfrm>
            <a:off x="8229598" y="10"/>
            <a:ext cx="3962401" cy="6857990"/>
          </a:xfrm>
          <a:prstGeom prst="rect">
            <a:avLst/>
          </a:prstGeom>
        </p:spPr>
      </p:pic>
      <p:sp>
        <p:nvSpPr>
          <p:cNvPr id="13" name="Freeform 5">
            <a:extLst>
              <a:ext uri="{FF2B5EF4-FFF2-40B4-BE49-F238E27FC236}">
                <a16:creationId xmlns:a16="http://schemas.microsoft.com/office/drawing/2014/main" id="{F0254341-1068-4FB7-8AEF-220C6EB41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659027"/>
            <a:ext cx="9042690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55512-77D8-059C-5291-257538F29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866" y="2032000"/>
            <a:ext cx="7145867" cy="38792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FEFFFF"/>
                </a:solidFill>
              </a:rPr>
              <a:t>Међу монасима скромни подвижник, међу свештеницима добар</a:t>
            </a:r>
            <a:r>
              <a:rPr lang="en-US" dirty="0">
                <a:solidFill>
                  <a:srgbClr val="FEFFFF"/>
                </a:solidFill>
              </a:rPr>
              <a:t> </a:t>
            </a:r>
            <a:r>
              <a:rPr lang="ru-RU" dirty="0">
                <a:solidFill>
                  <a:srgbClr val="FEFFFF"/>
                </a:solidFill>
              </a:rPr>
              <a:t>богослужитељ, међу игуманима мудар управитељ, међу народним</a:t>
            </a:r>
            <a:r>
              <a:rPr lang="en-US" dirty="0">
                <a:solidFill>
                  <a:srgbClr val="FEFFFF"/>
                </a:solidFill>
              </a:rPr>
              <a:t> </a:t>
            </a:r>
            <a:r>
              <a:rPr lang="ru-RU" dirty="0">
                <a:solidFill>
                  <a:srgbClr val="FEFFFF"/>
                </a:solidFill>
              </a:rPr>
              <a:t>вођама предани борац, истине и правде љубитељ, слободе заставник</a:t>
            </a:r>
            <a:r>
              <a:rPr lang="en-US" dirty="0">
                <a:solidFill>
                  <a:srgbClr val="FEFFFF"/>
                </a:solidFill>
              </a:rPr>
              <a:t> </a:t>
            </a:r>
            <a:r>
              <a:rPr lang="ru-RU" dirty="0">
                <a:solidFill>
                  <a:srgbClr val="FEFFFF"/>
                </a:solidFill>
              </a:rPr>
              <a:t>и отаџбине заштитник, милостиње смиреноумни делатељ, у</a:t>
            </a:r>
            <a:r>
              <a:rPr lang="en-US" dirty="0">
                <a:solidFill>
                  <a:srgbClr val="FEFFFF"/>
                </a:solidFill>
              </a:rPr>
              <a:t> </a:t>
            </a:r>
            <a:r>
              <a:rPr lang="ru-RU" dirty="0">
                <a:solidFill>
                  <a:srgbClr val="FEFFFF"/>
                </a:solidFill>
              </a:rPr>
              <a:t>страдању сведок прекрасни, сваке врлине оличење и Јеванђеља</a:t>
            </a:r>
            <a:r>
              <a:rPr lang="en-US" dirty="0">
                <a:solidFill>
                  <a:srgbClr val="FEFFFF"/>
                </a:solidFill>
              </a:rPr>
              <a:t> </a:t>
            </a:r>
            <a:r>
              <a:rPr lang="ru-RU" dirty="0">
                <a:solidFill>
                  <a:srgbClr val="FEFFFF"/>
                </a:solidFill>
              </a:rPr>
              <a:t>Христовог испуњење показао се преподобни отац наш Стефан,</a:t>
            </a:r>
            <a:r>
              <a:rPr lang="en-US" dirty="0">
                <a:solidFill>
                  <a:srgbClr val="FEFFFF"/>
                </a:solidFill>
              </a:rPr>
              <a:t> </a:t>
            </a:r>
            <a:r>
              <a:rPr lang="ru-RU" dirty="0">
                <a:solidFill>
                  <a:srgbClr val="FEFFFF"/>
                </a:solidFill>
              </a:rPr>
              <a:t>новозасијали светилник црквени. Он беше истински дар Господњи</a:t>
            </a:r>
            <a:r>
              <a:rPr lang="en-US" dirty="0">
                <a:solidFill>
                  <a:srgbClr val="FEFFFF"/>
                </a:solidFill>
              </a:rPr>
              <a:t> </a:t>
            </a:r>
            <a:r>
              <a:rPr lang="ru-RU" dirty="0">
                <a:solidFill>
                  <a:srgbClr val="FEFFFF"/>
                </a:solidFill>
              </a:rPr>
              <a:t>дат народу српском у време дугог и тешког ропства турског, а као</a:t>
            </a:r>
            <a:r>
              <a:rPr lang="en-US" dirty="0">
                <a:solidFill>
                  <a:srgbClr val="FEFFFF"/>
                </a:solidFill>
              </a:rPr>
              <a:t> </a:t>
            </a:r>
            <a:r>
              <a:rPr lang="ru-RU" dirty="0">
                <a:solidFill>
                  <a:srgbClr val="FEFFFF"/>
                </a:solidFill>
              </a:rPr>
              <a:t>заједничар Христове светости он је дар читавој Христовој Цркви од</a:t>
            </a:r>
            <a:r>
              <a:rPr lang="en-US" dirty="0">
                <a:solidFill>
                  <a:srgbClr val="FEFFFF"/>
                </a:solidFill>
              </a:rPr>
              <a:t> </a:t>
            </a:r>
            <a:r>
              <a:rPr lang="ru-RU" dirty="0">
                <a:solidFill>
                  <a:srgbClr val="FEFFFF"/>
                </a:solidFill>
              </a:rPr>
              <a:t>краја до краја васељене, у свим временима и световима.</a:t>
            </a:r>
          </a:p>
          <a:p>
            <a:pPr marL="0" indent="0">
              <a:buNone/>
            </a:pPr>
            <a:endParaRPr lang="en-US" dirty="0">
              <a:solidFill>
                <a:srgbClr val="FE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89813C-2156-6144-5FAE-6F075B6BEC6B}"/>
              </a:ext>
            </a:extLst>
          </p:cNvPr>
          <p:cNvSpPr txBox="1"/>
          <p:nvPr/>
        </p:nvSpPr>
        <p:spPr>
          <a:xfrm>
            <a:off x="1246893" y="762056"/>
            <a:ext cx="56087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>
                <a:solidFill>
                  <a:schemeClr val="bg1"/>
                </a:solidFill>
                <a:latin typeface="MonahOCS" panose="020A0600080000020004" pitchFamily="18" charset="0"/>
              </a:rPr>
              <a:t>Свети Стефан </a:t>
            </a:r>
            <a:r>
              <a:rPr lang="sr-Cyrl-RS" sz="4400" b="1" dirty="0" err="1">
                <a:solidFill>
                  <a:schemeClr val="bg1"/>
                </a:solidFill>
                <a:latin typeface="MonahOCS" panose="020A0600080000020004" pitchFamily="18" charset="0"/>
              </a:rPr>
              <a:t>Троношки</a:t>
            </a:r>
            <a:endParaRPr lang="sr-Cyrl-RS" sz="4400" b="1" dirty="0">
              <a:solidFill>
                <a:schemeClr val="bg1"/>
              </a:solidFill>
              <a:latin typeface="MonahOCS" panose="020A06000800000200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9075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9B2CD-738B-5A19-C9C2-327CD59C4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0" y="1205578"/>
            <a:ext cx="8915400" cy="5539747"/>
          </a:xfrm>
        </p:spPr>
        <p:txBody>
          <a:bodyPr/>
          <a:lstStyle/>
          <a:p>
            <a:r>
              <a:rPr lang="sr-Cyrl-RS" dirty="0"/>
              <a:t>Рођен 1759.године у </a:t>
            </a:r>
            <a:r>
              <a:rPr lang="sr-Cyrl-RS" dirty="0" err="1"/>
              <a:t>Текеришу</a:t>
            </a:r>
            <a:endParaRPr lang="sr-Cyrl-RS" dirty="0"/>
          </a:p>
          <a:p>
            <a:r>
              <a:rPr lang="sr-Cyrl-RS" dirty="0"/>
              <a:t>Школовао се у манастиру </a:t>
            </a:r>
            <a:r>
              <a:rPr lang="sr-Cyrl-RS" dirty="0" err="1"/>
              <a:t>Троноша</a:t>
            </a:r>
            <a:endParaRPr lang="sr-Cyrl-RS" dirty="0"/>
          </a:p>
          <a:p>
            <a:r>
              <a:rPr lang="sr-Cyrl-RS" dirty="0"/>
              <a:t>Био је представник Срба за време  Аустријско-турског рата (1787-1791)</a:t>
            </a:r>
          </a:p>
          <a:p>
            <a:r>
              <a:rPr lang="sr-Cyrl-RS" dirty="0"/>
              <a:t>Док је управљао манастиром </a:t>
            </a:r>
            <a:r>
              <a:rPr lang="sr-Cyrl-RS" dirty="0" err="1"/>
              <a:t>Троноша</a:t>
            </a:r>
            <a:r>
              <a:rPr lang="sr-Cyrl-RS" dirty="0"/>
              <a:t> (1796) ту се школовао Вук Стефановић Караџић</a:t>
            </a:r>
          </a:p>
          <a:p>
            <a:r>
              <a:rPr lang="sr-Cyrl-RS" dirty="0"/>
              <a:t>Вук га описује као прикладна човека, раста танка и висока, лица бела и весела, косе смеђе и образа дугуљастих. Додаје да је имао леп глас и да је радо појао у цркви</a:t>
            </a:r>
          </a:p>
          <a:p>
            <a:r>
              <a:rPr lang="sr-Cyrl-RS" dirty="0"/>
              <a:t>22.јануара 1790. организовао сабор народних првака у </a:t>
            </a:r>
            <a:r>
              <a:rPr lang="sr-Cyrl-RS" dirty="0" err="1"/>
              <a:t>Троноши</a:t>
            </a:r>
            <a:r>
              <a:rPr lang="sr-Cyrl-RS" dirty="0"/>
              <a:t>, састављао писма аустријском цару </a:t>
            </a:r>
            <a:r>
              <a:rPr lang="sr-Cyrl-RS" dirty="0" err="1"/>
              <a:t>тржећи</a:t>
            </a:r>
            <a:r>
              <a:rPr lang="sr-Cyrl-RS" dirty="0"/>
              <a:t> помоћ у наоружању</a:t>
            </a:r>
          </a:p>
          <a:p>
            <a:r>
              <a:rPr lang="sr-Cyrl-RS" dirty="0"/>
              <a:t>Боравио у манастиру </a:t>
            </a:r>
            <a:r>
              <a:rPr lang="sr-Cyrl-RS" dirty="0" err="1"/>
              <a:t>Гергетегу</a:t>
            </a:r>
            <a:r>
              <a:rPr lang="sr-Cyrl-RS" dirty="0"/>
              <a:t>, разочаран неправдом Аустријанаца враћа се у поробљену Србију</a:t>
            </a:r>
          </a:p>
          <a:p>
            <a:r>
              <a:rPr lang="sr-Cyrl-RS" dirty="0"/>
              <a:t>1799.година глади, обраћа се Турцима за помоћ, отрован у Зворнику од стране лекара Грк Јанка, сахрањен у </a:t>
            </a:r>
            <a:r>
              <a:rPr lang="sr-Cyrl-RS" dirty="0" err="1"/>
              <a:t>Троноши</a:t>
            </a:r>
            <a:endParaRPr lang="sr-Cyrl-RS" dirty="0"/>
          </a:p>
          <a:p>
            <a:r>
              <a:rPr lang="sr-Cyrl-RS" dirty="0"/>
              <a:t>Канонизован 2017.године, прославља се 17. септембра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15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17D8B-514A-6A7E-5121-4A54B292C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29683"/>
            <a:ext cx="8915400" cy="5681539"/>
          </a:xfrm>
        </p:spPr>
        <p:txBody>
          <a:bodyPr/>
          <a:lstStyle/>
          <a:p>
            <a:pPr marL="0" indent="0" algn="ctr">
              <a:buNone/>
            </a:pPr>
            <a:r>
              <a:rPr lang="sr-Cyrl-RS" dirty="0">
                <a:solidFill>
                  <a:schemeClr val="accent1">
                    <a:lumMod val="50000"/>
                  </a:schemeClr>
                </a:solidFill>
              </a:rPr>
              <a:t>Тропар</a:t>
            </a:r>
            <a:r>
              <a:rPr lang="sr-Cyrl-RS" dirty="0"/>
              <a:t>, глас 8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MonahOCS" panose="020A0600080000020004" pitchFamily="18" charset="0"/>
              </a:rPr>
              <a:t>С</a:t>
            </a:r>
            <a:r>
              <a:rPr lang="ru-RU" dirty="0"/>
              <a:t>лужитељу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Х</a:t>
            </a:r>
            <a:r>
              <a:rPr lang="ru-RU" dirty="0"/>
              <a:t>риста Бога Живога,</a:t>
            </a:r>
          </a:p>
          <a:p>
            <a:pPr marL="0" indent="0" algn="ctr">
              <a:buNone/>
            </a:pPr>
            <a:r>
              <a:rPr lang="ru-RU" dirty="0"/>
              <a:t>учитељу благи и пастиру добри,</a:t>
            </a:r>
          </a:p>
          <a:p>
            <a:pPr marL="0" indent="0" algn="ctr">
              <a:buNone/>
            </a:pPr>
            <a:r>
              <a:rPr lang="ru-RU" dirty="0"/>
              <a:t>који живот положи за стадо своје.</a:t>
            </a:r>
          </a:p>
          <a:p>
            <a:pPr marL="0" indent="0" algn="ctr">
              <a:buNone/>
            </a:pPr>
            <a:r>
              <a:rPr lang="ru-RU" dirty="0"/>
              <a:t>Лучоношо светосавске просвете,</a:t>
            </a:r>
          </a:p>
          <a:p>
            <a:pPr marL="0" indent="0" algn="ctr">
              <a:buNone/>
            </a:pPr>
            <a:r>
              <a:rPr lang="ru-RU" dirty="0"/>
              <a:t>начало слова и лепоте језика српског Вуковског.</a:t>
            </a:r>
          </a:p>
          <a:p>
            <a:pPr marL="0" indent="0" algn="ctr">
              <a:buNone/>
            </a:pPr>
            <a:r>
              <a:rPr lang="ru-RU" dirty="0"/>
              <a:t>Преподобни Стефане Троношки,</a:t>
            </a:r>
          </a:p>
          <a:p>
            <a:pPr marL="0" indent="0" algn="ctr">
              <a:buNone/>
            </a:pPr>
            <a:r>
              <a:rPr lang="ru-RU" dirty="0"/>
              <a:t>са свима светима рода нашега крстоноснога,</a:t>
            </a:r>
          </a:p>
          <a:p>
            <a:pPr marL="0" indent="0" algn="ctr">
              <a:buNone/>
            </a:pPr>
            <a:r>
              <a:rPr lang="ru-RU" dirty="0"/>
              <a:t>моли Христа Бога Светлости света,</a:t>
            </a:r>
          </a:p>
          <a:p>
            <a:pPr marL="0" indent="0" algn="ctr">
              <a:buNone/>
            </a:pPr>
            <a:r>
              <a:rPr lang="ru-RU" dirty="0"/>
              <a:t>да просвети и спаси род наш српски православни.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70D5DA-DB3F-5A3D-7696-4030A8407351}"/>
              </a:ext>
            </a:extLst>
          </p:cNvPr>
          <p:cNvSpPr txBox="1"/>
          <p:nvPr/>
        </p:nvSpPr>
        <p:spPr>
          <a:xfrm>
            <a:off x="1732208" y="4765183"/>
            <a:ext cx="10627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Молитвама овог новог сведока Божјег, архимандрита Стефана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Јовановића, игумана троношког, мученика ради вере и отаџбине,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Господе Исусе Христе, Сине Божји, помилуј нас. Амин.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F5DC0B-D145-158F-1DEF-D45A6AB62F0A}"/>
              </a:ext>
            </a:extLst>
          </p:cNvPr>
          <p:cNvSpPr txBox="1"/>
          <p:nvPr/>
        </p:nvSpPr>
        <p:spPr>
          <a:xfrm>
            <a:off x="10277342" y="6531151"/>
            <a:ext cx="2243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BDS Miama" panose="030005060000000200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09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{698DF91F-4491-4445-B2C0-A5707996586E}tf10001069</Template>
  <TotalTime>6039</TotalTime>
  <Words>441</Words>
  <Application>Microsoft Office PowerPoint</Application>
  <PresentationFormat>Широки екран</PresentationFormat>
  <Paragraphs>44</Paragraphs>
  <Slides>7</Slides>
  <Notes>0</Notes>
  <HiddenSlides>0</HiddenSlides>
  <MMClips>0</MMClips>
  <ScaleCrop>false</ScaleCrop>
  <HeadingPairs>
    <vt:vector size="6" baseType="variant">
      <vt:variant>
        <vt:lpstr>Кориштени фонтови</vt:lpstr>
      </vt:variant>
      <vt:variant>
        <vt:i4>6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7</vt:i4>
      </vt:variant>
    </vt:vector>
  </HeadingPairs>
  <TitlesOfParts>
    <vt:vector size="14" baseType="lpstr">
      <vt:lpstr>Arial</vt:lpstr>
      <vt:lpstr>BDS Miama</vt:lpstr>
      <vt:lpstr>Century Gothic</vt:lpstr>
      <vt:lpstr>MonahOCS</vt:lpstr>
      <vt:lpstr>Times New Roman</vt:lpstr>
      <vt:lpstr>Wingdings 3</vt:lpstr>
      <vt:lpstr>Wisp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Ilija Tripic</dc:creator>
  <cp:lastModifiedBy>Драган Ђурић</cp:lastModifiedBy>
  <cp:revision>8</cp:revision>
  <dcterms:created xsi:type="dcterms:W3CDTF">2023-09-10T15:55:47Z</dcterms:created>
  <dcterms:modified xsi:type="dcterms:W3CDTF">2025-09-22T13:56:16Z</dcterms:modified>
</cp:coreProperties>
</file>