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4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6" r:id="rId11"/>
    <p:sldId id="266" r:id="rId12"/>
    <p:sldId id="269" r:id="rId13"/>
    <p:sldId id="267" r:id="rId14"/>
    <p:sldId id="268" r:id="rId15"/>
    <p:sldId id="270" r:id="rId16"/>
    <p:sldId id="271" r:id="rId17"/>
    <p:sldId id="275" r:id="rId18"/>
    <p:sldId id="272" r:id="rId19"/>
    <p:sldId id="273" r:id="rId20"/>
    <p:sldId id="274" r:id="rId21"/>
    <p:sldId id="277" r:id="rId22"/>
    <p:sldId id="278" r:id="rId23"/>
    <p:sldId id="287" r:id="rId24"/>
    <p:sldId id="279" r:id="rId25"/>
    <p:sldId id="284" r:id="rId26"/>
    <p:sldId id="282" r:id="rId27"/>
    <p:sldId id="280" r:id="rId28"/>
    <p:sldId id="281" r:id="rId29"/>
    <p:sldId id="283" r:id="rId30"/>
    <p:sldId id="285" r:id="rId31"/>
    <p:sldId id="286" r:id="rId32"/>
    <p:sldId id="294" r:id="rId33"/>
    <p:sldId id="295" r:id="rId34"/>
    <p:sldId id="288" r:id="rId35"/>
    <p:sldId id="296" r:id="rId36"/>
    <p:sldId id="289" r:id="rId37"/>
    <p:sldId id="290" r:id="rId38"/>
    <p:sldId id="291" r:id="rId39"/>
    <p:sldId id="292" r:id="rId40"/>
    <p:sldId id="293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2294" autoAdjust="0"/>
  </p:normalViewPr>
  <p:slideViewPr>
    <p:cSldViewPr>
      <p:cViewPr varScale="1">
        <p:scale>
          <a:sx n="76" d="100"/>
          <a:sy n="76" d="100"/>
        </p:scale>
        <p:origin x="166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7407A-65B4-41C4-9F9C-058EA7758C93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A3972-6873-492D-8B57-B09B1CBBC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0A3972-6873-492D-8B57-B09B1CBBC15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E05-1F82-465B-B6C9-7EFC2A9692C1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CE9302-3B45-4A9A-A2D3-058127CAAC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E05-1F82-465B-B6C9-7EFC2A9692C1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9302-3B45-4A9A-A2D3-058127CAAC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E05-1F82-465B-B6C9-7EFC2A9692C1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9302-3B45-4A9A-A2D3-058127CAAC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6F46E05-1F82-465B-B6C9-7EFC2A9692C1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8CE9302-3B45-4A9A-A2D3-058127CAAC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E05-1F82-465B-B6C9-7EFC2A9692C1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9302-3B45-4A9A-A2D3-058127CAAC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E05-1F82-465B-B6C9-7EFC2A9692C1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9302-3B45-4A9A-A2D3-058127CAAC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9302-3B45-4A9A-A2D3-058127CAAC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E05-1F82-465B-B6C9-7EFC2A9692C1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E05-1F82-465B-B6C9-7EFC2A9692C1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9302-3B45-4A9A-A2D3-058127CAAC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E05-1F82-465B-B6C9-7EFC2A9692C1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9302-3B45-4A9A-A2D3-058127CAAC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6F46E05-1F82-465B-B6C9-7EFC2A9692C1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8CE9302-3B45-4A9A-A2D3-058127CAAC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E05-1F82-465B-B6C9-7EFC2A9692C1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CE9302-3B45-4A9A-A2D3-058127CAAC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6F46E05-1F82-465B-B6C9-7EFC2A9692C1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8CE9302-3B45-4A9A-A2D3-058127CAAC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Свети Сава, фреска у Краљевој цркви у Студеници, око 1314. г.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28926" y="1500174"/>
            <a:ext cx="3381657" cy="4572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Свети Сава</a:t>
            </a:r>
            <a:endParaRPr lang="en-US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Манастир Кончул, или Кончулић налази се на левој обали Ибра, недалеко од града Рашке и посвећен је Светом Николи. О манастиру имамо мало објављених писаних података, али сви који су о њему писали сагласни су д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857364"/>
            <a:ext cx="6096000" cy="45005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6766" cy="10858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Манастир Кончул,  налази се на левој обали Ибра, недалеко од града Рашке и посвећен је Светом Николи. </a:t>
            </a:r>
            <a:br>
              <a:rPr lang="ru-RU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(Немањина задужбина)</a:t>
            </a:r>
            <a:endParaRPr lang="en-US" sz="27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storij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8047" y="642917"/>
            <a:ext cx="7394415" cy="601412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Karta-Athos-sr.svg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8926" y="285728"/>
            <a:ext cx="5643602" cy="628654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Света</a:t>
            </a:r>
            <a:r>
              <a:rPr lang="sr-Cyrl-R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Гора</a:t>
            </a:r>
            <a:endParaRPr lang="en-US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Ратков одлазак на Свету Гору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1231" y="1524000"/>
            <a:ext cx="5861538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Растков одлазак на Свету Гору</a:t>
            </a:r>
            <a:endParaRPr lang="en-US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antelejmon sveta gor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571612"/>
            <a:ext cx="5754710" cy="4316033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600" i="1" dirty="0">
                <a:solidFill>
                  <a:srgbClr val="C00000"/>
                </a:solidFill>
              </a:rPr>
              <a:t>Манастир Пантелејмон на Светој Гори</a:t>
            </a:r>
            <a:endParaRPr lang="en-US" sz="36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пирг манастира Пантелејмон- стари Русик на Светој Гори са које је Растко Немањић бацио принчевско рухо, поставши монах Сав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1736" y="1928802"/>
            <a:ext cx="4277678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285884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пирг манастира Пантелејмон- стари Русик на Светој Гори са које је Растко Немањић бацио принчевско рухо, поставши монах Сава</a:t>
            </a: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vatoped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9134" y="1524000"/>
            <a:ext cx="7165731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42996"/>
          </a:xfrm>
        </p:spPr>
        <p:txBody>
          <a:bodyPr>
            <a:normAutofit/>
          </a:bodyPr>
          <a:lstStyle/>
          <a:p>
            <a:pPr algn="ctr"/>
            <a:r>
              <a:rPr lang="sr-Cyrl-RS" sz="3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манастир</a:t>
            </a:r>
            <a:r>
              <a:rPr lang="sr-Cyrl-RS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3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Ватопед</a:t>
            </a:r>
            <a:endParaRPr lang="en-US" sz="3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0034" y="714356"/>
            <a:ext cx="1857388" cy="65724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6" name="Content Placeholder 5" descr="сусрета_Св._Саве_и_Стјепана_Немање_на_Св.Гори,_цр.Св.Луке_у_Биограду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428604"/>
            <a:ext cx="7389839" cy="5595958"/>
          </a:xfr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reska svetog save i simeona u manastiru Vatop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9124" y="785794"/>
            <a:ext cx="4071965" cy="5433528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2910" y="1857364"/>
            <a:ext cx="3429024" cy="2714644"/>
          </a:xfrm>
        </p:spPr>
        <p:txBody>
          <a:bodyPr>
            <a:normAutofit/>
          </a:bodyPr>
          <a:lstStyle/>
          <a:p>
            <a:pPr algn="ctr"/>
            <a:r>
              <a:rPr lang="sr-Cyrl-RS" sz="3200" i="1" dirty="0">
                <a:solidFill>
                  <a:srgbClr val="C00000"/>
                </a:solidFill>
              </a:rPr>
              <a:t>Фреска Саве и </a:t>
            </a:r>
            <a:r>
              <a:rPr lang="sr-Cyrl-R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Симеона</a:t>
            </a:r>
            <a:r>
              <a:rPr lang="sr-Cyrl-RS" sz="3200" i="1" dirty="0">
                <a:solidFill>
                  <a:srgbClr val="C00000"/>
                </a:solidFill>
              </a:rPr>
              <a:t> у манастиру Ватопед</a:t>
            </a:r>
            <a:endParaRPr lang="en-US" sz="32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Свети Сава добија од византијског цара Алексија III Анђела повељу о оснивању српског манастира на Светој Гори мозаик у цркви на Опленцу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8992" y="428604"/>
            <a:ext cx="5368476" cy="564360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0034" y="857232"/>
            <a:ext cx="2757478" cy="4714908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Свети Сава добија од византијског цара Алексија III Анђела повељу о оснивању српског манастира на Светој Гори (мозаик у цркви на Опленцу)</a:t>
            </a: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Темељи некадашње српске престонице стари Рас</a:t>
            </a:r>
            <a:endParaRPr lang="en-US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Content Placeholder 5" descr="Stari_Ras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57356" y="1428736"/>
            <a:ext cx="5357850" cy="5067439"/>
          </a:xfrm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повеља о оснивању Хил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7686" y="428604"/>
            <a:ext cx="4327627" cy="5797417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1214422"/>
            <a:ext cx="3757610" cy="4071966"/>
          </a:xfrm>
        </p:spPr>
        <p:txBody>
          <a:bodyPr>
            <a:normAutofit/>
          </a:bodyPr>
          <a:lstStyle/>
          <a:p>
            <a:r>
              <a:rPr lang="sr-Cyrl-R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Повеља са потписом византијског цара Алексија </a:t>
            </a:r>
            <a:r>
              <a:rPr sz="32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sr-Cyrl-R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Анђела о оснивању српског манастира Хиландара из 1198. године</a:t>
            </a:r>
            <a:endParaRPr lang="en-US" sz="32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loza simeon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9" y="1260503"/>
            <a:ext cx="6429420" cy="4835497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657244"/>
          </a:xfrm>
        </p:spPr>
        <p:txBody>
          <a:bodyPr>
            <a:normAutofit/>
          </a:bodyPr>
          <a:lstStyle/>
          <a:p>
            <a:pPr algn="ctr"/>
            <a:r>
              <a:rPr lang="sr-Cyrl-R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Лоза Преподобног Симеона Мироточивог у Хиландару</a:t>
            </a: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kivot sa moštima Simeona Mirotočivo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714488"/>
            <a:ext cx="7000924" cy="466133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42996"/>
          </a:xfrm>
        </p:spPr>
        <p:txBody>
          <a:bodyPr>
            <a:normAutofit/>
          </a:bodyPr>
          <a:lstStyle/>
          <a:p>
            <a:pPr algn="ctr"/>
            <a:r>
              <a:rPr lang="sr-Cyrl-R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Кивот са моштима Симеона Мироточивог у Студеници</a:t>
            </a: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Свети Сава и Свети Симеон, Краљева црква у Студеници, око 13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0602" y="1524000"/>
            <a:ext cx="7082796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Свети Сава и Свети Симеон </a:t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(Краљева црква у Студеници, око 1314)</a:t>
            </a:r>
            <a:endParaRPr lang="en-US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Велики жупан Стефан Немањић, Милешева 12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7620" y="428604"/>
            <a:ext cx="4357718" cy="592935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71472" y="1714488"/>
            <a:ext cx="2928958" cy="2071702"/>
          </a:xfrm>
        </p:spPr>
        <p:txBody>
          <a:bodyPr>
            <a:normAutofit/>
          </a:bodyPr>
          <a:lstStyle/>
          <a:p>
            <a:pPr algn="ctr"/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Велики жупан Стефан Немањић (Милешева 1219)</a:t>
            </a:r>
            <a:endParaRPr lang="en-US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veti_Sava_miri_zavađenu_braću paja jovanovič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428604"/>
            <a:ext cx="4411273" cy="604284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29256" y="1571612"/>
            <a:ext cx="3043230" cy="2071702"/>
          </a:xfrm>
        </p:spPr>
        <p:txBody>
          <a:bodyPr>
            <a:normAutofit/>
          </a:bodyPr>
          <a:lstStyle/>
          <a:p>
            <a:pPr algn="ctr"/>
            <a:r>
              <a:rPr lang="sr-Cyrl-RS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Свети Сава мири завађену браћу</a:t>
            </a:r>
            <a:endParaRPr lang="en-US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Горња Савина испосница студениц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1524000"/>
            <a:ext cx="8142136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871558"/>
          </a:xfrm>
        </p:spPr>
        <p:txBody>
          <a:bodyPr>
            <a:normAutofit/>
          </a:bodyPr>
          <a:lstStyle/>
          <a:p>
            <a:pPr algn="ctr"/>
            <a:r>
              <a:rPr lang="sr-Cyrl-RS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Испосница Светог Саве изнад манастира Студенице</a:t>
            </a:r>
            <a:endParaRPr lang="en-US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свети-сава-добија-аутокефалност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4553" y="1524000"/>
            <a:ext cx="4354894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Васељенски патријарх Манојло хиротонише архимандрита Саву Немањића за првог српског архиепископа 1219. године у Никеји</a:t>
            </a:r>
            <a:endParaRPr lang="en-US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žič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1357298"/>
            <a:ext cx="7114299" cy="487415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sr-Cyrl-R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Манастир Жича</a:t>
            </a: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abor u žič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4678" y="500042"/>
            <a:ext cx="5643602" cy="5403748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7158" y="357166"/>
            <a:ext cx="2714644" cy="5643602"/>
          </a:xfrm>
        </p:spPr>
        <p:txBody>
          <a:bodyPr>
            <a:noAutofit/>
          </a:bodyPr>
          <a:lstStyle/>
          <a:p>
            <a:r>
              <a:rPr lang="sr-Cyrl-RS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Сабор у Жичи-Спасовдан 1220. године</a:t>
            </a:r>
            <a:br>
              <a:rPr lang="sr-Cyrl-RS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▪</a:t>
            </a:r>
            <a:r>
              <a:rPr lang="sr-Cyrl-RS" sz="1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Сава</a:t>
            </a:r>
            <a:r>
              <a:rPr lang="sr-Cyrl-RS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устоличен као први Српски Архиепископ</a:t>
            </a:r>
            <a:br>
              <a:rPr lang="sr-Cyrl-RS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▪крунисан Стефан Првовенчани</a:t>
            </a:r>
            <a:br>
              <a:rPr lang="sr-Cyrl-RS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▪Савина беседа о правој вери</a:t>
            </a:r>
            <a:br>
              <a:rPr lang="sr-Cyrl-RS" sz="1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sr-Cyrl-RS" sz="1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1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na-i-Stefan-Nemanj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71604" y="1607496"/>
            <a:ext cx="5996015" cy="4490103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3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Симеон</a:t>
            </a:r>
            <a:r>
              <a:rPr lang="sr-Cyrl-RS" i="1" dirty="0">
                <a:solidFill>
                  <a:srgbClr val="C00000"/>
                </a:solidFill>
              </a:rPr>
              <a:t> Мироточиви и Анастасија</a:t>
            </a:r>
            <a:endParaRPr lang="en-US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Анастас Јовановић СВЕТИ САВА КРУНИШЕ СВОГ БРАТА СТЕФАНА ПРВОВЕНЧАНОГ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928670"/>
            <a:ext cx="5962193" cy="514350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500826" y="2500306"/>
            <a:ext cx="2257412" cy="2143140"/>
          </a:xfrm>
        </p:spPr>
        <p:txBody>
          <a:bodyPr>
            <a:normAutofit/>
          </a:bodyPr>
          <a:lstStyle/>
          <a:p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Анастас Јовановић </a:t>
            </a:r>
            <a:b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СВЕТИ САВА КРУНИШЕ СВОГ БРАТА СТЕФАНА ПРВОВЕНЧАНОГ</a:t>
            </a:r>
            <a:endParaRPr lang="en-US" sz="20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Св-Сва-путовања-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785794"/>
            <a:ext cx="8072466" cy="5381644"/>
          </a:xfrm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Prepodobni-Sava-Osveceni iko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95226" y="357167"/>
            <a:ext cx="2220178" cy="2428891"/>
          </a:xfrm>
        </p:spPr>
      </p:pic>
      <p:pic>
        <p:nvPicPr>
          <p:cNvPr id="7" name="Picture 6" descr="paterica sv osveceno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14291"/>
            <a:ext cx="2286016" cy="2571767"/>
          </a:xfrm>
          <a:prstGeom prst="rect">
            <a:avLst/>
          </a:prstGeom>
        </p:spPr>
      </p:pic>
      <p:pic>
        <p:nvPicPr>
          <p:cNvPr id="8" name="Picture 7" descr="stap-svetog-save-osvecenog-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12" y="357166"/>
            <a:ext cx="3690440" cy="2462215"/>
          </a:xfrm>
          <a:prstGeom prst="rect">
            <a:avLst/>
          </a:prstGeom>
        </p:spPr>
      </p:pic>
      <p:pic>
        <p:nvPicPr>
          <p:cNvPr id="10" name="Picture 9" descr="manastir save osveceno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8662" y="2928934"/>
            <a:ext cx="7286644" cy="375148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ogorodica_Trojerucia-Trojerehus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500042"/>
            <a:ext cx="4289138" cy="5429288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BogorodicaMlekopitateljnic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571480"/>
            <a:ext cx="3638893" cy="521497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смрт светог саве икона из 17 века ризница манастира Пећке Патријаршиј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285728"/>
            <a:ext cx="4623455" cy="623737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00760" y="2071678"/>
            <a:ext cx="2114536" cy="2571768"/>
          </a:xfrm>
        </p:spPr>
        <p:txBody>
          <a:bodyPr>
            <a:normAutofit fontScale="90000"/>
          </a:bodyPr>
          <a:lstStyle/>
          <a:p>
            <a:r>
              <a:rPr lang="ru-RU" sz="31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Смрт Светог Саве </a:t>
            </a:r>
            <a:br>
              <a:rPr lang="ru-RU" sz="31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икона из 17 века ризница манастира Пећке Патријаршије)</a:t>
            </a:r>
            <a:endParaRPr lang="en-US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Veliko_Tarnovo crkva 40 mucenik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339306"/>
            <a:ext cx="7858180" cy="589363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Пренос моштију Светитеља Саве I би за време благочестивог краља српског Владислава 1237 године, и то из Трнова у манастир Милешево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4546" y="1571612"/>
            <a:ext cx="4418214" cy="485775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Пренос моштију Светитеља Саве I би за време благочестивог краља српског Владислава 1237 године, и то из Трнова у манастир Милешево</a:t>
            </a:r>
            <a:endParaRPr lang="en-US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nastir-mileseva-325212_562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875" y="1524000"/>
            <a:ext cx="8096250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sr-Cyrl-RS" sz="2800" i="1" dirty="0">
                <a:solidFill>
                  <a:srgbClr val="C00000"/>
                </a:solidFill>
              </a:rPr>
              <a:t>манастир </a:t>
            </a:r>
            <a:r>
              <a:rPr lang="sr-Cyrl-R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Милешева</a:t>
            </a:r>
            <a:endParaRPr lang="en-US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veti-Sava-freska-u-manastiru-Mileseva-iz-13.-vek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412" y="357166"/>
            <a:ext cx="4613732" cy="607223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214942" y="2500306"/>
            <a:ext cx="3400420" cy="1285884"/>
          </a:xfrm>
        </p:spPr>
        <p:txBody>
          <a:bodyPr>
            <a:normAutofit/>
          </a:bodyPr>
          <a:lstStyle/>
          <a:p>
            <a:r>
              <a:rPr lang="sr-Cyrl-RS" sz="2400" i="1" dirty="0">
                <a:solidFill>
                  <a:srgbClr val="C00000"/>
                </a:solidFill>
              </a:rPr>
              <a:t>Фреска из манастира Милешеве (</a:t>
            </a:r>
            <a:r>
              <a:rPr sz="2400" i="1">
                <a:solidFill>
                  <a:srgbClr val="C00000"/>
                </a:solidFill>
              </a:rPr>
              <a:t>XIII </a:t>
            </a:r>
            <a:r>
              <a:rPr lang="sr-Cyrl-RS" sz="2400" i="1" dirty="0">
                <a:solidFill>
                  <a:srgbClr val="C00000"/>
                </a:solidFill>
              </a:rPr>
              <a:t>век)</a:t>
            </a:r>
            <a:endParaRPr lang="en-US" sz="24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спаљивања_моћи_Св._Саве_на_Врачевском_пољу,_купола_храма_Св._Саве_у_Биограду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285860"/>
            <a:ext cx="7643866" cy="501850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sr-Cyrl-RS" sz="2800" i="1" dirty="0">
                <a:solidFill>
                  <a:srgbClr val="C00000"/>
                </a:solidFill>
              </a:rPr>
              <a:t>Спаљивање моштију </a:t>
            </a:r>
            <a:r>
              <a:rPr lang="sr-Cyrl-R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Светог</a:t>
            </a:r>
            <a:r>
              <a:rPr lang="sr-Cyrl-RS" sz="2800" i="1" dirty="0">
                <a:solidFill>
                  <a:srgbClr val="C00000"/>
                </a:solidFill>
              </a:rPr>
              <a:t> Саве</a:t>
            </a:r>
            <a:endParaRPr lang="en-US" sz="28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Света Анастасија Српска у коленопреклоној молитви пред Пресветом Богородицом, припрата Богородичине цркве у Студеници, 1568. г.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0274" y="1524000"/>
            <a:ext cx="6823451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Света Анастасија Српска у коленопреклоној молитви пред Пресветом Богородицом (припрата Богородичине цркве у Студеници, 1568. г.)</a:t>
            </a:r>
            <a:endParaRPr lang="en-US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ram-svetog-save-beograd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357166"/>
            <a:ext cx="7610024" cy="6024602"/>
          </a:xfr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Ктиторски портрет Стефана Немање манастир Студениц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9276" y="1524000"/>
            <a:ext cx="2985448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Ктиторски</a:t>
            </a:r>
            <a:r>
              <a:rPr lang="ru-RU" sz="3200" i="1" dirty="0">
                <a:solidFill>
                  <a:srgbClr val="C00000"/>
                </a:solidFill>
              </a:rPr>
              <a:t> портрет Стефана Немање (манастир Студеница)</a:t>
            </a:r>
            <a:endParaRPr lang="en-US" sz="32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jurdjevi-stupovi-11а-novipazarspomenici.mi_.sanu_.ac_.rs_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1434" y="1524000"/>
            <a:ext cx="6901132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sr-Cyrl-RS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Манастир Ђурђеви ступови</a:t>
            </a:r>
            <a:br>
              <a:rPr lang="sr-Cyrl-RS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(задужбина Стефана Немање)</a:t>
            </a:r>
            <a:endParaRPr lang="en-US" sz="22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nastir studenic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0923" y="1524000"/>
            <a:ext cx="6682154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Студеница </a:t>
            </a:r>
            <a:br>
              <a:rPr lang="sr-Cyrl-RS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2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Немањина задужбина</a:t>
            </a:r>
            <a:endParaRPr lang="en-US" sz="22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nastir sv bogorodice kod-kursumlije-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569860"/>
            <a:ext cx="6405586" cy="4273727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sr-Cyrl-R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Манастир Пресвете Богородице код Куршумлије</a:t>
            </a:r>
            <a:br>
              <a:rPr lang="sr-Cyrl-R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(Немањина задужбина)</a:t>
            </a:r>
            <a:endParaRPr lang="en-US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veti-nikola kod kursumlij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5608" y="1785926"/>
            <a:ext cx="7248291" cy="4714908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sz="4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Манастир Светог Николе код Куршумлије</a:t>
            </a:r>
            <a:br>
              <a:rPr lang="sr-Cyrl-RS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27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(Немањина задужбина)</a:t>
            </a:r>
            <a:endParaRPr lang="en-US" sz="27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462</TotalTime>
  <Words>335</Words>
  <Application>Microsoft Office PowerPoint</Application>
  <PresentationFormat>Пројекција на екрану (4:3)</PresentationFormat>
  <Paragraphs>34</Paragraphs>
  <Slides>40</Slides>
  <Notes>1</Notes>
  <HiddenSlides>0</HiddenSlides>
  <MMClips>0</MMClips>
  <ScaleCrop>false</ScaleCrop>
  <HeadingPairs>
    <vt:vector size="6" baseType="variant">
      <vt:variant>
        <vt:lpstr>Коришћени фонтови</vt:lpstr>
      </vt:variant>
      <vt:variant>
        <vt:i4>4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40</vt:i4>
      </vt:variant>
    </vt:vector>
  </HeadingPairs>
  <TitlesOfParts>
    <vt:vector size="45" baseType="lpstr">
      <vt:lpstr>Calibri</vt:lpstr>
      <vt:lpstr>Constantia</vt:lpstr>
      <vt:lpstr>Times New Roman</vt:lpstr>
      <vt:lpstr>Wingdings 2</vt:lpstr>
      <vt:lpstr>Paper</vt:lpstr>
      <vt:lpstr>Свети Сава</vt:lpstr>
      <vt:lpstr>Темељи некадашње српске престонице стари Рас</vt:lpstr>
      <vt:lpstr>Симеон Мироточиви и Анастасија</vt:lpstr>
      <vt:lpstr>Света Анастасија Српска у коленопреклоној молитви пред Пресветом Богородицом (припрата Богородичине цркве у Студеници, 1568. г.)</vt:lpstr>
      <vt:lpstr>Ктиторски портрет Стефана Немање (манастир Студеница)</vt:lpstr>
      <vt:lpstr>Манастир Ђурђеви ступови  (задужбина Стефана Немање)</vt:lpstr>
      <vt:lpstr>Студеница  Немањина задужбина</vt:lpstr>
      <vt:lpstr>Манастир Пресвете Богородице код Куршумлије (Немањина задужбина)</vt:lpstr>
      <vt:lpstr>Манастир Светог Николе код Куршумлије (Немањина задужбина)</vt:lpstr>
      <vt:lpstr>Манастир Кончул,  налази се на левој обали Ибра, недалеко од града Рашке и посвећен је Светом Николи.  (Немањина задужбина)</vt:lpstr>
      <vt:lpstr>PowerPoint презентација</vt:lpstr>
      <vt:lpstr>Света Гора</vt:lpstr>
      <vt:lpstr>Растков одлазак на Свету Гору</vt:lpstr>
      <vt:lpstr>Манастир Пантелејмон на Светој Гори</vt:lpstr>
      <vt:lpstr>пирг манастира Пантелејмон- стари Русик на Светој Гори са које је Растко Немањић бацио принчевско рухо, поставши монах Сава</vt:lpstr>
      <vt:lpstr>манастир Ватопед</vt:lpstr>
      <vt:lpstr>PowerPoint презентација</vt:lpstr>
      <vt:lpstr>Фреска Саве и Симеона у манастиру Ватопед</vt:lpstr>
      <vt:lpstr>Свети Сава добија од византијског цара Алексија III Анђела повељу о оснивању српског манастира на Светој Гори (мозаик у цркви на Опленцу)</vt:lpstr>
      <vt:lpstr>Повеља са потписом византијског цара Алексија III Анђела о оснивању српског манастира Хиландара из 1198. године</vt:lpstr>
      <vt:lpstr>Лоза Преподобног Симеона Мироточивог у Хиландару</vt:lpstr>
      <vt:lpstr>Кивот са моштима Симеона Мироточивог у Студеници</vt:lpstr>
      <vt:lpstr>Свети Сава и Свети Симеон  (Краљева црква у Студеници, око 1314)</vt:lpstr>
      <vt:lpstr>Велики жупан Стефан Немањић (Милешева 1219)</vt:lpstr>
      <vt:lpstr>Свети Сава мири завађену браћу</vt:lpstr>
      <vt:lpstr>Испосница Светог Саве изнад манастира Студенице</vt:lpstr>
      <vt:lpstr>Васељенски патријарх Манојло хиротонише архимандрита Саву Немањића за првог српског архиепископа 1219. године у Никеји</vt:lpstr>
      <vt:lpstr>Манастир Жича</vt:lpstr>
      <vt:lpstr>Сабор у Жичи-Спасовдан 1220. године ▪Сава устоличен као први Српски Архиепископ ▪крунисан Стефан Првовенчани ▪Савина беседа о правој вери  </vt:lpstr>
      <vt:lpstr>Анастас Јовановић  СВЕТИ САВА КРУНИШЕ СВОГ БРАТА СТЕФАНА ПРВОВЕНЧАНОГ</vt:lpstr>
      <vt:lpstr>PowerPoint презентација</vt:lpstr>
      <vt:lpstr>PowerPoint презентација</vt:lpstr>
      <vt:lpstr>PowerPoint презентација</vt:lpstr>
      <vt:lpstr>Смрт Светог Саве  (икона из 17 века ризница манастира Пећке Патријаршије)</vt:lpstr>
      <vt:lpstr>PowerPoint презентација</vt:lpstr>
      <vt:lpstr>Пренос моштију Светитеља Саве I би за време благочестивог краља српског Владислава 1237 године, и то из Трнова у манастир Милешево</vt:lpstr>
      <vt:lpstr>манастир Милешева</vt:lpstr>
      <vt:lpstr>Фреска из манастира Милешеве (XIII век)</vt:lpstr>
      <vt:lpstr>Спаљивање моштију Светог Саве</vt:lpstr>
      <vt:lpstr>PowerPoint презентација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Свети Сава</dc:title>
  <dc:creator>User</dc:creator>
  <cp:lastModifiedBy>Sanja D</cp:lastModifiedBy>
  <cp:revision>30</cp:revision>
  <dcterms:created xsi:type="dcterms:W3CDTF">2023-01-25T12:04:36Z</dcterms:created>
  <dcterms:modified xsi:type="dcterms:W3CDTF">2024-02-25T19:10:15Z</dcterms:modified>
</cp:coreProperties>
</file>