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8" r:id="rId15"/>
    <p:sldId id="269" r:id="rId16"/>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85" d="100"/>
          <a:sy n="85" d="100"/>
        </p:scale>
        <p:origin x="40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 slajda">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r-Latn-RS"/>
              <a:t>Kliknite i uredite naslov mastera</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Latn-RS"/>
              <a:t>Kliknite i uredite stil podnaslova mastera</a:t>
            </a:r>
          </a:p>
        </p:txBody>
      </p:sp>
      <p:sp>
        <p:nvSpPr>
          <p:cNvPr id="4" name="Čuvar mesta za datum 3"/>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5" name="Čuvar mesta za podnožje 4"/>
          <p:cNvSpPr>
            <a:spLocks noGrp="1"/>
          </p:cNvSpPr>
          <p:nvPr>
            <p:ph type="ftr" sz="quarter" idx="11"/>
          </p:nvPr>
        </p:nvSpPr>
        <p:spPr/>
        <p:txBody>
          <a:bodyPr/>
          <a:lstStyle/>
          <a:p>
            <a:endParaRPr lang="sr-Latn-RS"/>
          </a:p>
        </p:txBody>
      </p:sp>
      <p:sp>
        <p:nvSpPr>
          <p:cNvPr id="6" name="Čuvar mesta za broj slajda 5"/>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1082658918"/>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RS"/>
              <a:t>Kliknite i uredite naslov mastera</a:t>
            </a:r>
          </a:p>
        </p:txBody>
      </p:sp>
      <p:sp>
        <p:nvSpPr>
          <p:cNvPr id="3" name="Čuvar mesta za vertikalni tekst 2"/>
          <p:cNvSpPr>
            <a:spLocks noGrp="1"/>
          </p:cNvSpPr>
          <p:nvPr>
            <p:ph type="body" orient="vert" idx="1"/>
          </p:nvPr>
        </p:nvSpPr>
        <p:spPr/>
        <p:txBody>
          <a:bodyPr vert="eaVert"/>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5" name="Čuvar mesta za podnožje 4"/>
          <p:cNvSpPr>
            <a:spLocks noGrp="1"/>
          </p:cNvSpPr>
          <p:nvPr>
            <p:ph type="ftr" sz="quarter" idx="11"/>
          </p:nvPr>
        </p:nvSpPr>
        <p:spPr/>
        <p:txBody>
          <a:bodyPr/>
          <a:lstStyle/>
          <a:p>
            <a:endParaRPr lang="sr-Latn-RS"/>
          </a:p>
        </p:txBody>
      </p:sp>
      <p:sp>
        <p:nvSpPr>
          <p:cNvPr id="6" name="Čuvar mesta za broj slajda 5"/>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376506935"/>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kalni naslov 1"/>
          <p:cNvSpPr>
            <a:spLocks noGrp="1"/>
          </p:cNvSpPr>
          <p:nvPr>
            <p:ph type="title" orient="vert"/>
          </p:nvPr>
        </p:nvSpPr>
        <p:spPr>
          <a:xfrm>
            <a:off x="8724900" y="365125"/>
            <a:ext cx="2628900" cy="5811838"/>
          </a:xfrm>
        </p:spPr>
        <p:txBody>
          <a:bodyPr vert="eaVert"/>
          <a:lstStyle/>
          <a:p>
            <a:r>
              <a:rPr lang="sr-Latn-RS"/>
              <a:t>Kliknite i uredite naslov mastera</a:t>
            </a:r>
          </a:p>
        </p:txBody>
      </p:sp>
      <p:sp>
        <p:nvSpPr>
          <p:cNvPr id="3" name="Čuvar mesta za vertikalni tekst 2"/>
          <p:cNvSpPr>
            <a:spLocks noGrp="1"/>
          </p:cNvSpPr>
          <p:nvPr>
            <p:ph type="body" orient="vert" idx="1"/>
          </p:nvPr>
        </p:nvSpPr>
        <p:spPr>
          <a:xfrm>
            <a:off x="838200" y="365125"/>
            <a:ext cx="7734300" cy="5811838"/>
          </a:xfrm>
        </p:spPr>
        <p:txBody>
          <a:bodyPr vert="eaVert"/>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5" name="Čuvar mesta za podnožje 4"/>
          <p:cNvSpPr>
            <a:spLocks noGrp="1"/>
          </p:cNvSpPr>
          <p:nvPr>
            <p:ph type="ftr" sz="quarter" idx="11"/>
          </p:nvPr>
        </p:nvSpPr>
        <p:spPr/>
        <p:txBody>
          <a:bodyPr/>
          <a:lstStyle/>
          <a:p>
            <a:endParaRPr lang="sr-Latn-RS"/>
          </a:p>
        </p:txBody>
      </p:sp>
      <p:sp>
        <p:nvSpPr>
          <p:cNvPr id="6" name="Čuvar mesta za broj slajda 5"/>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70337509"/>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RS"/>
              <a:t>Kliknite i uredite naslov mastera</a:t>
            </a:r>
          </a:p>
        </p:txBody>
      </p:sp>
      <p:sp>
        <p:nvSpPr>
          <p:cNvPr id="3" name="Čuvar mesta za sadržaj 2"/>
          <p:cNvSpPr>
            <a:spLocks noGrp="1"/>
          </p:cNvSpPr>
          <p:nvPr>
            <p:ph idx="1"/>
          </p:nvPr>
        </p:nvSpPr>
        <p:spPr/>
        <p:txBody>
          <a:bodyPr/>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5" name="Čuvar mesta za podnožje 4"/>
          <p:cNvSpPr>
            <a:spLocks noGrp="1"/>
          </p:cNvSpPr>
          <p:nvPr>
            <p:ph type="ftr" sz="quarter" idx="11"/>
          </p:nvPr>
        </p:nvSpPr>
        <p:spPr/>
        <p:txBody>
          <a:bodyPr/>
          <a:lstStyle/>
          <a:p>
            <a:endParaRPr lang="sr-Latn-RS"/>
          </a:p>
        </p:txBody>
      </p:sp>
      <p:sp>
        <p:nvSpPr>
          <p:cNvPr id="6" name="Čuvar mesta za broj slajda 5"/>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886954500"/>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r-Latn-RS"/>
              <a:t>Kliknite i uredite naslov mastera</a:t>
            </a:r>
          </a:p>
        </p:txBody>
      </p:sp>
      <p:sp>
        <p:nvSpPr>
          <p:cNvPr id="3" name="Čuvar mesta za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Latn-RS"/>
              <a:t>Kliknite i uredite tekst</a:t>
            </a:r>
          </a:p>
        </p:txBody>
      </p:sp>
      <p:sp>
        <p:nvSpPr>
          <p:cNvPr id="4" name="Čuvar mesta za datum 3"/>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5" name="Čuvar mesta za podnožje 4"/>
          <p:cNvSpPr>
            <a:spLocks noGrp="1"/>
          </p:cNvSpPr>
          <p:nvPr>
            <p:ph type="ftr" sz="quarter" idx="11"/>
          </p:nvPr>
        </p:nvSpPr>
        <p:spPr/>
        <p:txBody>
          <a:bodyPr/>
          <a:lstStyle/>
          <a:p>
            <a:endParaRPr lang="sr-Latn-RS"/>
          </a:p>
        </p:txBody>
      </p:sp>
      <p:sp>
        <p:nvSpPr>
          <p:cNvPr id="6" name="Čuvar mesta za broj slajda 5"/>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2359007608"/>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RS"/>
              <a:t>Kliknite i uredite naslov mastera</a:t>
            </a:r>
          </a:p>
        </p:txBody>
      </p:sp>
      <p:sp>
        <p:nvSpPr>
          <p:cNvPr id="3" name="Čuvar mesta za sadržaj 2"/>
          <p:cNvSpPr>
            <a:spLocks noGrp="1"/>
          </p:cNvSpPr>
          <p:nvPr>
            <p:ph sz="half" idx="1"/>
          </p:nvPr>
        </p:nvSpPr>
        <p:spPr>
          <a:xfrm>
            <a:off x="838200" y="1825625"/>
            <a:ext cx="5181600" cy="4351338"/>
          </a:xfrm>
        </p:spPr>
        <p:txBody>
          <a:bodyPr/>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sadržaj 3"/>
          <p:cNvSpPr>
            <a:spLocks noGrp="1"/>
          </p:cNvSpPr>
          <p:nvPr>
            <p:ph sz="half" idx="2"/>
          </p:nvPr>
        </p:nvSpPr>
        <p:spPr>
          <a:xfrm>
            <a:off x="6172200" y="1825625"/>
            <a:ext cx="5181600" cy="4351338"/>
          </a:xfrm>
        </p:spPr>
        <p:txBody>
          <a:bodyPr/>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5" name="Čuvar mesta za datum 4"/>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6" name="Čuvar mesta za podnožje 5"/>
          <p:cNvSpPr>
            <a:spLocks noGrp="1"/>
          </p:cNvSpPr>
          <p:nvPr>
            <p:ph type="ftr" sz="quarter" idx="11"/>
          </p:nvPr>
        </p:nvSpPr>
        <p:spPr/>
        <p:txBody>
          <a:bodyPr/>
          <a:lstStyle/>
          <a:p>
            <a:endParaRPr lang="sr-Latn-RS"/>
          </a:p>
        </p:txBody>
      </p:sp>
      <p:sp>
        <p:nvSpPr>
          <p:cNvPr id="7" name="Čuvar mesta za broj slajda 6"/>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783060489"/>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r-Latn-RS"/>
              <a:t>Kliknite i uredite naslov mastera</a:t>
            </a:r>
          </a:p>
        </p:txBody>
      </p:sp>
      <p:sp>
        <p:nvSpPr>
          <p:cNvPr id="3" name="Čuvar mesta za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a:t>Kliknite i uredite tekst</a:t>
            </a:r>
          </a:p>
        </p:txBody>
      </p:sp>
      <p:sp>
        <p:nvSpPr>
          <p:cNvPr id="4" name="Čuvar mesta za sadržaj 3"/>
          <p:cNvSpPr>
            <a:spLocks noGrp="1"/>
          </p:cNvSpPr>
          <p:nvPr>
            <p:ph sz="half" idx="2"/>
          </p:nvPr>
        </p:nvSpPr>
        <p:spPr>
          <a:xfrm>
            <a:off x="839788" y="2505075"/>
            <a:ext cx="5157787" cy="3684588"/>
          </a:xfrm>
        </p:spPr>
        <p:txBody>
          <a:bodyPr/>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5" name="Čuvar mesta za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a:t>Kliknite i uredite tekst</a:t>
            </a:r>
          </a:p>
        </p:txBody>
      </p:sp>
      <p:sp>
        <p:nvSpPr>
          <p:cNvPr id="6" name="Čuvar mesta za sadržaj 5"/>
          <p:cNvSpPr>
            <a:spLocks noGrp="1"/>
          </p:cNvSpPr>
          <p:nvPr>
            <p:ph sz="quarter" idx="4"/>
          </p:nvPr>
        </p:nvSpPr>
        <p:spPr>
          <a:xfrm>
            <a:off x="6172200" y="2505075"/>
            <a:ext cx="5183188" cy="3684588"/>
          </a:xfrm>
        </p:spPr>
        <p:txBody>
          <a:bodyPr/>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7" name="Čuvar mesta za datum 6"/>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8" name="Čuvar mesta za podnožje 7"/>
          <p:cNvSpPr>
            <a:spLocks noGrp="1"/>
          </p:cNvSpPr>
          <p:nvPr>
            <p:ph type="ftr" sz="quarter" idx="11"/>
          </p:nvPr>
        </p:nvSpPr>
        <p:spPr/>
        <p:txBody>
          <a:bodyPr/>
          <a:lstStyle/>
          <a:p>
            <a:endParaRPr lang="sr-Latn-RS"/>
          </a:p>
        </p:txBody>
      </p:sp>
      <p:sp>
        <p:nvSpPr>
          <p:cNvPr id="9" name="Čuvar mesta za broj slajda 8"/>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1481488179"/>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RS"/>
              <a:t>Kliknite i uredite naslov mastera</a:t>
            </a:r>
          </a:p>
        </p:txBody>
      </p:sp>
      <p:sp>
        <p:nvSpPr>
          <p:cNvPr id="3" name="Čuvar mesta za datum 2"/>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4" name="Čuvar mesta za podnožje 3"/>
          <p:cNvSpPr>
            <a:spLocks noGrp="1"/>
          </p:cNvSpPr>
          <p:nvPr>
            <p:ph type="ftr" sz="quarter" idx="11"/>
          </p:nvPr>
        </p:nvSpPr>
        <p:spPr/>
        <p:txBody>
          <a:bodyPr/>
          <a:lstStyle/>
          <a:p>
            <a:endParaRPr lang="sr-Latn-RS"/>
          </a:p>
        </p:txBody>
      </p:sp>
      <p:sp>
        <p:nvSpPr>
          <p:cNvPr id="5" name="Čuvar mesta za broj slajda 4"/>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839274352"/>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Čuvar mesta za datum 1"/>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3" name="Čuvar mesta za podnožje 2"/>
          <p:cNvSpPr>
            <a:spLocks noGrp="1"/>
          </p:cNvSpPr>
          <p:nvPr>
            <p:ph type="ftr" sz="quarter" idx="11"/>
          </p:nvPr>
        </p:nvSpPr>
        <p:spPr/>
        <p:txBody>
          <a:bodyPr/>
          <a:lstStyle/>
          <a:p>
            <a:endParaRPr lang="sr-Latn-RS"/>
          </a:p>
        </p:txBody>
      </p:sp>
      <p:sp>
        <p:nvSpPr>
          <p:cNvPr id="4" name="Čuvar mesta za broj slajda 3"/>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3147506243"/>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r-Latn-RS"/>
              <a:t>Kliknite i uredite naslov mastera</a:t>
            </a:r>
          </a:p>
        </p:txBody>
      </p:sp>
      <p:sp>
        <p:nvSpPr>
          <p:cNvPr id="3" name="Čuvar mesta za sadržaj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Latn-RS"/>
              <a:t>Kliknite i uredite tekst</a:t>
            </a:r>
          </a:p>
        </p:txBody>
      </p:sp>
      <p:sp>
        <p:nvSpPr>
          <p:cNvPr id="5" name="Čuvar mesta za datum 4"/>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6" name="Čuvar mesta za podnožje 5"/>
          <p:cNvSpPr>
            <a:spLocks noGrp="1"/>
          </p:cNvSpPr>
          <p:nvPr>
            <p:ph type="ftr" sz="quarter" idx="11"/>
          </p:nvPr>
        </p:nvSpPr>
        <p:spPr/>
        <p:txBody>
          <a:bodyPr/>
          <a:lstStyle/>
          <a:p>
            <a:endParaRPr lang="sr-Latn-RS"/>
          </a:p>
        </p:txBody>
      </p:sp>
      <p:sp>
        <p:nvSpPr>
          <p:cNvPr id="7" name="Čuvar mesta za broj slajda 6"/>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1410763909"/>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r-Latn-RS"/>
              <a:t>Kliknite i uredite naslov mastera</a:t>
            </a:r>
          </a:p>
        </p:txBody>
      </p:sp>
      <p:sp>
        <p:nvSpPr>
          <p:cNvPr id="3" name="Čuvar mesta za slik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Čuvar mesta za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Latn-RS"/>
              <a:t>Kliknite i uredite tekst</a:t>
            </a:r>
          </a:p>
        </p:txBody>
      </p:sp>
      <p:sp>
        <p:nvSpPr>
          <p:cNvPr id="5" name="Čuvar mesta za datum 4"/>
          <p:cNvSpPr>
            <a:spLocks noGrp="1"/>
          </p:cNvSpPr>
          <p:nvPr>
            <p:ph type="dt" sz="half" idx="10"/>
          </p:nvPr>
        </p:nvSpPr>
        <p:spPr/>
        <p:txBody>
          <a:bodyPr/>
          <a:lstStyle/>
          <a:p>
            <a:fld id="{AD67445C-DD5B-459E-BCAC-A8671F012926}" type="datetimeFigureOut">
              <a:rPr lang="sr-Latn-RS" smtClean="0"/>
              <a:t>4.2.2022.</a:t>
            </a:fld>
            <a:endParaRPr lang="sr-Latn-RS"/>
          </a:p>
        </p:txBody>
      </p:sp>
      <p:sp>
        <p:nvSpPr>
          <p:cNvPr id="6" name="Čuvar mesta za podnožje 5"/>
          <p:cNvSpPr>
            <a:spLocks noGrp="1"/>
          </p:cNvSpPr>
          <p:nvPr>
            <p:ph type="ftr" sz="quarter" idx="11"/>
          </p:nvPr>
        </p:nvSpPr>
        <p:spPr/>
        <p:txBody>
          <a:bodyPr/>
          <a:lstStyle/>
          <a:p>
            <a:endParaRPr lang="sr-Latn-RS"/>
          </a:p>
        </p:txBody>
      </p:sp>
      <p:sp>
        <p:nvSpPr>
          <p:cNvPr id="7" name="Čuvar mesta za broj slajda 6"/>
          <p:cNvSpPr>
            <a:spLocks noGrp="1"/>
          </p:cNvSpPr>
          <p:nvPr>
            <p:ph type="sldNum" sz="quarter" idx="12"/>
          </p:nvPr>
        </p:nvSpPr>
        <p:spPr/>
        <p:txBody>
          <a:bodyPr/>
          <a:lstStyle/>
          <a:p>
            <a:fld id="{1E7AEA06-49C7-4887-8C60-A1660BE83DC1}" type="slidenum">
              <a:rPr lang="sr-Latn-RS" smtClean="0"/>
              <a:t>‹#›</a:t>
            </a:fld>
            <a:endParaRPr lang="sr-Latn-RS"/>
          </a:p>
        </p:txBody>
      </p:sp>
    </p:spTree>
    <p:extLst>
      <p:ext uri="{BB962C8B-B14F-4D97-AF65-F5344CB8AC3E}">
        <p14:creationId xmlns:p14="http://schemas.microsoft.com/office/powerpoint/2010/main" val="3483497340"/>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Čuvar mesta za naslov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r-Latn-RS"/>
              <a:t>Kliknite i uredite naslov mastera</a:t>
            </a:r>
          </a:p>
        </p:txBody>
      </p:sp>
      <p:sp>
        <p:nvSpPr>
          <p:cNvPr id="3" name="Čuvar mesta za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r-Latn-RS"/>
              <a:t>Kliknite i uredite tekst</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67445C-DD5B-459E-BCAC-A8671F012926}" type="datetimeFigureOut">
              <a:rPr lang="sr-Latn-RS" smtClean="0"/>
              <a:t>4.2.2022.</a:t>
            </a:fld>
            <a:endParaRPr lang="sr-Latn-RS"/>
          </a:p>
        </p:txBody>
      </p:sp>
      <p:sp>
        <p:nvSpPr>
          <p:cNvPr id="5" name="Čuvar mesta za podnožj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Čuvar mesta za broj slajd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7AEA06-49C7-4887-8C60-A1660BE83DC1}" type="slidenum">
              <a:rPr lang="sr-Latn-RS" smtClean="0"/>
              <a:t>‹#›</a:t>
            </a:fld>
            <a:endParaRPr lang="sr-Latn-RS"/>
          </a:p>
        </p:txBody>
      </p:sp>
    </p:spTree>
    <p:extLst>
      <p:ext uri="{BB962C8B-B14F-4D97-AF65-F5344CB8AC3E}">
        <p14:creationId xmlns:p14="http://schemas.microsoft.com/office/powerpoint/2010/main" val="2694809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7464614" y="1783959"/>
            <a:ext cx="4087306" cy="2889114"/>
          </a:xfrm>
        </p:spPr>
        <p:txBody>
          <a:bodyPr anchor="b">
            <a:normAutofit/>
          </a:bodyPr>
          <a:lstStyle/>
          <a:p>
            <a:pPr algn="l"/>
            <a:r>
              <a:rPr lang="sr-Latn-RS" sz="5400">
                <a:cs typeface="Calibri Light"/>
              </a:rPr>
              <a:t>Савиндан</a:t>
            </a:r>
          </a:p>
        </p:txBody>
      </p:sp>
      <p:sp>
        <p:nvSpPr>
          <p:cNvPr id="3" name="Podnaslov 2"/>
          <p:cNvSpPr>
            <a:spLocks noGrp="1"/>
          </p:cNvSpPr>
          <p:nvPr>
            <p:ph type="subTitle" idx="1"/>
          </p:nvPr>
        </p:nvSpPr>
        <p:spPr>
          <a:xfrm>
            <a:off x="7464612" y="4750893"/>
            <a:ext cx="4087305" cy="1147863"/>
          </a:xfrm>
        </p:spPr>
        <p:txBody>
          <a:bodyPr anchor="t">
            <a:normAutofit/>
          </a:bodyPr>
          <a:lstStyle/>
          <a:p>
            <a:pPr algn="l"/>
            <a:endParaRPr lang="sr-Latn-RS" sz="2000" dirty="0">
              <a:cs typeface="Calibri"/>
            </a:endParaRP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Slika 4" descr="Slika na kojoj se nalazi tekst, staro&#10;&#10;Opis je automatski generisan">
            <a:extLst>
              <a:ext uri="{FF2B5EF4-FFF2-40B4-BE49-F238E27FC236}">
                <a16:creationId xmlns:a16="http://schemas.microsoft.com/office/drawing/2014/main" id="{82CFD1C0-2E16-48E6-80BA-E8F96A9295DD}"/>
              </a:ext>
            </a:extLst>
          </p:cNvPr>
          <p:cNvPicPr>
            <a:picLocks noChangeAspect="1"/>
          </p:cNvPicPr>
          <p:nvPr/>
        </p:nvPicPr>
        <p:blipFill rotWithShape="1">
          <a:blip r:embed="rId4"/>
          <a:srcRect t="8615" r="1" b="14546"/>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pic>
        <p:nvPicPr>
          <p:cNvPr id="5" name="Palcici HIMNA SVETOM SAVI FINAL">
            <a:hlinkClick r:id="" action="ppaction://media"/>
            <a:extLst>
              <a:ext uri="{FF2B5EF4-FFF2-40B4-BE49-F238E27FC236}">
                <a16:creationId xmlns:a16="http://schemas.microsoft.com/office/drawing/2014/main" id="{66FB8C80-ED80-4BF3-8C03-589AA1E6B9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64460" y="6130460"/>
            <a:ext cx="730250" cy="730250"/>
          </a:xfrm>
          <a:prstGeom prst="rect">
            <a:avLst/>
          </a:prstGeom>
        </p:spPr>
      </p:pic>
    </p:spTree>
    <p:extLst>
      <p:ext uri="{BB962C8B-B14F-4D97-AF65-F5344CB8AC3E}">
        <p14:creationId xmlns:p14="http://schemas.microsoft.com/office/powerpoint/2010/main" val="1765707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par>
                          <p:cTn id="8" fill="hold">
                            <p:stCondLst>
                              <p:cond delay="1700"/>
                            </p:stCondLst>
                            <p:childTnLst>
                              <p:par>
                                <p:cTn id="9" presetID="1" presetClass="mediacall" presetSubtype="0" fill="hold" nodeType="after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11" repeatCount="indefinite"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Naslov 1">
            <a:extLst>
              <a:ext uri="{FF2B5EF4-FFF2-40B4-BE49-F238E27FC236}">
                <a16:creationId xmlns:a16="http://schemas.microsoft.com/office/drawing/2014/main" id="{8B9139C0-D649-4CD8-B9E2-36761FB2337F}"/>
              </a:ext>
            </a:extLst>
          </p:cNvPr>
          <p:cNvSpPr>
            <a:spLocks noGrp="1"/>
          </p:cNvSpPr>
          <p:nvPr>
            <p:ph type="title"/>
          </p:nvPr>
        </p:nvSpPr>
        <p:spPr>
          <a:xfrm>
            <a:off x="841248" y="818457"/>
            <a:ext cx="3322317" cy="2975876"/>
          </a:xfrm>
        </p:spPr>
        <p:txBody>
          <a:bodyPr vert="horz" lIns="91440" tIns="45720" rIns="91440" bIns="45720" rtlCol="0" anchor="b">
            <a:normAutofit/>
          </a:bodyPr>
          <a:lstStyle/>
          <a:p>
            <a:r>
              <a:rPr lang="en-US" kern="1200">
                <a:solidFill>
                  <a:schemeClr val="tx1"/>
                </a:solidFill>
                <a:latin typeface="+mj-lt"/>
                <a:ea typeface="+mj-ea"/>
                <a:cs typeface="+mj-cs"/>
              </a:rPr>
              <a:t>Приче о њему</a:t>
            </a:r>
          </a:p>
        </p:txBody>
      </p:sp>
      <p:cxnSp>
        <p:nvCxnSpPr>
          <p:cNvPr id="11" name="Straight Connector 10">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63566"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Slika 4">
            <a:extLst>
              <a:ext uri="{FF2B5EF4-FFF2-40B4-BE49-F238E27FC236}">
                <a16:creationId xmlns:a16="http://schemas.microsoft.com/office/drawing/2014/main" id="{C3801A5B-38F5-4157-B674-6AD645E62E67}"/>
              </a:ext>
            </a:extLst>
          </p:cNvPr>
          <p:cNvPicPr>
            <a:picLocks noGrp="1" noChangeAspect="1"/>
          </p:cNvPicPr>
          <p:nvPr>
            <p:ph idx="1"/>
          </p:nvPr>
        </p:nvPicPr>
        <p:blipFill>
          <a:blip r:embed="rId2"/>
          <a:stretch>
            <a:fillRect/>
          </a:stretch>
        </p:blipFill>
        <p:spPr>
          <a:xfrm>
            <a:off x="5344678" y="1160117"/>
            <a:ext cx="6436548" cy="4537766"/>
          </a:xfrm>
          <a:prstGeom prst="rect">
            <a:avLst/>
          </a:prstGeom>
        </p:spPr>
      </p:pic>
    </p:spTree>
    <p:extLst>
      <p:ext uri="{BB962C8B-B14F-4D97-AF65-F5344CB8AC3E}">
        <p14:creationId xmlns:p14="http://schemas.microsoft.com/office/powerpoint/2010/main" val="30743228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73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lika 4">
            <a:extLst>
              <a:ext uri="{FF2B5EF4-FFF2-40B4-BE49-F238E27FC236}">
                <a16:creationId xmlns:a16="http://schemas.microsoft.com/office/drawing/2014/main" id="{C87B65EA-2412-43FE-9D0A-2487094FE016}"/>
              </a:ext>
            </a:extLst>
          </p:cNvPr>
          <p:cNvPicPr>
            <a:picLocks noChangeAspect="1"/>
          </p:cNvPicPr>
          <p:nvPr/>
        </p:nvPicPr>
        <p:blipFill rotWithShape="1">
          <a:blip r:embed="rId2"/>
          <a:srcRect t="3465" r="-3" b="2669"/>
          <a:stretch/>
        </p:blipFill>
        <p:spPr>
          <a:xfrm>
            <a:off x="1945438" y="643467"/>
            <a:ext cx="8301123" cy="5571066"/>
          </a:xfrm>
          <a:prstGeom prst="rect">
            <a:avLst/>
          </a:prstGeom>
        </p:spPr>
      </p:pic>
    </p:spTree>
    <p:extLst>
      <p:ext uri="{BB962C8B-B14F-4D97-AF65-F5344CB8AC3E}">
        <p14:creationId xmlns:p14="http://schemas.microsoft.com/office/powerpoint/2010/main" val="1787448157"/>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lika 4" descr="Slika na kojoj se nalazi tekst, novine, snimak ekrana&#10;&#10;Opis je automatski generisan">
            <a:extLst>
              <a:ext uri="{FF2B5EF4-FFF2-40B4-BE49-F238E27FC236}">
                <a16:creationId xmlns:a16="http://schemas.microsoft.com/office/drawing/2014/main" id="{1415EEDB-3BAD-4A6E-A303-E748743797E5}"/>
              </a:ext>
            </a:extLst>
          </p:cNvPr>
          <p:cNvPicPr>
            <a:picLocks noGrp="1" noChangeAspect="1"/>
          </p:cNvPicPr>
          <p:nvPr>
            <p:ph idx="1"/>
          </p:nvPr>
        </p:nvPicPr>
        <p:blipFill>
          <a:blip r:embed="rId2"/>
          <a:stretch>
            <a:fillRect/>
          </a:stretch>
        </p:blipFill>
        <p:spPr>
          <a:xfrm>
            <a:off x="1757606" y="457200"/>
            <a:ext cx="8676788" cy="5943600"/>
          </a:xfrm>
          <a:prstGeom prst="rect">
            <a:avLst/>
          </a:prstGeom>
        </p:spPr>
      </p:pic>
    </p:spTree>
    <p:extLst>
      <p:ext uri="{BB962C8B-B14F-4D97-AF65-F5344CB8AC3E}">
        <p14:creationId xmlns:p14="http://schemas.microsoft.com/office/powerpoint/2010/main" val="38163495"/>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578B3D75-70F0-4BEC-A0E2-B8B1FA5E6BEA}"/>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a:solidFill>
                  <a:srgbClr val="FFFFFF"/>
                </a:solidFill>
              </a:rPr>
              <a:t>Квиз</a:t>
            </a: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Slika 4" descr="Slika na kojoj se nalazi tekst&#10;&#10;Opis je automatski generisan">
            <a:extLst>
              <a:ext uri="{FF2B5EF4-FFF2-40B4-BE49-F238E27FC236}">
                <a16:creationId xmlns:a16="http://schemas.microsoft.com/office/drawing/2014/main" id="{AAE1D2A3-3779-40F9-BE95-4DE6D08FB9E1}"/>
              </a:ext>
            </a:extLst>
          </p:cNvPr>
          <p:cNvPicPr>
            <a:picLocks noGrp="1" noChangeAspect="1"/>
          </p:cNvPicPr>
          <p:nvPr>
            <p:ph idx="1"/>
          </p:nvPr>
        </p:nvPicPr>
        <p:blipFill>
          <a:blip r:embed="rId2"/>
          <a:stretch>
            <a:fillRect/>
          </a:stretch>
        </p:blipFill>
        <p:spPr>
          <a:xfrm>
            <a:off x="1685338" y="2426818"/>
            <a:ext cx="2748375" cy="3997637"/>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Slika 5" descr="Slika na kojoj se nalazi tekst&#10;&#10;Opis je automatski generisan">
            <a:extLst>
              <a:ext uri="{FF2B5EF4-FFF2-40B4-BE49-F238E27FC236}">
                <a16:creationId xmlns:a16="http://schemas.microsoft.com/office/drawing/2014/main" id="{D3BE70F4-6B92-458A-AFD4-7815E70B385B}"/>
              </a:ext>
            </a:extLst>
          </p:cNvPr>
          <p:cNvPicPr>
            <a:picLocks noChangeAspect="1"/>
          </p:cNvPicPr>
          <p:nvPr/>
        </p:nvPicPr>
        <p:blipFill>
          <a:blip r:embed="rId3"/>
          <a:stretch>
            <a:fillRect/>
          </a:stretch>
        </p:blipFill>
        <p:spPr>
          <a:xfrm>
            <a:off x="7578974" y="2426818"/>
            <a:ext cx="3188115" cy="3997637"/>
          </a:xfrm>
          <a:prstGeom prst="rect">
            <a:avLst/>
          </a:prstGeom>
        </p:spPr>
      </p:pic>
    </p:spTree>
    <p:extLst>
      <p:ext uri="{BB962C8B-B14F-4D97-AF65-F5344CB8AC3E}">
        <p14:creationId xmlns:p14="http://schemas.microsoft.com/office/powerpoint/2010/main" val="749190067"/>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5689"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F42AB00-4F15-40CD-ADEA-236FA2F3E777}"/>
              </a:ext>
            </a:extLst>
          </p:cNvPr>
          <p:cNvSpPr>
            <a:spLocks noGrp="1"/>
          </p:cNvSpPr>
          <p:nvPr>
            <p:ph type="title"/>
          </p:nvPr>
        </p:nvSpPr>
        <p:spPr>
          <a:xfrm>
            <a:off x="527538" y="4756638"/>
            <a:ext cx="11139854" cy="930447"/>
          </a:xfrm>
        </p:spPr>
        <p:txBody>
          <a:bodyPr vert="horz" lIns="91440" tIns="45720" rIns="91440" bIns="45720" rtlCol="0" anchor="b">
            <a:normAutofit fontScale="90000"/>
          </a:bodyPr>
          <a:lstStyle/>
          <a:p>
            <a:pPr algn="ctr"/>
            <a:r>
              <a:rPr lang="en-US" sz="5400" dirty="0" err="1">
                <a:solidFill>
                  <a:srgbClr val="FFFFFF"/>
                </a:solidFill>
                <a:cs typeface="Calibri Light"/>
              </a:rPr>
              <a:t>Срећан</a:t>
            </a:r>
            <a:r>
              <a:rPr lang="en-US" sz="5400" dirty="0">
                <a:solidFill>
                  <a:srgbClr val="FFFFFF"/>
                </a:solidFill>
                <a:cs typeface="Calibri Light"/>
              </a:rPr>
              <a:t> и </a:t>
            </a:r>
            <a:r>
              <a:rPr lang="en-US" sz="5400" dirty="0" err="1">
                <a:solidFill>
                  <a:srgbClr val="FFFFFF"/>
                </a:solidFill>
                <a:cs typeface="Calibri Light"/>
              </a:rPr>
              <a:t>Богом</a:t>
            </a:r>
            <a:r>
              <a:rPr lang="en-US" sz="5400" dirty="0">
                <a:solidFill>
                  <a:srgbClr val="FFFFFF"/>
                </a:solidFill>
                <a:cs typeface="Calibri Light"/>
              </a:rPr>
              <a:t> </a:t>
            </a:r>
            <a:r>
              <a:rPr lang="en-US" sz="5400" dirty="0" err="1">
                <a:solidFill>
                  <a:srgbClr val="FFFFFF"/>
                </a:solidFill>
                <a:cs typeface="Calibri Light"/>
              </a:rPr>
              <a:t>благословен</a:t>
            </a:r>
            <a:r>
              <a:rPr lang="en-US" sz="5400" dirty="0">
                <a:solidFill>
                  <a:srgbClr val="FFFFFF"/>
                </a:solidFill>
                <a:cs typeface="Calibri Light"/>
              </a:rPr>
              <a:t> </a:t>
            </a:r>
            <a:r>
              <a:rPr lang="en-US" sz="5400" dirty="0" err="1">
                <a:solidFill>
                  <a:srgbClr val="FFFFFF"/>
                </a:solidFill>
                <a:cs typeface="Calibri Light"/>
              </a:rPr>
              <a:t>Савиндан</a:t>
            </a:r>
            <a:r>
              <a:rPr lang="en-US" sz="5400" dirty="0">
                <a:solidFill>
                  <a:srgbClr val="FFFFFF"/>
                </a:solidFill>
                <a:cs typeface="Calibri Light"/>
              </a:rPr>
              <a:t>!</a:t>
            </a:r>
          </a:p>
        </p:txBody>
      </p:sp>
      <p:pic>
        <p:nvPicPr>
          <p:cNvPr id="5" name="Slika 5">
            <a:extLst>
              <a:ext uri="{FF2B5EF4-FFF2-40B4-BE49-F238E27FC236}">
                <a16:creationId xmlns:a16="http://schemas.microsoft.com/office/drawing/2014/main" id="{112ECF9F-4F00-4E46-9A22-3B03207AFBB8}"/>
              </a:ext>
            </a:extLst>
          </p:cNvPr>
          <p:cNvPicPr>
            <a:picLocks noChangeAspect="1"/>
          </p:cNvPicPr>
          <p:nvPr/>
        </p:nvPicPr>
        <p:blipFill>
          <a:blip r:embed="rId2"/>
          <a:stretch>
            <a:fillRect/>
          </a:stretch>
        </p:blipFill>
        <p:spPr>
          <a:xfrm>
            <a:off x="618680" y="307731"/>
            <a:ext cx="2828328" cy="3997637"/>
          </a:xfrm>
          <a:prstGeom prst="rect">
            <a:avLst/>
          </a:prstGeom>
        </p:spPr>
      </p:pic>
      <p:pic>
        <p:nvPicPr>
          <p:cNvPr id="4" name="Slika 4">
            <a:extLst>
              <a:ext uri="{FF2B5EF4-FFF2-40B4-BE49-F238E27FC236}">
                <a16:creationId xmlns:a16="http://schemas.microsoft.com/office/drawing/2014/main" id="{94D45A47-DC47-4442-8D22-0B581CC617C4}"/>
              </a:ext>
            </a:extLst>
          </p:cNvPr>
          <p:cNvPicPr>
            <a:picLocks noGrp="1" noChangeAspect="1"/>
          </p:cNvPicPr>
          <p:nvPr>
            <p:ph idx="1"/>
          </p:nvPr>
        </p:nvPicPr>
        <p:blipFill>
          <a:blip r:embed="rId3"/>
          <a:stretch>
            <a:fillRect/>
          </a:stretch>
        </p:blipFill>
        <p:spPr>
          <a:xfrm>
            <a:off x="4688227" y="307731"/>
            <a:ext cx="2828328" cy="3997637"/>
          </a:xfrm>
          <a:prstGeom prst="rect">
            <a:avLst/>
          </a:prstGeom>
        </p:spPr>
      </p:pic>
      <p:cxnSp>
        <p:nvCxnSpPr>
          <p:cNvPr id="15" name="Straight Connector 14">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534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Slika 6">
            <a:extLst>
              <a:ext uri="{FF2B5EF4-FFF2-40B4-BE49-F238E27FC236}">
                <a16:creationId xmlns:a16="http://schemas.microsoft.com/office/drawing/2014/main" id="{9ABD2FAD-B496-450F-A5B9-55336E376063}"/>
              </a:ext>
            </a:extLst>
          </p:cNvPr>
          <p:cNvPicPr>
            <a:picLocks noChangeAspect="1"/>
          </p:cNvPicPr>
          <p:nvPr/>
        </p:nvPicPr>
        <p:blipFill>
          <a:blip r:embed="rId4"/>
          <a:stretch>
            <a:fillRect/>
          </a:stretch>
        </p:blipFill>
        <p:spPr>
          <a:xfrm>
            <a:off x="8747519" y="330045"/>
            <a:ext cx="2828328" cy="3997637"/>
          </a:xfrm>
          <a:prstGeom prst="rect">
            <a:avLst/>
          </a:prstGeom>
        </p:spPr>
      </p:pic>
      <p:cxnSp>
        <p:nvCxnSpPr>
          <p:cNvPr id="17" name="Straight Connector 16">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368216"/>
      </p:ext>
    </p:extLst>
  </p:cSld>
  <p:clrMapOvr>
    <a:masterClrMapping/>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Čuvar mesta za sadržaj 2">
            <a:extLst>
              <a:ext uri="{FF2B5EF4-FFF2-40B4-BE49-F238E27FC236}">
                <a16:creationId xmlns:a16="http://schemas.microsoft.com/office/drawing/2014/main" id="{BD085F52-DFD6-496C-B4B0-66AD00562C13}"/>
              </a:ext>
            </a:extLst>
          </p:cNvPr>
          <p:cNvSpPr>
            <a:spLocks noGrp="1"/>
          </p:cNvSpPr>
          <p:nvPr>
            <p:ph idx="1"/>
          </p:nvPr>
        </p:nvSpPr>
        <p:spPr>
          <a:xfrm>
            <a:off x="4379976" y="5009083"/>
            <a:ext cx="6976872" cy="1345997"/>
          </a:xfrm>
        </p:spPr>
        <p:txBody>
          <a:bodyPr vert="horz" lIns="91440" tIns="45720" rIns="91440" bIns="45720" rtlCol="0" anchor="ctr">
            <a:normAutofit/>
          </a:bodyPr>
          <a:lstStyle/>
          <a:p>
            <a:pPr marL="0" indent="0">
              <a:buNone/>
            </a:pPr>
            <a:r>
              <a:rPr lang="sr-Latn-RS" sz="1700" dirty="0" err="1">
                <a:solidFill>
                  <a:schemeClr val="bg1"/>
                </a:solidFill>
                <a:cs typeface="Calibri" panose="020F0502020204030204"/>
              </a:rPr>
              <a:t>Презентацију</a:t>
            </a:r>
            <a:r>
              <a:rPr lang="sr-Latn-RS" sz="1700" dirty="0">
                <a:solidFill>
                  <a:schemeClr val="bg1"/>
                </a:solidFill>
                <a:cs typeface="Calibri" panose="020F0502020204030204"/>
              </a:rPr>
              <a:t> </a:t>
            </a:r>
            <a:r>
              <a:rPr lang="sr-Latn-RS" sz="1700" dirty="0" err="1">
                <a:solidFill>
                  <a:schemeClr val="bg1"/>
                </a:solidFill>
                <a:cs typeface="Calibri" panose="020F0502020204030204"/>
              </a:rPr>
              <a:t>реализовао</a:t>
            </a:r>
            <a:r>
              <a:rPr lang="sr-Latn-RS" sz="1700" dirty="0">
                <a:solidFill>
                  <a:schemeClr val="bg1"/>
                </a:solidFill>
                <a:cs typeface="Calibri" panose="020F0502020204030204"/>
              </a:rPr>
              <a:t> </a:t>
            </a:r>
            <a:r>
              <a:rPr lang="sr-Latn-RS" sz="1700" dirty="0" err="1">
                <a:solidFill>
                  <a:schemeClr val="bg1"/>
                </a:solidFill>
                <a:cs typeface="Calibri" panose="020F0502020204030204"/>
              </a:rPr>
              <a:t>Алекса</a:t>
            </a:r>
            <a:r>
              <a:rPr lang="sr-Latn-RS" sz="1700" dirty="0">
                <a:solidFill>
                  <a:schemeClr val="bg1"/>
                </a:solidFill>
                <a:cs typeface="Calibri" panose="020F0502020204030204"/>
              </a:rPr>
              <a:t> </a:t>
            </a:r>
            <a:r>
              <a:rPr lang="sr-Latn-RS" sz="1700" dirty="0" err="1">
                <a:solidFill>
                  <a:schemeClr val="bg1"/>
                </a:solidFill>
                <a:cs typeface="Calibri" panose="020F0502020204030204"/>
              </a:rPr>
              <a:t>Здравковић</a:t>
            </a:r>
            <a:r>
              <a:rPr lang="sr-Latn-RS" sz="1700" dirty="0">
                <a:solidFill>
                  <a:schemeClr val="bg1"/>
                </a:solidFill>
                <a:cs typeface="Calibri" panose="020F0502020204030204"/>
              </a:rPr>
              <a:t>, </a:t>
            </a:r>
            <a:r>
              <a:rPr lang="sr-Latn-RS" sz="1700" dirty="0" err="1">
                <a:solidFill>
                  <a:schemeClr val="bg1"/>
                </a:solidFill>
                <a:cs typeface="Calibri" panose="020F0502020204030204"/>
              </a:rPr>
              <a:t>ученик</a:t>
            </a:r>
            <a:r>
              <a:rPr lang="sr-Latn-RS" sz="1700" dirty="0">
                <a:solidFill>
                  <a:schemeClr val="bg1"/>
                </a:solidFill>
                <a:cs typeface="Calibri" panose="020F0502020204030204"/>
              </a:rPr>
              <a:t> </a:t>
            </a:r>
            <a:r>
              <a:rPr lang="sr-Latn-RS" sz="1700" dirty="0" err="1">
                <a:solidFill>
                  <a:schemeClr val="bg1"/>
                </a:solidFill>
                <a:cs typeface="Calibri" panose="020F0502020204030204"/>
              </a:rPr>
              <a:t>верске</a:t>
            </a:r>
            <a:r>
              <a:rPr lang="sr-Latn-RS" sz="1700" dirty="0">
                <a:solidFill>
                  <a:schemeClr val="bg1"/>
                </a:solidFill>
                <a:cs typeface="Calibri" panose="020F0502020204030204"/>
              </a:rPr>
              <a:t> </a:t>
            </a:r>
            <a:r>
              <a:rPr lang="sr-Latn-RS" sz="1700" dirty="0" err="1">
                <a:solidFill>
                  <a:schemeClr val="bg1"/>
                </a:solidFill>
                <a:cs typeface="Calibri" panose="020F0502020204030204"/>
              </a:rPr>
              <a:t>наставе</a:t>
            </a:r>
            <a:r>
              <a:rPr lang="sr-Latn-RS" sz="1700" dirty="0">
                <a:solidFill>
                  <a:schemeClr val="bg1"/>
                </a:solidFill>
                <a:cs typeface="Calibri" panose="020F0502020204030204"/>
              </a:rPr>
              <a:t> </a:t>
            </a:r>
            <a:r>
              <a:rPr lang="sr-Latn-RS" sz="1700" dirty="0" err="1">
                <a:solidFill>
                  <a:schemeClr val="bg1"/>
                </a:solidFill>
                <a:cs typeface="Calibri" panose="020F0502020204030204"/>
              </a:rPr>
              <a:t>одељења</a:t>
            </a:r>
            <a:r>
              <a:rPr lang="sr-Latn-RS" sz="1700" dirty="0">
                <a:solidFill>
                  <a:schemeClr val="bg1"/>
                </a:solidFill>
                <a:cs typeface="Calibri" panose="020F0502020204030204"/>
              </a:rPr>
              <a:t> VII-2 у ОШ "</a:t>
            </a:r>
            <a:r>
              <a:rPr lang="sr-Latn-RS" sz="1700" dirty="0" err="1">
                <a:solidFill>
                  <a:schemeClr val="bg1"/>
                </a:solidFill>
                <a:cs typeface="Calibri" panose="020F0502020204030204"/>
              </a:rPr>
              <a:t>Станимир</a:t>
            </a:r>
            <a:r>
              <a:rPr lang="sr-Latn-RS" sz="1700" dirty="0">
                <a:solidFill>
                  <a:schemeClr val="bg1"/>
                </a:solidFill>
                <a:cs typeface="Calibri" panose="020F0502020204030204"/>
              </a:rPr>
              <a:t> </a:t>
            </a:r>
            <a:r>
              <a:rPr lang="sr-Latn-RS" sz="1700" dirty="0" err="1">
                <a:solidFill>
                  <a:schemeClr val="bg1"/>
                </a:solidFill>
                <a:cs typeface="Calibri" panose="020F0502020204030204"/>
              </a:rPr>
              <a:t>Вељковић</a:t>
            </a:r>
            <a:r>
              <a:rPr lang="sr-Latn-RS" sz="1700" dirty="0">
                <a:solidFill>
                  <a:schemeClr val="bg1"/>
                </a:solidFill>
                <a:cs typeface="Calibri" panose="020F0502020204030204"/>
              </a:rPr>
              <a:t> </a:t>
            </a:r>
            <a:r>
              <a:rPr lang="sr-Latn-RS" sz="1700" dirty="0" err="1">
                <a:solidFill>
                  <a:schemeClr val="bg1"/>
                </a:solidFill>
                <a:cs typeface="Calibri" panose="020F0502020204030204"/>
              </a:rPr>
              <a:t>Зеле</a:t>
            </a:r>
            <a:r>
              <a:rPr lang="sr-Latn-RS" sz="1700" dirty="0">
                <a:solidFill>
                  <a:schemeClr val="bg1"/>
                </a:solidFill>
                <a:cs typeface="Calibri" panose="020F0502020204030204"/>
              </a:rPr>
              <a:t>" у </a:t>
            </a:r>
            <a:r>
              <a:rPr lang="sr-Latn-RS" sz="1700" dirty="0" err="1">
                <a:solidFill>
                  <a:schemeClr val="bg1"/>
                </a:solidFill>
                <a:cs typeface="Calibri" panose="020F0502020204030204"/>
              </a:rPr>
              <a:t>Бојнику</a:t>
            </a:r>
            <a:r>
              <a:rPr lang="sr-Latn-RS" sz="1700" dirty="0">
                <a:solidFill>
                  <a:schemeClr val="bg1"/>
                </a:solidFill>
                <a:cs typeface="Calibri" panose="020F0502020204030204"/>
              </a:rPr>
              <a:t>.</a:t>
            </a:r>
          </a:p>
          <a:p>
            <a:pPr marL="0" indent="0">
              <a:buNone/>
            </a:pPr>
            <a:r>
              <a:rPr lang="sr-Latn-RS" sz="1700" dirty="0" err="1">
                <a:solidFill>
                  <a:schemeClr val="bg1"/>
                </a:solidFill>
                <a:cs typeface="Calibri" panose="020F0502020204030204"/>
              </a:rPr>
              <a:t>Вероучитељица</a:t>
            </a:r>
            <a:r>
              <a:rPr lang="sr-Latn-RS" sz="1700" dirty="0">
                <a:solidFill>
                  <a:schemeClr val="bg1"/>
                </a:solidFill>
                <a:cs typeface="Calibri" panose="020F0502020204030204"/>
              </a:rPr>
              <a:t> </a:t>
            </a:r>
            <a:r>
              <a:rPr lang="sr-Latn-RS" sz="1700" dirty="0" err="1">
                <a:solidFill>
                  <a:schemeClr val="bg1"/>
                </a:solidFill>
                <a:cs typeface="Calibri" panose="020F0502020204030204"/>
              </a:rPr>
              <a:t>Јулијана</a:t>
            </a:r>
            <a:r>
              <a:rPr lang="sr-Latn-RS" sz="1700" dirty="0">
                <a:solidFill>
                  <a:schemeClr val="bg1"/>
                </a:solidFill>
                <a:cs typeface="Calibri" panose="020F0502020204030204"/>
              </a:rPr>
              <a:t> </a:t>
            </a:r>
            <a:r>
              <a:rPr lang="sr-Latn-RS" sz="1700" dirty="0" err="1">
                <a:solidFill>
                  <a:schemeClr val="bg1"/>
                </a:solidFill>
                <a:cs typeface="Calibri" panose="020F0502020204030204"/>
              </a:rPr>
              <a:t>Стојановић</a:t>
            </a:r>
          </a:p>
        </p:txBody>
      </p:sp>
    </p:spTree>
    <p:extLst>
      <p:ext uri="{BB962C8B-B14F-4D97-AF65-F5344CB8AC3E}">
        <p14:creationId xmlns:p14="http://schemas.microsoft.com/office/powerpoint/2010/main" val="38680235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9" name="Rectangle 14">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453CB18-6FC4-4B81-8FE8-8912A580CA8F}"/>
              </a:ext>
            </a:extLst>
          </p:cNvPr>
          <p:cNvSpPr>
            <a:spLocks noGrp="1"/>
          </p:cNvSpPr>
          <p:nvPr>
            <p:ph type="title"/>
          </p:nvPr>
        </p:nvSpPr>
        <p:spPr>
          <a:xfrm>
            <a:off x="838200" y="963877"/>
            <a:ext cx="3494362" cy="4930246"/>
          </a:xfrm>
        </p:spPr>
        <p:txBody>
          <a:bodyPr>
            <a:normAutofit/>
          </a:bodyPr>
          <a:lstStyle/>
          <a:p>
            <a:pPr algn="r"/>
            <a:r>
              <a:rPr lang="sr-Latn-RS">
                <a:cs typeface="Calibri Light"/>
              </a:rPr>
              <a:t>Растко Немањић</a:t>
            </a:r>
            <a:endParaRPr lang="sr-Latn-RS"/>
          </a:p>
        </p:txBody>
      </p:sp>
      <p:cxnSp>
        <p:nvCxnSpPr>
          <p:cNvPr id="20" name="Straight Connector 1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Čuvar mesta za sadržaj 2">
            <a:extLst>
              <a:ext uri="{FF2B5EF4-FFF2-40B4-BE49-F238E27FC236}">
                <a16:creationId xmlns:a16="http://schemas.microsoft.com/office/drawing/2014/main" id="{D272333B-093C-44D1-BC19-F3757C35807E}"/>
              </a:ext>
            </a:extLst>
          </p:cNvPr>
          <p:cNvSpPr>
            <a:spLocks noGrp="1"/>
          </p:cNvSpPr>
          <p:nvPr>
            <p:ph idx="1"/>
          </p:nvPr>
        </p:nvSpPr>
        <p:spPr>
          <a:xfrm>
            <a:off x="4976031" y="963877"/>
            <a:ext cx="6377769" cy="4930246"/>
          </a:xfrm>
        </p:spPr>
        <p:txBody>
          <a:bodyPr vert="horz" lIns="91440" tIns="45720" rIns="91440" bIns="45720" rtlCol="0" anchor="ctr">
            <a:normAutofit/>
          </a:bodyPr>
          <a:lstStyle/>
          <a:p>
            <a:pPr marL="0" indent="0">
              <a:buNone/>
            </a:pPr>
            <a:r>
              <a:rPr lang="sr-Latn-RS" sz="2400">
                <a:ea typeface="+mn-lt"/>
                <a:cs typeface="+mn-lt"/>
              </a:rPr>
              <a:t>Растко Немањић, најмлађи син великог српског жупана Стефана Немање и Ане, рођен је око 1174. године. Заједно са старијом браћом, Стефаном и Вуканом, на двору у Расу, добио је изванредно образовање.</a:t>
            </a:r>
            <a:endParaRPr lang="sr-Latn-RS" sz="2400">
              <a:cs typeface="Calibri" panose="020F0502020204030204"/>
            </a:endParaRPr>
          </a:p>
        </p:txBody>
      </p:sp>
    </p:spTree>
    <p:extLst>
      <p:ext uri="{BB962C8B-B14F-4D97-AF65-F5344CB8AC3E}">
        <p14:creationId xmlns:p14="http://schemas.microsoft.com/office/powerpoint/2010/main" val="5475330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4E65CDE2-194C-4A17-9E3C-017E8A897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9949215-9115-4C43-A72D-5743F3343254}"/>
              </a:ext>
            </a:extLst>
          </p:cNvPr>
          <p:cNvSpPr>
            <a:spLocks noGrp="1"/>
          </p:cNvSpPr>
          <p:nvPr>
            <p:ph type="title"/>
          </p:nvPr>
        </p:nvSpPr>
        <p:spPr>
          <a:xfrm>
            <a:off x="943276" y="712268"/>
            <a:ext cx="10410524" cy="1193533"/>
          </a:xfrm>
        </p:spPr>
        <p:txBody>
          <a:bodyPr>
            <a:normAutofit/>
          </a:bodyPr>
          <a:lstStyle/>
          <a:p>
            <a:r>
              <a:rPr lang="sr-Latn-RS">
                <a:solidFill>
                  <a:srgbClr val="FFFFFF"/>
                </a:solidFill>
                <a:cs typeface="Calibri Light"/>
              </a:rPr>
              <a:t>Растко Немањић</a:t>
            </a:r>
            <a:endParaRPr lang="sr-Latn-RS">
              <a:solidFill>
                <a:srgbClr val="FFFFFF"/>
              </a:solidFill>
            </a:endParaRPr>
          </a:p>
        </p:txBody>
      </p:sp>
      <p:cxnSp>
        <p:nvCxnSpPr>
          <p:cNvPr id="24" name="Straight Connector 18">
            <a:extLst>
              <a:ext uri="{FF2B5EF4-FFF2-40B4-BE49-F238E27FC236}">
                <a16:creationId xmlns:a16="http://schemas.microsoft.com/office/drawing/2014/main" id="{F2AE495E-2AAF-4BC1-87A5-331009D82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sp>
        <p:nvSpPr>
          <p:cNvPr id="3" name="Čuvar mesta za sadržaj 2">
            <a:extLst>
              <a:ext uri="{FF2B5EF4-FFF2-40B4-BE49-F238E27FC236}">
                <a16:creationId xmlns:a16="http://schemas.microsoft.com/office/drawing/2014/main" id="{D4547DF1-F400-473E-BA72-DD34CB869C90}"/>
              </a:ext>
            </a:extLst>
          </p:cNvPr>
          <p:cNvSpPr>
            <a:spLocks noGrp="1"/>
          </p:cNvSpPr>
          <p:nvPr>
            <p:ph idx="1"/>
          </p:nvPr>
        </p:nvSpPr>
        <p:spPr>
          <a:xfrm>
            <a:off x="943276" y="2050181"/>
            <a:ext cx="10410524" cy="4126782"/>
          </a:xfrm>
        </p:spPr>
        <p:txBody>
          <a:bodyPr vert="horz" lIns="91440" tIns="45720" rIns="91440" bIns="45720" rtlCol="0" anchor="t">
            <a:normAutofit/>
          </a:bodyPr>
          <a:lstStyle/>
          <a:p>
            <a:pPr marL="0" indent="0">
              <a:buNone/>
            </a:pPr>
            <a:r>
              <a:rPr lang="sr-Latn-RS" dirty="0" err="1">
                <a:solidFill>
                  <a:srgbClr val="FFFFFF"/>
                </a:solidFill>
                <a:ea typeface="+mn-lt"/>
                <a:cs typeface="+mn-lt"/>
              </a:rPr>
              <a:t>Од</a:t>
            </a:r>
            <a:r>
              <a:rPr lang="sr-Latn-RS" dirty="0">
                <a:solidFill>
                  <a:srgbClr val="FFFFFF"/>
                </a:solidFill>
                <a:ea typeface="+mn-lt"/>
                <a:cs typeface="+mn-lt"/>
              </a:rPr>
              <a:t> </a:t>
            </a:r>
            <a:r>
              <a:rPr lang="sr-Latn-RS" dirty="0" err="1">
                <a:solidFill>
                  <a:srgbClr val="FFFFFF"/>
                </a:solidFill>
                <a:ea typeface="+mn-lt"/>
                <a:cs typeface="+mn-lt"/>
              </a:rPr>
              <a:t>ране</a:t>
            </a:r>
            <a:r>
              <a:rPr lang="sr-Latn-RS" dirty="0">
                <a:solidFill>
                  <a:srgbClr val="FFFFFF"/>
                </a:solidFill>
                <a:ea typeface="+mn-lt"/>
                <a:cs typeface="+mn-lt"/>
              </a:rPr>
              <a:t> </a:t>
            </a:r>
            <a:r>
              <a:rPr lang="sr-Latn-RS" dirty="0" err="1">
                <a:solidFill>
                  <a:srgbClr val="FFFFFF"/>
                </a:solidFill>
                <a:ea typeface="+mn-lt"/>
                <a:cs typeface="+mn-lt"/>
              </a:rPr>
              <a:t>младости</a:t>
            </a:r>
            <a:r>
              <a:rPr lang="sr-Latn-RS" dirty="0">
                <a:solidFill>
                  <a:srgbClr val="FFFFFF"/>
                </a:solidFill>
                <a:ea typeface="+mn-lt"/>
                <a:cs typeface="+mn-lt"/>
              </a:rPr>
              <a:t> </a:t>
            </a:r>
            <a:r>
              <a:rPr lang="sr-Latn-RS" dirty="0" err="1">
                <a:solidFill>
                  <a:srgbClr val="FFFFFF"/>
                </a:solidFill>
                <a:ea typeface="+mn-lt"/>
                <a:cs typeface="+mn-lt"/>
              </a:rPr>
              <a:t>показивао</a:t>
            </a:r>
            <a:r>
              <a:rPr lang="sr-Latn-RS" dirty="0">
                <a:solidFill>
                  <a:srgbClr val="FFFFFF"/>
                </a:solidFill>
                <a:ea typeface="+mn-lt"/>
                <a:cs typeface="+mn-lt"/>
              </a:rPr>
              <a:t> </a:t>
            </a:r>
            <a:r>
              <a:rPr lang="sr-Latn-RS" dirty="0" err="1">
                <a:solidFill>
                  <a:srgbClr val="FFFFFF"/>
                </a:solidFill>
                <a:ea typeface="+mn-lt"/>
                <a:cs typeface="+mn-lt"/>
              </a:rPr>
              <a:t>је</a:t>
            </a:r>
            <a:r>
              <a:rPr lang="sr-Latn-RS" dirty="0">
                <a:solidFill>
                  <a:srgbClr val="FFFFFF"/>
                </a:solidFill>
                <a:ea typeface="+mn-lt"/>
                <a:cs typeface="+mn-lt"/>
              </a:rPr>
              <a:t> </a:t>
            </a:r>
            <a:r>
              <a:rPr lang="sr-Latn-RS" dirty="0" err="1">
                <a:solidFill>
                  <a:srgbClr val="FFFFFF"/>
                </a:solidFill>
                <a:ea typeface="+mn-lt"/>
                <a:cs typeface="+mn-lt"/>
              </a:rPr>
              <a:t>љубав</a:t>
            </a:r>
            <a:r>
              <a:rPr lang="sr-Latn-RS" dirty="0">
                <a:solidFill>
                  <a:srgbClr val="FFFFFF"/>
                </a:solidFill>
                <a:ea typeface="+mn-lt"/>
                <a:cs typeface="+mn-lt"/>
              </a:rPr>
              <a:t> </a:t>
            </a:r>
            <a:r>
              <a:rPr lang="sr-Latn-RS" dirty="0" err="1">
                <a:solidFill>
                  <a:srgbClr val="FFFFFF"/>
                </a:solidFill>
                <a:ea typeface="+mn-lt"/>
                <a:cs typeface="+mn-lt"/>
              </a:rPr>
              <a:t>према</a:t>
            </a:r>
            <a:r>
              <a:rPr lang="sr-Latn-RS" dirty="0">
                <a:solidFill>
                  <a:srgbClr val="FFFFFF"/>
                </a:solidFill>
                <a:ea typeface="+mn-lt"/>
                <a:cs typeface="+mn-lt"/>
              </a:rPr>
              <a:t> </a:t>
            </a:r>
            <a:r>
              <a:rPr lang="sr-Latn-RS" dirty="0" err="1">
                <a:solidFill>
                  <a:srgbClr val="FFFFFF"/>
                </a:solidFill>
                <a:ea typeface="+mn-lt"/>
                <a:cs typeface="+mn-lt"/>
              </a:rPr>
              <a:t>књизи</a:t>
            </a:r>
            <a:r>
              <a:rPr lang="sr-Latn-RS" dirty="0">
                <a:solidFill>
                  <a:srgbClr val="FFFFFF"/>
                </a:solidFill>
                <a:ea typeface="+mn-lt"/>
                <a:cs typeface="+mn-lt"/>
              </a:rPr>
              <a:t>. </a:t>
            </a:r>
            <a:r>
              <a:rPr lang="sr-Latn-RS" dirty="0" err="1">
                <a:solidFill>
                  <a:srgbClr val="FFFFFF"/>
                </a:solidFill>
                <a:ea typeface="+mn-lt"/>
                <a:cs typeface="+mn-lt"/>
              </a:rPr>
              <a:t>На</a:t>
            </a:r>
            <a:r>
              <a:rPr lang="sr-Latn-RS" dirty="0">
                <a:solidFill>
                  <a:srgbClr val="FFFFFF"/>
                </a:solidFill>
                <a:ea typeface="+mn-lt"/>
                <a:cs typeface="+mn-lt"/>
              </a:rPr>
              <a:t> </a:t>
            </a:r>
            <a:r>
              <a:rPr lang="sr-Latn-RS" dirty="0" err="1">
                <a:solidFill>
                  <a:srgbClr val="FFFFFF"/>
                </a:solidFill>
                <a:ea typeface="+mn-lt"/>
                <a:cs typeface="+mn-lt"/>
              </a:rPr>
              <a:t>његов</a:t>
            </a:r>
            <a:r>
              <a:rPr lang="sr-Latn-RS" dirty="0">
                <a:solidFill>
                  <a:srgbClr val="FFFFFF"/>
                </a:solidFill>
                <a:ea typeface="+mn-lt"/>
                <a:cs typeface="+mn-lt"/>
              </a:rPr>
              <a:t> </a:t>
            </a:r>
            <a:r>
              <a:rPr lang="sr-Latn-RS" dirty="0" err="1">
                <a:solidFill>
                  <a:srgbClr val="FFFFFF"/>
                </a:solidFill>
                <a:ea typeface="+mn-lt"/>
                <a:cs typeface="+mn-lt"/>
              </a:rPr>
              <a:t>духовни</a:t>
            </a:r>
            <a:r>
              <a:rPr lang="sr-Latn-RS" dirty="0">
                <a:solidFill>
                  <a:srgbClr val="FFFFFF"/>
                </a:solidFill>
                <a:ea typeface="+mn-lt"/>
                <a:cs typeface="+mn-lt"/>
              </a:rPr>
              <a:t> </a:t>
            </a:r>
            <a:r>
              <a:rPr lang="sr-Latn-RS" dirty="0" err="1">
                <a:solidFill>
                  <a:srgbClr val="FFFFFF"/>
                </a:solidFill>
                <a:ea typeface="+mn-lt"/>
                <a:cs typeface="+mn-lt"/>
              </a:rPr>
              <a:t>развој</a:t>
            </a:r>
            <a:r>
              <a:rPr lang="sr-Latn-RS" dirty="0">
                <a:solidFill>
                  <a:srgbClr val="FFFFFF"/>
                </a:solidFill>
                <a:ea typeface="+mn-lt"/>
                <a:cs typeface="+mn-lt"/>
              </a:rPr>
              <a:t> </a:t>
            </a:r>
            <a:r>
              <a:rPr lang="sr-Latn-RS" dirty="0" err="1">
                <a:solidFill>
                  <a:srgbClr val="FFFFFF"/>
                </a:solidFill>
                <a:ea typeface="+mn-lt"/>
                <a:cs typeface="+mn-lt"/>
              </a:rPr>
              <a:t>највише</a:t>
            </a:r>
            <a:r>
              <a:rPr lang="sr-Latn-RS" dirty="0">
                <a:solidFill>
                  <a:srgbClr val="FFFFFF"/>
                </a:solidFill>
                <a:ea typeface="+mn-lt"/>
                <a:cs typeface="+mn-lt"/>
              </a:rPr>
              <a:t> </a:t>
            </a:r>
            <a:r>
              <a:rPr lang="sr-Latn-RS" dirty="0" err="1">
                <a:solidFill>
                  <a:srgbClr val="FFFFFF"/>
                </a:solidFill>
                <a:ea typeface="+mn-lt"/>
                <a:cs typeface="+mn-lt"/>
              </a:rPr>
              <a:t>су</a:t>
            </a:r>
            <a:r>
              <a:rPr lang="sr-Latn-RS" dirty="0">
                <a:solidFill>
                  <a:srgbClr val="FFFFFF"/>
                </a:solidFill>
                <a:ea typeface="+mn-lt"/>
                <a:cs typeface="+mn-lt"/>
              </a:rPr>
              <a:t> </a:t>
            </a:r>
            <a:r>
              <a:rPr lang="sr-Latn-RS" dirty="0" err="1">
                <a:solidFill>
                  <a:srgbClr val="FFFFFF"/>
                </a:solidFill>
                <a:ea typeface="+mn-lt"/>
                <a:cs typeface="+mn-lt"/>
              </a:rPr>
              <a:t>утицала</a:t>
            </a:r>
            <a:r>
              <a:rPr lang="sr-Latn-RS" dirty="0">
                <a:solidFill>
                  <a:srgbClr val="FFFFFF"/>
                </a:solidFill>
                <a:ea typeface="+mn-lt"/>
                <a:cs typeface="+mn-lt"/>
              </a:rPr>
              <a:t> </a:t>
            </a:r>
            <a:r>
              <a:rPr lang="sr-Latn-RS" dirty="0" err="1">
                <a:solidFill>
                  <a:srgbClr val="FFFFFF"/>
                </a:solidFill>
                <a:ea typeface="+mn-lt"/>
                <a:cs typeface="+mn-lt"/>
              </a:rPr>
              <a:t>житија</a:t>
            </a:r>
            <a:r>
              <a:rPr lang="sr-Latn-RS" dirty="0">
                <a:solidFill>
                  <a:srgbClr val="FFFFFF"/>
                </a:solidFill>
                <a:ea typeface="+mn-lt"/>
                <a:cs typeface="+mn-lt"/>
              </a:rPr>
              <a:t> </a:t>
            </a:r>
            <a:r>
              <a:rPr lang="sr-Latn-RS" dirty="0" err="1">
                <a:solidFill>
                  <a:srgbClr val="FFFFFF"/>
                </a:solidFill>
                <a:ea typeface="+mn-lt"/>
                <a:cs typeface="+mn-lt"/>
              </a:rPr>
              <a:t>јужнословенских</a:t>
            </a:r>
            <a:r>
              <a:rPr lang="sr-Latn-RS" dirty="0">
                <a:solidFill>
                  <a:srgbClr val="FFFFFF"/>
                </a:solidFill>
                <a:ea typeface="+mn-lt"/>
                <a:cs typeface="+mn-lt"/>
              </a:rPr>
              <a:t> </a:t>
            </a:r>
            <a:r>
              <a:rPr lang="sr-Latn-RS" dirty="0" err="1">
                <a:solidFill>
                  <a:srgbClr val="FFFFFF"/>
                </a:solidFill>
                <a:ea typeface="+mn-lt"/>
                <a:cs typeface="+mn-lt"/>
              </a:rPr>
              <a:t>пустињака</a:t>
            </a:r>
            <a:r>
              <a:rPr lang="sr-Latn-RS" dirty="0">
                <a:solidFill>
                  <a:srgbClr val="FFFFFF"/>
                </a:solidFill>
                <a:ea typeface="+mn-lt"/>
                <a:cs typeface="+mn-lt"/>
              </a:rPr>
              <a:t>, </a:t>
            </a:r>
            <a:r>
              <a:rPr lang="sr-Latn-RS" dirty="0" err="1">
                <a:solidFill>
                  <a:srgbClr val="FFFFFF"/>
                </a:solidFill>
                <a:ea typeface="+mn-lt"/>
                <a:cs typeface="+mn-lt"/>
              </a:rPr>
              <a:t>светог</a:t>
            </a:r>
            <a:r>
              <a:rPr lang="sr-Latn-RS" dirty="0">
                <a:solidFill>
                  <a:srgbClr val="FFFFFF"/>
                </a:solidFill>
                <a:ea typeface="+mn-lt"/>
                <a:cs typeface="+mn-lt"/>
              </a:rPr>
              <a:t> </a:t>
            </a:r>
            <a:r>
              <a:rPr lang="sr-Latn-RS" dirty="0" err="1">
                <a:solidFill>
                  <a:srgbClr val="FFFFFF"/>
                </a:solidFill>
                <a:ea typeface="+mn-lt"/>
                <a:cs typeface="+mn-lt"/>
              </a:rPr>
              <a:t>Јована</a:t>
            </a:r>
            <a:r>
              <a:rPr lang="sr-Latn-RS" dirty="0">
                <a:solidFill>
                  <a:srgbClr val="FFFFFF"/>
                </a:solidFill>
                <a:ea typeface="+mn-lt"/>
                <a:cs typeface="+mn-lt"/>
              </a:rPr>
              <a:t> </a:t>
            </a:r>
            <a:r>
              <a:rPr lang="sr-Latn-RS" dirty="0" err="1">
                <a:solidFill>
                  <a:srgbClr val="FFFFFF"/>
                </a:solidFill>
                <a:ea typeface="+mn-lt"/>
                <a:cs typeface="+mn-lt"/>
              </a:rPr>
              <a:t>Рилског</a:t>
            </a:r>
            <a:r>
              <a:rPr lang="sr-Latn-RS" dirty="0">
                <a:solidFill>
                  <a:srgbClr val="FFFFFF"/>
                </a:solidFill>
                <a:ea typeface="+mn-lt"/>
                <a:cs typeface="+mn-lt"/>
              </a:rPr>
              <a:t>, </a:t>
            </a:r>
            <a:r>
              <a:rPr lang="sr-Latn-RS" dirty="0" err="1">
                <a:solidFill>
                  <a:srgbClr val="FFFFFF"/>
                </a:solidFill>
                <a:ea typeface="+mn-lt"/>
                <a:cs typeface="+mn-lt"/>
              </a:rPr>
              <a:t>Јована</a:t>
            </a:r>
            <a:r>
              <a:rPr lang="sr-Latn-RS" dirty="0">
                <a:solidFill>
                  <a:srgbClr val="FFFFFF"/>
                </a:solidFill>
                <a:ea typeface="+mn-lt"/>
                <a:cs typeface="+mn-lt"/>
              </a:rPr>
              <a:t> </a:t>
            </a:r>
            <a:r>
              <a:rPr lang="sr-Latn-RS" dirty="0" err="1">
                <a:solidFill>
                  <a:srgbClr val="FFFFFF"/>
                </a:solidFill>
                <a:ea typeface="+mn-lt"/>
                <a:cs typeface="+mn-lt"/>
              </a:rPr>
              <a:t>Осоговског</a:t>
            </a:r>
            <a:r>
              <a:rPr lang="sr-Latn-RS" dirty="0">
                <a:solidFill>
                  <a:srgbClr val="FFFFFF"/>
                </a:solidFill>
                <a:ea typeface="+mn-lt"/>
                <a:cs typeface="+mn-lt"/>
              </a:rPr>
              <a:t>, </a:t>
            </a:r>
            <a:r>
              <a:rPr lang="sr-Latn-RS" dirty="0" err="1">
                <a:solidFill>
                  <a:srgbClr val="FFFFFF"/>
                </a:solidFill>
                <a:ea typeface="+mn-lt"/>
                <a:cs typeface="+mn-lt"/>
              </a:rPr>
              <a:t>Гаврила</a:t>
            </a:r>
            <a:r>
              <a:rPr lang="sr-Latn-RS" dirty="0">
                <a:solidFill>
                  <a:srgbClr val="FFFFFF"/>
                </a:solidFill>
                <a:ea typeface="+mn-lt"/>
                <a:cs typeface="+mn-lt"/>
              </a:rPr>
              <a:t> </a:t>
            </a:r>
            <a:r>
              <a:rPr lang="sr-Latn-RS" dirty="0" err="1">
                <a:solidFill>
                  <a:srgbClr val="FFFFFF"/>
                </a:solidFill>
                <a:ea typeface="+mn-lt"/>
                <a:cs typeface="+mn-lt"/>
              </a:rPr>
              <a:t>Лесновског</a:t>
            </a:r>
            <a:r>
              <a:rPr lang="sr-Latn-RS" dirty="0">
                <a:solidFill>
                  <a:srgbClr val="FFFFFF"/>
                </a:solidFill>
                <a:ea typeface="+mn-lt"/>
                <a:cs typeface="+mn-lt"/>
              </a:rPr>
              <a:t> и </a:t>
            </a:r>
            <a:r>
              <a:rPr lang="sr-Latn-RS" dirty="0" err="1">
                <a:solidFill>
                  <a:srgbClr val="FFFFFF"/>
                </a:solidFill>
                <a:ea typeface="+mn-lt"/>
                <a:cs typeface="+mn-lt"/>
              </a:rPr>
              <a:t>Прохора</a:t>
            </a:r>
            <a:r>
              <a:rPr lang="sr-Latn-RS" dirty="0">
                <a:solidFill>
                  <a:srgbClr val="FFFFFF"/>
                </a:solidFill>
                <a:ea typeface="+mn-lt"/>
                <a:cs typeface="+mn-lt"/>
              </a:rPr>
              <a:t> </a:t>
            </a:r>
            <a:r>
              <a:rPr lang="sr-Latn-RS" dirty="0" err="1">
                <a:solidFill>
                  <a:srgbClr val="FFFFFF"/>
                </a:solidFill>
                <a:ea typeface="+mn-lt"/>
                <a:cs typeface="+mn-lt"/>
              </a:rPr>
              <a:t>Пчињског</a:t>
            </a:r>
            <a:r>
              <a:rPr lang="sr-Latn-RS" dirty="0">
                <a:solidFill>
                  <a:srgbClr val="FFFFFF"/>
                </a:solidFill>
                <a:ea typeface="+mn-lt"/>
                <a:cs typeface="+mn-lt"/>
              </a:rPr>
              <a:t>. </a:t>
            </a:r>
            <a:r>
              <a:rPr lang="sr-Latn-RS" dirty="0" err="1">
                <a:solidFill>
                  <a:srgbClr val="FFFFFF"/>
                </a:solidFill>
                <a:ea typeface="+mn-lt"/>
                <a:cs typeface="+mn-lt"/>
              </a:rPr>
              <a:t>Ипак</a:t>
            </a:r>
            <a:r>
              <a:rPr lang="sr-Latn-RS" dirty="0">
                <a:solidFill>
                  <a:srgbClr val="FFFFFF"/>
                </a:solidFill>
                <a:ea typeface="+mn-lt"/>
                <a:cs typeface="+mn-lt"/>
              </a:rPr>
              <a:t>, </a:t>
            </a:r>
            <a:r>
              <a:rPr lang="sr-Latn-RS" dirty="0" err="1">
                <a:solidFill>
                  <a:srgbClr val="FFFFFF"/>
                </a:solidFill>
                <a:ea typeface="+mn-lt"/>
                <a:cs typeface="+mn-lt"/>
              </a:rPr>
              <a:t>сматра</a:t>
            </a:r>
            <a:r>
              <a:rPr lang="sr-Latn-RS" dirty="0">
                <a:solidFill>
                  <a:srgbClr val="FFFFFF"/>
                </a:solidFill>
                <a:ea typeface="+mn-lt"/>
                <a:cs typeface="+mn-lt"/>
              </a:rPr>
              <a:t> </a:t>
            </a:r>
            <a:r>
              <a:rPr lang="sr-Latn-RS" dirty="0" err="1">
                <a:solidFill>
                  <a:srgbClr val="FFFFFF"/>
                </a:solidFill>
                <a:ea typeface="+mn-lt"/>
                <a:cs typeface="+mn-lt"/>
              </a:rPr>
              <a:t>се</a:t>
            </a:r>
            <a:r>
              <a:rPr lang="sr-Latn-RS" dirty="0">
                <a:solidFill>
                  <a:srgbClr val="FFFFFF"/>
                </a:solidFill>
                <a:ea typeface="+mn-lt"/>
                <a:cs typeface="+mn-lt"/>
              </a:rPr>
              <a:t> </a:t>
            </a:r>
            <a:r>
              <a:rPr lang="sr-Latn-RS" dirty="0" err="1">
                <a:solidFill>
                  <a:srgbClr val="FFFFFF"/>
                </a:solidFill>
                <a:ea typeface="+mn-lt"/>
                <a:cs typeface="+mn-lt"/>
              </a:rPr>
              <a:t>да</a:t>
            </a:r>
            <a:r>
              <a:rPr lang="sr-Latn-RS" dirty="0">
                <a:solidFill>
                  <a:srgbClr val="FFFFFF"/>
                </a:solidFill>
                <a:ea typeface="+mn-lt"/>
                <a:cs typeface="+mn-lt"/>
              </a:rPr>
              <a:t> </a:t>
            </a:r>
            <a:r>
              <a:rPr lang="sr-Latn-RS" dirty="0" err="1">
                <a:solidFill>
                  <a:srgbClr val="FFFFFF"/>
                </a:solidFill>
                <a:ea typeface="+mn-lt"/>
                <a:cs typeface="+mn-lt"/>
              </a:rPr>
              <a:t>се</a:t>
            </a:r>
            <a:r>
              <a:rPr lang="sr-Latn-RS" dirty="0">
                <a:solidFill>
                  <a:srgbClr val="FFFFFF"/>
                </a:solidFill>
                <a:ea typeface="+mn-lt"/>
                <a:cs typeface="+mn-lt"/>
              </a:rPr>
              <a:t> </a:t>
            </a:r>
            <a:r>
              <a:rPr lang="sr-Latn-RS" dirty="0" err="1">
                <a:solidFill>
                  <a:srgbClr val="FFFFFF"/>
                </a:solidFill>
                <a:ea typeface="+mn-lt"/>
                <a:cs typeface="+mn-lt"/>
              </a:rPr>
              <a:t>мали</a:t>
            </a:r>
            <a:r>
              <a:rPr lang="sr-Latn-RS" dirty="0">
                <a:solidFill>
                  <a:srgbClr val="FFFFFF"/>
                </a:solidFill>
                <a:ea typeface="+mn-lt"/>
                <a:cs typeface="+mn-lt"/>
              </a:rPr>
              <a:t> </a:t>
            </a:r>
            <a:r>
              <a:rPr lang="sr-Latn-RS" dirty="0" err="1">
                <a:solidFill>
                  <a:srgbClr val="FFFFFF"/>
                </a:solidFill>
                <a:ea typeface="+mn-lt"/>
                <a:cs typeface="+mn-lt"/>
              </a:rPr>
              <a:t>Растко</a:t>
            </a:r>
            <a:r>
              <a:rPr lang="sr-Latn-RS" dirty="0">
                <a:solidFill>
                  <a:srgbClr val="FFFFFF"/>
                </a:solidFill>
                <a:ea typeface="+mn-lt"/>
                <a:cs typeface="+mn-lt"/>
              </a:rPr>
              <a:t> </a:t>
            </a:r>
            <a:r>
              <a:rPr lang="sr-Latn-RS" dirty="0" err="1">
                <a:solidFill>
                  <a:srgbClr val="FFFFFF"/>
                </a:solidFill>
                <a:ea typeface="+mn-lt"/>
                <a:cs typeface="+mn-lt"/>
              </a:rPr>
              <a:t>највише</a:t>
            </a:r>
            <a:r>
              <a:rPr lang="sr-Latn-RS" dirty="0">
                <a:solidFill>
                  <a:srgbClr val="FFFFFF"/>
                </a:solidFill>
                <a:ea typeface="+mn-lt"/>
                <a:cs typeface="+mn-lt"/>
              </a:rPr>
              <a:t> </a:t>
            </a:r>
            <a:r>
              <a:rPr lang="sr-Latn-RS" dirty="0" err="1">
                <a:solidFill>
                  <a:srgbClr val="FFFFFF"/>
                </a:solidFill>
                <a:ea typeface="+mn-lt"/>
                <a:cs typeface="+mn-lt"/>
              </a:rPr>
              <a:t>одушевљавао</a:t>
            </a:r>
            <a:r>
              <a:rPr lang="sr-Latn-RS" dirty="0">
                <a:solidFill>
                  <a:srgbClr val="FFFFFF"/>
                </a:solidFill>
                <a:ea typeface="+mn-lt"/>
                <a:cs typeface="+mn-lt"/>
              </a:rPr>
              <a:t> </a:t>
            </a:r>
            <a:r>
              <a:rPr lang="sr-Latn-RS" dirty="0" err="1">
                <a:solidFill>
                  <a:srgbClr val="FFFFFF"/>
                </a:solidFill>
                <a:ea typeface="+mn-lt"/>
                <a:cs typeface="+mn-lt"/>
              </a:rPr>
              <a:t>житијем</a:t>
            </a:r>
            <a:r>
              <a:rPr lang="sr-Latn-RS" dirty="0">
                <a:solidFill>
                  <a:srgbClr val="FFFFFF"/>
                </a:solidFill>
                <a:ea typeface="+mn-lt"/>
                <a:cs typeface="+mn-lt"/>
              </a:rPr>
              <a:t> </a:t>
            </a:r>
            <a:r>
              <a:rPr lang="sr-Latn-RS" dirty="0" err="1">
                <a:solidFill>
                  <a:srgbClr val="FFFFFF"/>
                </a:solidFill>
                <a:ea typeface="+mn-lt"/>
                <a:cs typeface="+mn-lt"/>
              </a:rPr>
              <a:t>светог</a:t>
            </a:r>
            <a:r>
              <a:rPr lang="sr-Latn-RS" dirty="0">
                <a:solidFill>
                  <a:srgbClr val="FFFFFF"/>
                </a:solidFill>
                <a:ea typeface="+mn-lt"/>
                <a:cs typeface="+mn-lt"/>
              </a:rPr>
              <a:t> и </a:t>
            </a:r>
            <a:r>
              <a:rPr lang="sr-Latn-RS" dirty="0" err="1">
                <a:solidFill>
                  <a:srgbClr val="FFFFFF"/>
                </a:solidFill>
                <a:ea typeface="+mn-lt"/>
                <a:cs typeface="+mn-lt"/>
              </a:rPr>
              <a:t>равноапостолног</a:t>
            </a:r>
            <a:r>
              <a:rPr lang="sr-Latn-RS" dirty="0">
                <a:solidFill>
                  <a:srgbClr val="FFFFFF"/>
                </a:solidFill>
                <a:ea typeface="+mn-lt"/>
                <a:cs typeface="+mn-lt"/>
              </a:rPr>
              <a:t> </a:t>
            </a:r>
            <a:r>
              <a:rPr lang="sr-Latn-RS" dirty="0" err="1">
                <a:solidFill>
                  <a:srgbClr val="FFFFFF"/>
                </a:solidFill>
                <a:ea typeface="+mn-lt"/>
                <a:cs typeface="+mn-lt"/>
              </a:rPr>
              <a:t>Кирила</a:t>
            </a:r>
            <a:r>
              <a:rPr lang="sr-Latn-RS" dirty="0">
                <a:solidFill>
                  <a:srgbClr val="FFFFFF"/>
                </a:solidFill>
                <a:ea typeface="+mn-lt"/>
                <a:cs typeface="+mn-lt"/>
              </a:rPr>
              <a:t>, </a:t>
            </a:r>
            <a:r>
              <a:rPr lang="sr-Latn-RS" dirty="0" err="1">
                <a:solidFill>
                  <a:srgbClr val="FFFFFF"/>
                </a:solidFill>
                <a:ea typeface="+mn-lt"/>
                <a:cs typeface="+mn-lt"/>
              </a:rPr>
              <a:t>просветитеља</a:t>
            </a:r>
            <a:r>
              <a:rPr lang="sr-Latn-RS" dirty="0">
                <a:solidFill>
                  <a:srgbClr val="FFFFFF"/>
                </a:solidFill>
                <a:ea typeface="+mn-lt"/>
                <a:cs typeface="+mn-lt"/>
              </a:rPr>
              <a:t> </a:t>
            </a:r>
            <a:r>
              <a:rPr lang="sr-Latn-RS" dirty="0" err="1">
                <a:solidFill>
                  <a:srgbClr val="FFFFFF"/>
                </a:solidFill>
                <a:ea typeface="+mn-lt"/>
                <a:cs typeface="+mn-lt"/>
              </a:rPr>
              <a:t>Словена</a:t>
            </a:r>
            <a:r>
              <a:rPr lang="sr-Latn-RS" dirty="0">
                <a:solidFill>
                  <a:srgbClr val="FFFFFF"/>
                </a:solidFill>
                <a:ea typeface="+mn-lt"/>
                <a:cs typeface="+mn-lt"/>
              </a:rPr>
              <a:t>, </a:t>
            </a:r>
            <a:r>
              <a:rPr lang="sr-Latn-RS" dirty="0" err="1">
                <a:solidFill>
                  <a:srgbClr val="FFFFFF"/>
                </a:solidFill>
                <a:ea typeface="+mn-lt"/>
                <a:cs typeface="+mn-lt"/>
              </a:rPr>
              <a:t>које</a:t>
            </a:r>
            <a:r>
              <a:rPr lang="sr-Latn-RS" dirty="0">
                <a:solidFill>
                  <a:srgbClr val="FFFFFF"/>
                </a:solidFill>
                <a:ea typeface="+mn-lt"/>
                <a:cs typeface="+mn-lt"/>
              </a:rPr>
              <a:t> </a:t>
            </a:r>
            <a:r>
              <a:rPr lang="sr-Latn-RS" dirty="0" err="1">
                <a:solidFill>
                  <a:srgbClr val="FFFFFF"/>
                </a:solidFill>
                <a:ea typeface="+mn-lt"/>
                <a:cs typeface="+mn-lt"/>
              </a:rPr>
              <a:t>је</a:t>
            </a:r>
            <a:r>
              <a:rPr lang="sr-Latn-RS" dirty="0">
                <a:solidFill>
                  <a:srgbClr val="FFFFFF"/>
                </a:solidFill>
                <a:ea typeface="+mn-lt"/>
                <a:cs typeface="+mn-lt"/>
              </a:rPr>
              <a:t> </a:t>
            </a:r>
            <a:r>
              <a:rPr lang="sr-Latn-RS" dirty="0" err="1">
                <a:solidFill>
                  <a:srgbClr val="FFFFFF"/>
                </a:solidFill>
                <a:ea typeface="+mn-lt"/>
                <a:cs typeface="+mn-lt"/>
              </a:rPr>
              <a:t>често</a:t>
            </a:r>
            <a:r>
              <a:rPr lang="sr-Latn-RS" dirty="0">
                <a:solidFill>
                  <a:srgbClr val="FFFFFF"/>
                </a:solidFill>
                <a:ea typeface="+mn-lt"/>
                <a:cs typeface="+mn-lt"/>
              </a:rPr>
              <a:t> </a:t>
            </a:r>
            <a:r>
              <a:rPr lang="sr-Latn-RS" dirty="0" err="1">
                <a:solidFill>
                  <a:srgbClr val="FFFFFF"/>
                </a:solidFill>
                <a:ea typeface="+mn-lt"/>
                <a:cs typeface="+mn-lt"/>
              </a:rPr>
              <a:t>читано</a:t>
            </a:r>
            <a:r>
              <a:rPr lang="sr-Latn-RS" dirty="0">
                <a:solidFill>
                  <a:srgbClr val="FFFFFF"/>
                </a:solidFill>
                <a:ea typeface="+mn-lt"/>
                <a:cs typeface="+mn-lt"/>
              </a:rPr>
              <a:t> </a:t>
            </a:r>
            <a:r>
              <a:rPr lang="sr-Latn-RS" dirty="0" err="1">
                <a:solidFill>
                  <a:srgbClr val="FFFFFF"/>
                </a:solidFill>
                <a:ea typeface="+mn-lt"/>
                <a:cs typeface="+mn-lt"/>
              </a:rPr>
              <a:t>на</a:t>
            </a:r>
            <a:r>
              <a:rPr lang="sr-Latn-RS" dirty="0">
                <a:solidFill>
                  <a:srgbClr val="FFFFFF"/>
                </a:solidFill>
                <a:ea typeface="+mn-lt"/>
                <a:cs typeface="+mn-lt"/>
              </a:rPr>
              <a:t> </a:t>
            </a:r>
            <a:r>
              <a:rPr lang="sr-Latn-RS" dirty="0" err="1">
                <a:solidFill>
                  <a:srgbClr val="FFFFFF"/>
                </a:solidFill>
                <a:ea typeface="+mn-lt"/>
                <a:cs typeface="+mn-lt"/>
              </a:rPr>
              <a:t>Немањином</a:t>
            </a:r>
            <a:r>
              <a:rPr lang="sr-Latn-RS" dirty="0">
                <a:solidFill>
                  <a:srgbClr val="FFFFFF"/>
                </a:solidFill>
                <a:ea typeface="+mn-lt"/>
                <a:cs typeface="+mn-lt"/>
              </a:rPr>
              <a:t> </a:t>
            </a:r>
            <a:r>
              <a:rPr lang="sr-Latn-RS" dirty="0" err="1">
                <a:solidFill>
                  <a:srgbClr val="FFFFFF"/>
                </a:solidFill>
                <a:ea typeface="+mn-lt"/>
                <a:cs typeface="+mn-lt"/>
              </a:rPr>
              <a:t>двору</a:t>
            </a:r>
            <a:r>
              <a:rPr lang="sr-Latn-RS" dirty="0">
                <a:solidFill>
                  <a:srgbClr val="FFFFFF"/>
                </a:solidFill>
                <a:ea typeface="+mn-lt"/>
                <a:cs typeface="+mn-lt"/>
              </a:rPr>
              <a:t>.</a:t>
            </a:r>
          </a:p>
          <a:p>
            <a:pPr marL="0" indent="0">
              <a:buNone/>
            </a:pPr>
            <a:br>
              <a:rPr lang="en-US" sz="2400" dirty="0"/>
            </a:br>
            <a:endParaRPr lang="en-US">
              <a:solidFill>
                <a:srgbClr val="FFFFFF"/>
              </a:solidFill>
              <a:cs typeface="Calibri"/>
            </a:endParaRPr>
          </a:p>
        </p:txBody>
      </p:sp>
    </p:spTree>
    <p:extLst>
      <p:ext uri="{BB962C8B-B14F-4D97-AF65-F5344CB8AC3E}">
        <p14:creationId xmlns:p14="http://schemas.microsoft.com/office/powerpoint/2010/main" val="2619276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3FD756A-13A3-449B-9E9E-567F74A1DB12}"/>
              </a:ext>
            </a:extLst>
          </p:cNvPr>
          <p:cNvSpPr>
            <a:spLocks noGrp="1"/>
          </p:cNvSpPr>
          <p:nvPr>
            <p:ph type="title"/>
          </p:nvPr>
        </p:nvSpPr>
        <p:spPr>
          <a:xfrm>
            <a:off x="6688182" y="932961"/>
            <a:ext cx="4887685" cy="1777419"/>
          </a:xfrm>
        </p:spPr>
        <p:txBody>
          <a:bodyPr anchor="b">
            <a:normAutofit/>
          </a:bodyPr>
          <a:lstStyle/>
          <a:p>
            <a:r>
              <a:rPr lang="sr-Latn-RS" sz="4000" dirty="0" err="1">
                <a:cs typeface="Calibri Light"/>
              </a:rPr>
              <a:t>Растко</a:t>
            </a:r>
            <a:r>
              <a:rPr lang="sr-Latn-RS" sz="4000" dirty="0">
                <a:cs typeface="Calibri Light"/>
              </a:rPr>
              <a:t> </a:t>
            </a:r>
            <a:r>
              <a:rPr lang="sr-Latn-RS" sz="4000" dirty="0" err="1">
                <a:cs typeface="Calibri Light"/>
              </a:rPr>
              <a:t>као</a:t>
            </a:r>
            <a:r>
              <a:rPr lang="sr-Latn-RS" sz="4000" dirty="0">
                <a:cs typeface="Calibri Light"/>
              </a:rPr>
              <a:t> </a:t>
            </a:r>
            <a:r>
              <a:rPr lang="sr-Latn-RS" sz="4000" dirty="0" err="1">
                <a:cs typeface="Calibri Light"/>
              </a:rPr>
              <a:t>владар</a:t>
            </a:r>
            <a:endParaRPr lang="sr-Latn-RS" sz="4000" dirty="0" err="1"/>
          </a:p>
        </p:txBody>
      </p:sp>
      <p:pic>
        <p:nvPicPr>
          <p:cNvPr id="4" name="Slika 4">
            <a:extLst>
              <a:ext uri="{FF2B5EF4-FFF2-40B4-BE49-F238E27FC236}">
                <a16:creationId xmlns:a16="http://schemas.microsoft.com/office/drawing/2014/main" id="{D93A02AE-9E81-4C49-A106-302080940895}"/>
              </a:ext>
            </a:extLst>
          </p:cNvPr>
          <p:cNvPicPr>
            <a:picLocks noChangeAspect="1"/>
          </p:cNvPicPr>
          <p:nvPr/>
        </p:nvPicPr>
        <p:blipFill rotWithShape="1">
          <a:blip r:embed="rId2"/>
          <a:srcRect t="1244" r="3" b="19587"/>
          <a:stretch/>
        </p:blipFill>
        <p:spPr>
          <a:xfrm>
            <a:off x="391903" y="573678"/>
            <a:ext cx="5103206" cy="5710645"/>
          </a:xfrm>
          <a:prstGeom prst="rect">
            <a:avLst/>
          </a:prstGeom>
        </p:spPr>
      </p:pic>
      <p:sp>
        <p:nvSpPr>
          <p:cNvPr id="11" name="!!Line">
            <a:extLst>
              <a:ext uri="{FF2B5EF4-FFF2-40B4-BE49-F238E27FC236}">
                <a16:creationId xmlns:a16="http://schemas.microsoft.com/office/drawing/2014/main" id="{0AF80B57-54E2-4D01-8731-3F38B0C56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8192" y="1417320"/>
            <a:ext cx="9144" cy="4023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Čuvar mesta za sadržaj 2">
            <a:extLst>
              <a:ext uri="{FF2B5EF4-FFF2-40B4-BE49-F238E27FC236}">
                <a16:creationId xmlns:a16="http://schemas.microsoft.com/office/drawing/2014/main" id="{54A5FD66-49D0-4B32-9436-6E3022E15B3A}"/>
              </a:ext>
            </a:extLst>
          </p:cNvPr>
          <p:cNvSpPr>
            <a:spLocks noGrp="1"/>
          </p:cNvSpPr>
          <p:nvPr>
            <p:ph idx="1"/>
          </p:nvPr>
        </p:nvSpPr>
        <p:spPr>
          <a:xfrm>
            <a:off x="6688182" y="2894529"/>
            <a:ext cx="4887685" cy="3210179"/>
          </a:xfrm>
        </p:spPr>
        <p:txBody>
          <a:bodyPr vert="horz" lIns="91440" tIns="45720" rIns="91440" bIns="45720" rtlCol="0" anchor="t">
            <a:normAutofit/>
          </a:bodyPr>
          <a:lstStyle/>
          <a:p>
            <a:pPr marL="0" indent="0">
              <a:buNone/>
            </a:pPr>
            <a:r>
              <a:rPr lang="sr-Latn-RS" sz="2400" dirty="0" err="1">
                <a:ea typeface="+mn-lt"/>
                <a:cs typeface="+mn-lt"/>
              </a:rPr>
              <a:t>Већ</a:t>
            </a:r>
            <a:r>
              <a:rPr lang="sr-Latn-RS" sz="2400" dirty="0">
                <a:ea typeface="+mn-lt"/>
                <a:cs typeface="+mn-lt"/>
              </a:rPr>
              <a:t> у </a:t>
            </a:r>
            <a:r>
              <a:rPr lang="sr-Latn-RS" sz="2400" dirty="0" err="1">
                <a:ea typeface="+mn-lt"/>
                <a:cs typeface="+mn-lt"/>
              </a:rPr>
              <a:t>петнаестој</a:t>
            </a:r>
            <a:r>
              <a:rPr lang="sr-Latn-RS" sz="2400" dirty="0">
                <a:ea typeface="+mn-lt"/>
                <a:cs typeface="+mn-lt"/>
              </a:rPr>
              <a:t> </a:t>
            </a:r>
            <a:r>
              <a:rPr lang="sr-Latn-RS" sz="2400" dirty="0" err="1">
                <a:ea typeface="+mn-lt"/>
                <a:cs typeface="+mn-lt"/>
              </a:rPr>
              <a:t>години</a:t>
            </a:r>
            <a:r>
              <a:rPr lang="sr-Latn-RS" sz="2400" dirty="0">
                <a:ea typeface="+mn-lt"/>
                <a:cs typeface="+mn-lt"/>
              </a:rPr>
              <a:t> </a:t>
            </a:r>
            <a:r>
              <a:rPr lang="sr-Latn-RS" sz="2400" dirty="0" err="1">
                <a:ea typeface="+mn-lt"/>
                <a:cs typeface="+mn-lt"/>
              </a:rPr>
              <a:t>отац</a:t>
            </a:r>
            <a:r>
              <a:rPr lang="sr-Latn-RS" sz="2400" dirty="0">
                <a:ea typeface="+mn-lt"/>
                <a:cs typeface="+mn-lt"/>
              </a:rPr>
              <a:t> </a:t>
            </a:r>
            <a:r>
              <a:rPr lang="sr-Latn-RS" sz="2400" dirty="0" err="1">
                <a:ea typeface="+mn-lt"/>
                <a:cs typeface="+mn-lt"/>
              </a:rPr>
              <a:t>му</a:t>
            </a:r>
            <a:r>
              <a:rPr lang="sr-Latn-RS" sz="2400" dirty="0">
                <a:ea typeface="+mn-lt"/>
                <a:cs typeface="+mn-lt"/>
              </a:rPr>
              <a:t> </a:t>
            </a:r>
            <a:r>
              <a:rPr lang="sr-Latn-RS" sz="2400" dirty="0" err="1">
                <a:ea typeface="+mn-lt"/>
                <a:cs typeface="+mn-lt"/>
              </a:rPr>
              <a:t>даде</a:t>
            </a:r>
            <a:r>
              <a:rPr lang="sr-Latn-RS" sz="2400" dirty="0">
                <a:ea typeface="+mn-lt"/>
                <a:cs typeface="+mn-lt"/>
              </a:rPr>
              <a:t> </a:t>
            </a:r>
            <a:r>
              <a:rPr lang="sr-Latn-RS" sz="2400" dirty="0" err="1">
                <a:ea typeface="+mn-lt"/>
                <a:cs typeface="+mn-lt"/>
              </a:rPr>
              <a:t>на</a:t>
            </a:r>
            <a:r>
              <a:rPr lang="sr-Latn-RS" sz="2400" dirty="0">
                <a:ea typeface="+mn-lt"/>
                <a:cs typeface="+mn-lt"/>
              </a:rPr>
              <a:t> </a:t>
            </a:r>
            <a:r>
              <a:rPr lang="sr-Latn-RS" sz="2400" dirty="0" err="1">
                <a:ea typeface="+mn-lt"/>
                <a:cs typeface="+mn-lt"/>
              </a:rPr>
              <a:t>управљање</a:t>
            </a:r>
            <a:r>
              <a:rPr lang="sr-Latn-RS" sz="2400" dirty="0">
                <a:ea typeface="+mn-lt"/>
                <a:cs typeface="+mn-lt"/>
              </a:rPr>
              <a:t> </a:t>
            </a:r>
            <a:r>
              <a:rPr lang="sr-Latn-RS" sz="2400" dirty="0" err="1">
                <a:ea typeface="+mn-lt"/>
                <a:cs typeface="+mn-lt"/>
              </a:rPr>
              <a:t>Хумску</a:t>
            </a:r>
            <a:r>
              <a:rPr lang="sr-Latn-RS" sz="2400" dirty="0">
                <a:ea typeface="+mn-lt"/>
                <a:cs typeface="+mn-lt"/>
              </a:rPr>
              <a:t> </a:t>
            </a:r>
            <a:r>
              <a:rPr lang="sr-Latn-RS" sz="2400" dirty="0" err="1">
                <a:ea typeface="+mn-lt"/>
                <a:cs typeface="+mn-lt"/>
              </a:rPr>
              <a:t>област</a:t>
            </a:r>
            <a:r>
              <a:rPr lang="sr-Latn-RS" sz="2400" dirty="0">
                <a:ea typeface="+mn-lt"/>
                <a:cs typeface="+mn-lt"/>
              </a:rPr>
              <a:t>, </a:t>
            </a:r>
            <a:r>
              <a:rPr lang="sr-Latn-RS" sz="2400" dirty="0" err="1">
                <a:ea typeface="+mn-lt"/>
                <a:cs typeface="+mn-lt"/>
              </a:rPr>
              <a:t>између</a:t>
            </a:r>
            <a:r>
              <a:rPr lang="sr-Latn-RS" sz="2400" dirty="0">
                <a:ea typeface="+mn-lt"/>
                <a:cs typeface="+mn-lt"/>
              </a:rPr>
              <a:t> </a:t>
            </a:r>
            <a:r>
              <a:rPr lang="sr-Latn-RS" sz="2400" dirty="0" err="1">
                <a:ea typeface="+mn-lt"/>
                <a:cs typeface="+mn-lt"/>
              </a:rPr>
              <a:t>Неретве</a:t>
            </a:r>
            <a:r>
              <a:rPr lang="sr-Latn-RS" sz="2400" dirty="0">
                <a:ea typeface="+mn-lt"/>
                <a:cs typeface="+mn-lt"/>
              </a:rPr>
              <a:t> и </a:t>
            </a:r>
            <a:r>
              <a:rPr lang="sr-Latn-RS" sz="2400" dirty="0" err="1">
                <a:ea typeface="+mn-lt"/>
                <a:cs typeface="+mn-lt"/>
              </a:rPr>
              <a:t>Дубровника</a:t>
            </a:r>
            <a:r>
              <a:rPr lang="sr-Latn-RS" sz="2400" dirty="0">
                <a:ea typeface="+mn-lt"/>
                <a:cs typeface="+mn-lt"/>
              </a:rPr>
              <a:t>. </a:t>
            </a:r>
            <a:r>
              <a:rPr lang="sr-Latn-RS" sz="2400" dirty="0" err="1">
                <a:ea typeface="+mn-lt"/>
                <a:cs typeface="+mn-lt"/>
              </a:rPr>
              <a:t>Као</a:t>
            </a:r>
            <a:r>
              <a:rPr lang="sr-Latn-RS" sz="2400" dirty="0">
                <a:ea typeface="+mn-lt"/>
                <a:cs typeface="+mn-lt"/>
              </a:rPr>
              <a:t> </a:t>
            </a:r>
            <a:r>
              <a:rPr lang="sr-Latn-RS" sz="2400" dirty="0" err="1">
                <a:ea typeface="+mn-lt"/>
                <a:cs typeface="+mn-lt"/>
              </a:rPr>
              <a:t>владар</a:t>
            </a:r>
            <a:r>
              <a:rPr lang="sr-Latn-RS" sz="2400" dirty="0">
                <a:ea typeface="+mn-lt"/>
                <a:cs typeface="+mn-lt"/>
              </a:rPr>
              <a:t> </a:t>
            </a:r>
            <a:r>
              <a:rPr lang="sr-Latn-RS" sz="2400" dirty="0" err="1">
                <a:ea typeface="+mn-lt"/>
                <a:cs typeface="+mn-lt"/>
              </a:rPr>
              <a:t>био</a:t>
            </a:r>
            <a:r>
              <a:rPr lang="sr-Latn-RS" sz="2400" dirty="0">
                <a:ea typeface="+mn-lt"/>
                <a:cs typeface="+mn-lt"/>
              </a:rPr>
              <a:t> </a:t>
            </a:r>
            <a:r>
              <a:rPr lang="sr-Latn-RS" sz="2400" dirty="0" err="1">
                <a:ea typeface="+mn-lt"/>
                <a:cs typeface="+mn-lt"/>
              </a:rPr>
              <a:t>је</a:t>
            </a:r>
            <a:r>
              <a:rPr lang="sr-Latn-RS" sz="2400" dirty="0">
                <a:ea typeface="+mn-lt"/>
                <a:cs typeface="+mn-lt"/>
              </a:rPr>
              <a:t> </a:t>
            </a:r>
            <a:r>
              <a:rPr lang="sr-Latn-RS" sz="2400" dirty="0" err="1">
                <a:ea typeface="+mn-lt"/>
                <a:cs typeface="+mn-lt"/>
              </a:rPr>
              <a:t>кротак</a:t>
            </a:r>
            <a:r>
              <a:rPr lang="sr-Latn-RS" sz="2400" dirty="0">
                <a:ea typeface="+mn-lt"/>
                <a:cs typeface="+mn-lt"/>
              </a:rPr>
              <a:t>, </a:t>
            </a:r>
            <a:r>
              <a:rPr lang="sr-Latn-RS" sz="2400" dirty="0" err="1">
                <a:ea typeface="+mn-lt"/>
                <a:cs typeface="+mn-lt"/>
              </a:rPr>
              <a:t>благ</a:t>
            </a:r>
            <a:r>
              <a:rPr lang="sr-Latn-RS" sz="2400" dirty="0">
                <a:ea typeface="+mn-lt"/>
                <a:cs typeface="+mn-lt"/>
              </a:rPr>
              <a:t> и </a:t>
            </a:r>
            <a:r>
              <a:rPr lang="sr-Latn-RS" sz="2400" dirty="0" err="1">
                <a:ea typeface="+mn-lt"/>
                <a:cs typeface="+mn-lt"/>
              </a:rPr>
              <a:t>љубазан</a:t>
            </a:r>
            <a:r>
              <a:rPr lang="sr-Latn-RS" sz="2400" dirty="0">
                <a:ea typeface="+mn-lt"/>
                <a:cs typeface="+mn-lt"/>
              </a:rPr>
              <a:t> </a:t>
            </a:r>
            <a:r>
              <a:rPr lang="sr-Latn-RS" sz="2400" dirty="0" err="1">
                <a:ea typeface="+mn-lt"/>
                <a:cs typeface="+mn-lt"/>
              </a:rPr>
              <a:t>према</a:t>
            </a:r>
            <a:r>
              <a:rPr lang="sr-Latn-RS" sz="2400" dirty="0">
                <a:ea typeface="+mn-lt"/>
                <a:cs typeface="+mn-lt"/>
              </a:rPr>
              <a:t> </a:t>
            </a:r>
            <a:r>
              <a:rPr lang="sr-Latn-RS" sz="2400" dirty="0" err="1">
                <a:ea typeface="+mn-lt"/>
                <a:cs typeface="+mn-lt"/>
              </a:rPr>
              <a:t>свима</a:t>
            </a:r>
            <a:r>
              <a:rPr lang="sr-Latn-RS" sz="2400" dirty="0">
                <a:ea typeface="+mn-lt"/>
                <a:cs typeface="+mn-lt"/>
              </a:rPr>
              <a:t>. </a:t>
            </a:r>
            <a:r>
              <a:rPr lang="sr-Latn-RS" sz="2400" dirty="0" err="1">
                <a:ea typeface="+mn-lt"/>
                <a:cs typeface="+mn-lt"/>
              </a:rPr>
              <a:t>Помагао</a:t>
            </a:r>
            <a:r>
              <a:rPr lang="sr-Latn-RS" sz="2400" dirty="0">
                <a:ea typeface="+mn-lt"/>
                <a:cs typeface="+mn-lt"/>
              </a:rPr>
              <a:t> </a:t>
            </a:r>
            <a:r>
              <a:rPr lang="sr-Latn-RS" sz="2400" dirty="0" err="1">
                <a:ea typeface="+mn-lt"/>
                <a:cs typeface="+mn-lt"/>
              </a:rPr>
              <a:t>је</a:t>
            </a:r>
            <a:r>
              <a:rPr lang="sr-Latn-RS" sz="2400" dirty="0">
                <a:ea typeface="+mn-lt"/>
                <a:cs typeface="+mn-lt"/>
              </a:rPr>
              <a:t> </a:t>
            </a:r>
            <a:r>
              <a:rPr lang="sr-Latn-RS" sz="2400" dirty="0" err="1">
                <a:ea typeface="+mn-lt"/>
                <a:cs typeface="+mn-lt"/>
              </a:rPr>
              <a:t>сиротињи</a:t>
            </a:r>
            <a:r>
              <a:rPr lang="sr-Latn-RS" sz="2400" dirty="0">
                <a:ea typeface="+mn-lt"/>
                <a:cs typeface="+mn-lt"/>
              </a:rPr>
              <a:t>, </a:t>
            </a:r>
            <a:r>
              <a:rPr lang="sr-Latn-RS" sz="2400" dirty="0" err="1">
                <a:ea typeface="+mn-lt"/>
                <a:cs typeface="+mn-lt"/>
              </a:rPr>
              <a:t>као</a:t>
            </a:r>
            <a:r>
              <a:rPr lang="sr-Latn-RS" sz="2400" dirty="0">
                <a:ea typeface="+mn-lt"/>
                <a:cs typeface="+mn-lt"/>
              </a:rPr>
              <a:t> </a:t>
            </a:r>
            <a:r>
              <a:rPr lang="sr-Latn-RS" sz="2400" dirty="0" err="1">
                <a:ea typeface="+mn-lt"/>
                <a:cs typeface="+mn-lt"/>
              </a:rPr>
              <a:t>ретко</a:t>
            </a:r>
            <a:r>
              <a:rPr lang="sr-Latn-RS" sz="2400" dirty="0">
                <a:ea typeface="+mn-lt"/>
                <a:cs typeface="+mn-lt"/>
              </a:rPr>
              <a:t> </a:t>
            </a:r>
            <a:r>
              <a:rPr lang="sr-Latn-RS" sz="2400" dirty="0" err="1">
                <a:ea typeface="+mn-lt"/>
                <a:cs typeface="+mn-lt"/>
              </a:rPr>
              <a:t>ко</a:t>
            </a:r>
            <a:r>
              <a:rPr lang="sr-Latn-RS" sz="2400" dirty="0">
                <a:ea typeface="+mn-lt"/>
                <a:cs typeface="+mn-lt"/>
              </a:rPr>
              <a:t> </a:t>
            </a:r>
            <a:r>
              <a:rPr lang="sr-Latn-RS" sz="2400" dirty="0" err="1">
                <a:ea typeface="+mn-lt"/>
                <a:cs typeface="+mn-lt"/>
              </a:rPr>
              <a:t>други</a:t>
            </a:r>
            <a:r>
              <a:rPr lang="sr-Latn-RS" sz="2400" dirty="0">
                <a:ea typeface="+mn-lt"/>
                <a:cs typeface="+mn-lt"/>
              </a:rPr>
              <a:t>. </a:t>
            </a:r>
            <a:r>
              <a:rPr lang="sr-Latn-RS" sz="2400" dirty="0" err="1">
                <a:ea typeface="+mn-lt"/>
                <a:cs typeface="+mn-lt"/>
              </a:rPr>
              <a:t>Посебно</a:t>
            </a:r>
            <a:r>
              <a:rPr lang="sr-Latn-RS" sz="2400" dirty="0">
                <a:ea typeface="+mn-lt"/>
                <a:cs typeface="+mn-lt"/>
              </a:rPr>
              <a:t> </a:t>
            </a:r>
            <a:r>
              <a:rPr lang="sr-Latn-RS" sz="2400" dirty="0" err="1">
                <a:ea typeface="+mn-lt"/>
                <a:cs typeface="+mn-lt"/>
              </a:rPr>
              <a:t>је</a:t>
            </a:r>
            <a:r>
              <a:rPr lang="sr-Latn-RS" sz="2400" dirty="0">
                <a:ea typeface="+mn-lt"/>
                <a:cs typeface="+mn-lt"/>
              </a:rPr>
              <a:t> </a:t>
            </a:r>
            <a:r>
              <a:rPr lang="sr-Latn-RS" sz="2400" dirty="0" err="1">
                <a:ea typeface="+mn-lt"/>
                <a:cs typeface="+mn-lt"/>
              </a:rPr>
              <a:t>поштовао</a:t>
            </a:r>
            <a:r>
              <a:rPr lang="sr-Latn-RS" sz="2400" dirty="0">
                <a:ea typeface="+mn-lt"/>
                <a:cs typeface="+mn-lt"/>
              </a:rPr>
              <a:t> </a:t>
            </a:r>
            <a:r>
              <a:rPr lang="sr-Latn-RS" sz="2400" dirty="0" err="1">
                <a:ea typeface="+mn-lt"/>
                <a:cs typeface="+mn-lt"/>
              </a:rPr>
              <a:t>монахе</a:t>
            </a:r>
            <a:r>
              <a:rPr lang="sr-Latn-RS" sz="2400" dirty="0">
                <a:ea typeface="+mn-lt"/>
                <a:cs typeface="+mn-lt"/>
              </a:rPr>
              <a:t>.</a:t>
            </a:r>
            <a:endParaRPr lang="sr-Latn-RS" sz="2400" dirty="0">
              <a:cs typeface="Calibri" panose="020F0502020204030204"/>
            </a:endParaRPr>
          </a:p>
        </p:txBody>
      </p:sp>
    </p:spTree>
    <p:extLst>
      <p:ext uri="{BB962C8B-B14F-4D97-AF65-F5344CB8AC3E}">
        <p14:creationId xmlns:p14="http://schemas.microsoft.com/office/powerpoint/2010/main" val="3967501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65CDE2-194C-4A17-9E3C-017E8A897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95D30DD-FE2F-4834-88A5-0A803488FE8B}"/>
              </a:ext>
            </a:extLst>
          </p:cNvPr>
          <p:cNvSpPr>
            <a:spLocks noGrp="1"/>
          </p:cNvSpPr>
          <p:nvPr>
            <p:ph type="title"/>
          </p:nvPr>
        </p:nvSpPr>
        <p:spPr>
          <a:xfrm>
            <a:off x="943276" y="712268"/>
            <a:ext cx="10410524" cy="1193533"/>
          </a:xfrm>
        </p:spPr>
        <p:txBody>
          <a:bodyPr>
            <a:normAutofit/>
          </a:bodyPr>
          <a:lstStyle/>
          <a:p>
            <a:r>
              <a:rPr lang="sr-Latn-RS" dirty="0" err="1">
                <a:solidFill>
                  <a:srgbClr val="FFFFFF"/>
                </a:solidFill>
                <a:cs typeface="Calibri Light"/>
              </a:rPr>
              <a:t>Замонашење</a:t>
            </a:r>
            <a:endParaRPr lang="sr-Latn-RS" dirty="0" err="1">
              <a:solidFill>
                <a:srgbClr val="FFFFFF"/>
              </a:solidFill>
            </a:endParaRPr>
          </a:p>
        </p:txBody>
      </p:sp>
      <p:cxnSp>
        <p:nvCxnSpPr>
          <p:cNvPr id="10" name="Straight Connector 9">
            <a:extLst>
              <a:ext uri="{FF2B5EF4-FFF2-40B4-BE49-F238E27FC236}">
                <a16:creationId xmlns:a16="http://schemas.microsoft.com/office/drawing/2014/main" id="{F2AE495E-2AAF-4BC1-87A5-331009D82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sp>
        <p:nvSpPr>
          <p:cNvPr id="3" name="Čuvar mesta za sadržaj 2">
            <a:extLst>
              <a:ext uri="{FF2B5EF4-FFF2-40B4-BE49-F238E27FC236}">
                <a16:creationId xmlns:a16="http://schemas.microsoft.com/office/drawing/2014/main" id="{74424C84-383D-4574-80BA-A63ECA56A3E0}"/>
              </a:ext>
            </a:extLst>
          </p:cNvPr>
          <p:cNvSpPr>
            <a:spLocks noGrp="1"/>
          </p:cNvSpPr>
          <p:nvPr>
            <p:ph idx="1"/>
          </p:nvPr>
        </p:nvSpPr>
        <p:spPr>
          <a:xfrm>
            <a:off x="943276" y="2050181"/>
            <a:ext cx="10410524" cy="4126782"/>
          </a:xfrm>
        </p:spPr>
        <p:txBody>
          <a:bodyPr vert="horz" lIns="91440" tIns="45720" rIns="91440" bIns="45720" rtlCol="0" anchor="t">
            <a:normAutofit/>
          </a:bodyPr>
          <a:lstStyle/>
          <a:p>
            <a:pPr marL="0" indent="0">
              <a:buNone/>
            </a:pPr>
            <a:r>
              <a:rPr lang="sr-Latn-RS" dirty="0" err="1">
                <a:solidFill>
                  <a:srgbClr val="FFFFFF"/>
                </a:solidFill>
                <a:ea typeface="+mn-lt"/>
                <a:cs typeface="+mn-lt"/>
              </a:rPr>
              <a:t>Међутим</a:t>
            </a:r>
            <a:r>
              <a:rPr lang="sr-Latn-RS" dirty="0">
                <a:solidFill>
                  <a:srgbClr val="FFFFFF"/>
                </a:solidFill>
                <a:ea typeface="+mn-lt"/>
                <a:cs typeface="+mn-lt"/>
              </a:rPr>
              <a:t>, </a:t>
            </a:r>
            <a:r>
              <a:rPr lang="sr-Latn-RS" dirty="0" err="1">
                <a:solidFill>
                  <a:srgbClr val="FFFFFF"/>
                </a:solidFill>
                <a:ea typeface="+mn-lt"/>
                <a:cs typeface="+mn-lt"/>
              </a:rPr>
              <a:t>тежећи</a:t>
            </a:r>
            <a:r>
              <a:rPr lang="sr-Latn-RS" dirty="0">
                <a:solidFill>
                  <a:srgbClr val="FFFFFF"/>
                </a:solidFill>
                <a:ea typeface="+mn-lt"/>
                <a:cs typeface="+mn-lt"/>
              </a:rPr>
              <a:t> </a:t>
            </a:r>
            <a:r>
              <a:rPr lang="sr-Latn-RS" dirty="0" err="1">
                <a:solidFill>
                  <a:srgbClr val="FFFFFF"/>
                </a:solidFill>
                <a:ea typeface="+mn-lt"/>
                <a:cs typeface="+mn-lt"/>
              </a:rPr>
              <a:t>савршенијем</a:t>
            </a:r>
            <a:r>
              <a:rPr lang="sr-Latn-RS" dirty="0">
                <a:solidFill>
                  <a:srgbClr val="FFFFFF"/>
                </a:solidFill>
                <a:ea typeface="+mn-lt"/>
                <a:cs typeface="+mn-lt"/>
              </a:rPr>
              <a:t> </a:t>
            </a:r>
            <a:r>
              <a:rPr lang="sr-Latn-RS" dirty="0" err="1">
                <a:solidFill>
                  <a:srgbClr val="FFFFFF"/>
                </a:solidFill>
                <a:ea typeface="+mn-lt"/>
                <a:cs typeface="+mn-lt"/>
              </a:rPr>
              <a:t>животу</a:t>
            </a:r>
            <a:r>
              <a:rPr lang="sr-Latn-RS" dirty="0">
                <a:solidFill>
                  <a:srgbClr val="FFFFFF"/>
                </a:solidFill>
                <a:ea typeface="+mn-lt"/>
                <a:cs typeface="+mn-lt"/>
              </a:rPr>
              <a:t>, </a:t>
            </a:r>
            <a:r>
              <a:rPr lang="sr-Latn-RS" dirty="0" err="1">
                <a:solidFill>
                  <a:srgbClr val="FFFFFF"/>
                </a:solidFill>
                <a:ea typeface="+mn-lt"/>
                <a:cs typeface="+mn-lt"/>
              </a:rPr>
              <a:t>млади</a:t>
            </a:r>
            <a:r>
              <a:rPr lang="sr-Latn-RS" dirty="0">
                <a:solidFill>
                  <a:srgbClr val="FFFFFF"/>
                </a:solidFill>
                <a:ea typeface="+mn-lt"/>
                <a:cs typeface="+mn-lt"/>
              </a:rPr>
              <a:t> </a:t>
            </a:r>
            <a:r>
              <a:rPr lang="sr-Latn-RS" dirty="0" err="1">
                <a:solidFill>
                  <a:srgbClr val="FFFFFF"/>
                </a:solidFill>
                <a:ea typeface="+mn-lt"/>
                <a:cs typeface="+mn-lt"/>
              </a:rPr>
              <a:t>Растко</a:t>
            </a:r>
            <a:r>
              <a:rPr lang="sr-Latn-RS" dirty="0">
                <a:solidFill>
                  <a:srgbClr val="FFFFFF"/>
                </a:solidFill>
                <a:ea typeface="+mn-lt"/>
                <a:cs typeface="+mn-lt"/>
              </a:rPr>
              <a:t> </a:t>
            </a:r>
            <a:r>
              <a:rPr lang="sr-Latn-RS" dirty="0" err="1">
                <a:solidFill>
                  <a:srgbClr val="FFFFFF"/>
                </a:solidFill>
                <a:ea typeface="+mn-lt"/>
                <a:cs typeface="+mn-lt"/>
              </a:rPr>
              <a:t>је</a:t>
            </a:r>
            <a:r>
              <a:rPr lang="sr-Latn-RS" dirty="0">
                <a:solidFill>
                  <a:srgbClr val="FFFFFF"/>
                </a:solidFill>
                <a:ea typeface="+mn-lt"/>
                <a:cs typeface="+mn-lt"/>
              </a:rPr>
              <a:t> </a:t>
            </a:r>
            <a:r>
              <a:rPr lang="sr-Latn-RS" dirty="0" err="1">
                <a:solidFill>
                  <a:srgbClr val="FFFFFF"/>
                </a:solidFill>
                <a:ea typeface="+mn-lt"/>
                <a:cs typeface="+mn-lt"/>
              </a:rPr>
              <a:t>напустио</a:t>
            </a:r>
            <a:r>
              <a:rPr lang="sr-Latn-RS" dirty="0">
                <a:solidFill>
                  <a:srgbClr val="FFFFFF"/>
                </a:solidFill>
                <a:ea typeface="+mn-lt"/>
                <a:cs typeface="+mn-lt"/>
              </a:rPr>
              <a:t> </a:t>
            </a:r>
            <a:r>
              <a:rPr lang="sr-Latn-RS" dirty="0" err="1">
                <a:solidFill>
                  <a:srgbClr val="FFFFFF"/>
                </a:solidFill>
                <a:ea typeface="+mn-lt"/>
                <a:cs typeface="+mn-lt"/>
              </a:rPr>
              <a:t>родитељски</a:t>
            </a:r>
            <a:r>
              <a:rPr lang="sr-Latn-RS" dirty="0">
                <a:solidFill>
                  <a:srgbClr val="FFFFFF"/>
                </a:solidFill>
                <a:ea typeface="+mn-lt"/>
                <a:cs typeface="+mn-lt"/>
              </a:rPr>
              <a:t> </a:t>
            </a:r>
            <a:r>
              <a:rPr lang="sr-Latn-RS" dirty="0" err="1">
                <a:solidFill>
                  <a:srgbClr val="FFFFFF"/>
                </a:solidFill>
                <a:ea typeface="+mn-lt"/>
                <a:cs typeface="+mn-lt"/>
              </a:rPr>
              <a:t>дом</a:t>
            </a:r>
            <a:r>
              <a:rPr lang="sr-Latn-RS" dirty="0">
                <a:solidFill>
                  <a:srgbClr val="FFFFFF"/>
                </a:solidFill>
                <a:ea typeface="+mn-lt"/>
                <a:cs typeface="+mn-lt"/>
              </a:rPr>
              <a:t> и </a:t>
            </a:r>
            <a:r>
              <a:rPr lang="sr-Latn-RS" dirty="0" err="1">
                <a:solidFill>
                  <a:srgbClr val="FFFFFF"/>
                </a:solidFill>
                <a:ea typeface="+mn-lt"/>
                <a:cs typeface="+mn-lt"/>
              </a:rPr>
              <a:t>отишао</a:t>
            </a:r>
            <a:r>
              <a:rPr lang="sr-Latn-RS" dirty="0">
                <a:solidFill>
                  <a:srgbClr val="FFFFFF"/>
                </a:solidFill>
                <a:ea typeface="+mn-lt"/>
                <a:cs typeface="+mn-lt"/>
              </a:rPr>
              <a:t> у </a:t>
            </a:r>
            <a:r>
              <a:rPr lang="sr-Latn-RS" dirty="0" err="1">
                <a:solidFill>
                  <a:srgbClr val="FFFFFF"/>
                </a:solidFill>
                <a:ea typeface="+mn-lt"/>
                <a:cs typeface="+mn-lt"/>
              </a:rPr>
              <a:t>Свету</a:t>
            </a:r>
            <a:r>
              <a:rPr lang="sr-Latn-RS" dirty="0">
                <a:solidFill>
                  <a:srgbClr val="FFFFFF"/>
                </a:solidFill>
                <a:ea typeface="+mn-lt"/>
                <a:cs typeface="+mn-lt"/>
              </a:rPr>
              <a:t> </a:t>
            </a:r>
            <a:r>
              <a:rPr lang="sr-Latn-RS" dirty="0" err="1">
                <a:solidFill>
                  <a:srgbClr val="FFFFFF"/>
                </a:solidFill>
                <a:ea typeface="+mn-lt"/>
                <a:cs typeface="+mn-lt"/>
              </a:rPr>
              <a:t>Гору</a:t>
            </a:r>
            <a:r>
              <a:rPr lang="sr-Latn-RS" dirty="0">
                <a:solidFill>
                  <a:srgbClr val="FFFFFF"/>
                </a:solidFill>
                <a:ea typeface="+mn-lt"/>
                <a:cs typeface="+mn-lt"/>
              </a:rPr>
              <a:t>. У </a:t>
            </a:r>
            <a:r>
              <a:rPr lang="sr-Latn-RS" dirty="0" err="1">
                <a:solidFill>
                  <a:srgbClr val="FFFFFF"/>
                </a:solidFill>
                <a:ea typeface="+mn-lt"/>
                <a:cs typeface="+mn-lt"/>
              </a:rPr>
              <a:t>осамнаестој</a:t>
            </a:r>
            <a:r>
              <a:rPr lang="sr-Latn-RS" dirty="0">
                <a:solidFill>
                  <a:srgbClr val="FFFFFF"/>
                </a:solidFill>
                <a:ea typeface="+mn-lt"/>
                <a:cs typeface="+mn-lt"/>
              </a:rPr>
              <a:t> </a:t>
            </a:r>
            <a:r>
              <a:rPr lang="sr-Latn-RS" dirty="0" err="1">
                <a:solidFill>
                  <a:srgbClr val="FFFFFF"/>
                </a:solidFill>
                <a:ea typeface="+mn-lt"/>
                <a:cs typeface="+mn-lt"/>
              </a:rPr>
              <a:t>години</a:t>
            </a:r>
            <a:r>
              <a:rPr lang="sr-Latn-RS" dirty="0">
                <a:solidFill>
                  <a:srgbClr val="FFFFFF"/>
                </a:solidFill>
                <a:ea typeface="+mn-lt"/>
                <a:cs typeface="+mn-lt"/>
              </a:rPr>
              <a:t> </a:t>
            </a:r>
            <a:r>
              <a:rPr lang="sr-Latn-RS" dirty="0" err="1">
                <a:solidFill>
                  <a:srgbClr val="FFFFFF"/>
                </a:solidFill>
                <a:ea typeface="+mn-lt"/>
                <a:cs typeface="+mn-lt"/>
              </a:rPr>
              <a:t>живота</a:t>
            </a:r>
            <a:r>
              <a:rPr lang="sr-Latn-RS" dirty="0">
                <a:solidFill>
                  <a:srgbClr val="FFFFFF"/>
                </a:solidFill>
                <a:ea typeface="+mn-lt"/>
                <a:cs typeface="+mn-lt"/>
              </a:rPr>
              <a:t> </a:t>
            </a:r>
            <a:r>
              <a:rPr lang="sr-Latn-RS" dirty="0" err="1">
                <a:solidFill>
                  <a:srgbClr val="FFFFFF"/>
                </a:solidFill>
                <a:ea typeface="+mn-lt"/>
                <a:cs typeface="+mn-lt"/>
              </a:rPr>
              <a:t>примио</a:t>
            </a:r>
            <a:r>
              <a:rPr lang="sr-Latn-RS" dirty="0">
                <a:solidFill>
                  <a:srgbClr val="FFFFFF"/>
                </a:solidFill>
                <a:ea typeface="+mn-lt"/>
                <a:cs typeface="+mn-lt"/>
              </a:rPr>
              <a:t> </a:t>
            </a:r>
            <a:r>
              <a:rPr lang="sr-Latn-RS" dirty="0" err="1">
                <a:solidFill>
                  <a:srgbClr val="FFFFFF"/>
                </a:solidFill>
                <a:ea typeface="+mn-lt"/>
                <a:cs typeface="+mn-lt"/>
              </a:rPr>
              <a:t>је</a:t>
            </a:r>
            <a:r>
              <a:rPr lang="sr-Latn-RS" dirty="0">
                <a:solidFill>
                  <a:srgbClr val="FFFFFF"/>
                </a:solidFill>
                <a:ea typeface="+mn-lt"/>
                <a:cs typeface="+mn-lt"/>
              </a:rPr>
              <a:t> </a:t>
            </a:r>
            <a:r>
              <a:rPr lang="sr-Latn-RS" dirty="0" err="1">
                <a:solidFill>
                  <a:srgbClr val="FFFFFF"/>
                </a:solidFill>
                <a:ea typeface="+mn-lt"/>
                <a:cs typeface="+mn-lt"/>
              </a:rPr>
              <a:t>монашки</a:t>
            </a:r>
            <a:r>
              <a:rPr lang="sr-Latn-RS" dirty="0">
                <a:solidFill>
                  <a:srgbClr val="FFFFFF"/>
                </a:solidFill>
                <a:ea typeface="+mn-lt"/>
                <a:cs typeface="+mn-lt"/>
              </a:rPr>
              <a:t> </a:t>
            </a:r>
            <a:r>
              <a:rPr lang="sr-Latn-RS" dirty="0" err="1">
                <a:solidFill>
                  <a:srgbClr val="FFFFFF"/>
                </a:solidFill>
                <a:ea typeface="+mn-lt"/>
                <a:cs typeface="+mn-lt"/>
              </a:rPr>
              <a:t>чин</a:t>
            </a:r>
            <a:r>
              <a:rPr lang="sr-Latn-RS" dirty="0">
                <a:solidFill>
                  <a:srgbClr val="FFFFFF"/>
                </a:solidFill>
                <a:ea typeface="+mn-lt"/>
                <a:cs typeface="+mn-lt"/>
              </a:rPr>
              <a:t> у </a:t>
            </a:r>
            <a:r>
              <a:rPr lang="sr-Latn-RS" dirty="0" err="1">
                <a:solidFill>
                  <a:srgbClr val="FFFFFF"/>
                </a:solidFill>
                <a:ea typeface="+mn-lt"/>
                <a:cs typeface="+mn-lt"/>
              </a:rPr>
              <a:t>манастиру</a:t>
            </a:r>
            <a:r>
              <a:rPr lang="sr-Latn-RS" dirty="0">
                <a:solidFill>
                  <a:srgbClr val="FFFFFF"/>
                </a:solidFill>
                <a:ea typeface="+mn-lt"/>
                <a:cs typeface="+mn-lt"/>
              </a:rPr>
              <a:t> </a:t>
            </a:r>
            <a:r>
              <a:rPr lang="sr-Latn-RS" dirty="0" err="1">
                <a:solidFill>
                  <a:srgbClr val="FFFFFF"/>
                </a:solidFill>
                <a:ea typeface="+mn-lt"/>
                <a:cs typeface="+mn-lt"/>
              </a:rPr>
              <a:t>Пантелејмон</a:t>
            </a:r>
            <a:r>
              <a:rPr lang="sr-Latn-RS" dirty="0">
                <a:solidFill>
                  <a:srgbClr val="FFFFFF"/>
                </a:solidFill>
                <a:ea typeface="+mn-lt"/>
                <a:cs typeface="+mn-lt"/>
              </a:rPr>
              <a:t> и </a:t>
            </a:r>
            <a:r>
              <a:rPr lang="sr-Latn-RS" dirty="0" err="1">
                <a:solidFill>
                  <a:srgbClr val="FFFFFF"/>
                </a:solidFill>
                <a:ea typeface="+mn-lt"/>
                <a:cs typeface="+mn-lt"/>
              </a:rPr>
              <a:t>добио</a:t>
            </a:r>
            <a:r>
              <a:rPr lang="sr-Latn-RS" dirty="0">
                <a:solidFill>
                  <a:srgbClr val="FFFFFF"/>
                </a:solidFill>
                <a:ea typeface="+mn-lt"/>
                <a:cs typeface="+mn-lt"/>
              </a:rPr>
              <a:t> </a:t>
            </a:r>
            <a:r>
              <a:rPr lang="sr-Latn-RS" dirty="0" err="1">
                <a:solidFill>
                  <a:srgbClr val="FFFFFF"/>
                </a:solidFill>
                <a:ea typeface="+mn-lt"/>
                <a:cs typeface="+mn-lt"/>
              </a:rPr>
              <a:t>име</a:t>
            </a:r>
            <a:r>
              <a:rPr lang="sr-Latn-RS" dirty="0">
                <a:solidFill>
                  <a:srgbClr val="FFFFFF"/>
                </a:solidFill>
                <a:ea typeface="+mn-lt"/>
                <a:cs typeface="+mn-lt"/>
              </a:rPr>
              <a:t> </a:t>
            </a:r>
            <a:r>
              <a:rPr lang="sr-Latn-RS" dirty="0" err="1">
                <a:solidFill>
                  <a:srgbClr val="FFFFFF"/>
                </a:solidFill>
                <a:ea typeface="+mn-lt"/>
                <a:cs typeface="+mn-lt"/>
              </a:rPr>
              <a:t>Сава</a:t>
            </a:r>
            <a:r>
              <a:rPr lang="sr-Latn-RS" dirty="0">
                <a:solidFill>
                  <a:srgbClr val="FFFFFF"/>
                </a:solidFill>
                <a:ea typeface="+mn-lt"/>
                <a:cs typeface="+mn-lt"/>
              </a:rPr>
              <a:t>. </a:t>
            </a:r>
            <a:r>
              <a:rPr lang="sr-Latn-RS" dirty="0" err="1">
                <a:solidFill>
                  <a:srgbClr val="FFFFFF"/>
                </a:solidFill>
                <a:ea typeface="+mn-lt"/>
                <a:cs typeface="+mn-lt"/>
              </a:rPr>
              <a:t>Стефан</a:t>
            </a:r>
            <a:r>
              <a:rPr lang="sr-Latn-RS" dirty="0">
                <a:solidFill>
                  <a:srgbClr val="FFFFFF"/>
                </a:solidFill>
                <a:ea typeface="+mn-lt"/>
                <a:cs typeface="+mn-lt"/>
              </a:rPr>
              <a:t> </a:t>
            </a:r>
            <a:r>
              <a:rPr lang="sr-Latn-RS" dirty="0" err="1">
                <a:solidFill>
                  <a:srgbClr val="FFFFFF"/>
                </a:solidFill>
                <a:ea typeface="+mn-lt"/>
                <a:cs typeface="+mn-lt"/>
              </a:rPr>
              <a:t>Немања</a:t>
            </a:r>
            <a:r>
              <a:rPr lang="sr-Latn-RS" dirty="0">
                <a:solidFill>
                  <a:srgbClr val="FFFFFF"/>
                </a:solidFill>
                <a:ea typeface="+mn-lt"/>
                <a:cs typeface="+mn-lt"/>
              </a:rPr>
              <a:t>, </a:t>
            </a:r>
            <a:r>
              <a:rPr lang="sr-Latn-RS" dirty="0" err="1">
                <a:solidFill>
                  <a:srgbClr val="FFFFFF"/>
                </a:solidFill>
                <a:ea typeface="+mn-lt"/>
                <a:cs typeface="+mn-lt"/>
              </a:rPr>
              <a:t>који</a:t>
            </a:r>
            <a:r>
              <a:rPr lang="sr-Latn-RS" dirty="0">
                <a:solidFill>
                  <a:srgbClr val="FFFFFF"/>
                </a:solidFill>
                <a:ea typeface="+mn-lt"/>
                <a:cs typeface="+mn-lt"/>
              </a:rPr>
              <a:t> </a:t>
            </a:r>
            <a:r>
              <a:rPr lang="sr-Latn-RS" dirty="0" err="1">
                <a:solidFill>
                  <a:srgbClr val="FFFFFF"/>
                </a:solidFill>
                <a:ea typeface="+mn-lt"/>
                <a:cs typeface="+mn-lt"/>
              </a:rPr>
              <a:t>је</a:t>
            </a:r>
            <a:r>
              <a:rPr lang="sr-Latn-RS" dirty="0">
                <a:solidFill>
                  <a:srgbClr val="FFFFFF"/>
                </a:solidFill>
                <a:ea typeface="+mn-lt"/>
                <a:cs typeface="+mn-lt"/>
              </a:rPr>
              <a:t> </a:t>
            </a:r>
            <a:r>
              <a:rPr lang="sr-Latn-RS" dirty="0" err="1">
                <a:solidFill>
                  <a:srgbClr val="FFFFFF"/>
                </a:solidFill>
                <a:ea typeface="+mn-lt"/>
                <a:cs typeface="+mn-lt"/>
              </a:rPr>
              <a:t>монаху</a:t>
            </a:r>
            <a:r>
              <a:rPr lang="sr-Latn-RS" dirty="0">
                <a:solidFill>
                  <a:srgbClr val="FFFFFF"/>
                </a:solidFill>
                <a:ea typeface="+mn-lt"/>
                <a:cs typeface="+mn-lt"/>
              </a:rPr>
              <a:t> </a:t>
            </a:r>
            <a:r>
              <a:rPr lang="sr-Latn-RS" dirty="0" err="1">
                <a:solidFill>
                  <a:srgbClr val="FFFFFF"/>
                </a:solidFill>
                <a:ea typeface="+mn-lt"/>
                <a:cs typeface="+mn-lt"/>
              </a:rPr>
              <a:t>Сави</a:t>
            </a:r>
            <a:r>
              <a:rPr lang="sr-Latn-RS" dirty="0">
                <a:solidFill>
                  <a:srgbClr val="FFFFFF"/>
                </a:solidFill>
                <a:ea typeface="+mn-lt"/>
                <a:cs typeface="+mn-lt"/>
              </a:rPr>
              <a:t> </a:t>
            </a:r>
            <a:r>
              <a:rPr lang="sr-Latn-RS" dirty="0" err="1">
                <a:solidFill>
                  <a:srgbClr val="FFFFFF"/>
                </a:solidFill>
                <a:ea typeface="+mn-lt"/>
                <a:cs typeface="+mn-lt"/>
              </a:rPr>
              <a:t>слао</a:t>
            </a:r>
            <a:r>
              <a:rPr lang="sr-Latn-RS" dirty="0">
                <a:solidFill>
                  <a:srgbClr val="FFFFFF"/>
                </a:solidFill>
                <a:ea typeface="+mn-lt"/>
                <a:cs typeface="+mn-lt"/>
              </a:rPr>
              <a:t> </a:t>
            </a:r>
            <a:r>
              <a:rPr lang="sr-Latn-RS" dirty="0" err="1">
                <a:solidFill>
                  <a:srgbClr val="FFFFFF"/>
                </a:solidFill>
                <a:ea typeface="+mn-lt"/>
                <a:cs typeface="+mn-lt"/>
              </a:rPr>
              <a:t>богату</a:t>
            </a:r>
            <a:r>
              <a:rPr lang="sr-Latn-RS" dirty="0">
                <a:solidFill>
                  <a:srgbClr val="FFFFFF"/>
                </a:solidFill>
                <a:ea typeface="+mn-lt"/>
                <a:cs typeface="+mn-lt"/>
              </a:rPr>
              <a:t> </a:t>
            </a:r>
            <a:r>
              <a:rPr lang="sr-Latn-RS" dirty="0" err="1">
                <a:solidFill>
                  <a:srgbClr val="FFFFFF"/>
                </a:solidFill>
                <a:ea typeface="+mn-lt"/>
                <a:cs typeface="+mn-lt"/>
              </a:rPr>
              <a:t>материјалну</a:t>
            </a:r>
            <a:r>
              <a:rPr lang="sr-Latn-RS" dirty="0">
                <a:solidFill>
                  <a:srgbClr val="FFFFFF"/>
                </a:solidFill>
                <a:ea typeface="+mn-lt"/>
                <a:cs typeface="+mn-lt"/>
              </a:rPr>
              <a:t> </a:t>
            </a:r>
            <a:r>
              <a:rPr lang="sr-Latn-RS" dirty="0" err="1">
                <a:solidFill>
                  <a:srgbClr val="FFFFFF"/>
                </a:solidFill>
                <a:ea typeface="+mn-lt"/>
                <a:cs typeface="+mn-lt"/>
              </a:rPr>
              <a:t>помоћ</a:t>
            </a:r>
            <a:r>
              <a:rPr lang="sr-Latn-RS" dirty="0">
                <a:solidFill>
                  <a:srgbClr val="FFFFFF"/>
                </a:solidFill>
                <a:ea typeface="+mn-lt"/>
                <a:cs typeface="+mn-lt"/>
              </a:rPr>
              <a:t> </a:t>
            </a:r>
            <a:r>
              <a:rPr lang="sr-Latn-RS" dirty="0" err="1">
                <a:solidFill>
                  <a:srgbClr val="FFFFFF"/>
                </a:solidFill>
                <a:ea typeface="+mn-lt"/>
                <a:cs typeface="+mn-lt"/>
              </a:rPr>
              <a:t>за</a:t>
            </a:r>
            <a:r>
              <a:rPr lang="sr-Latn-RS" dirty="0">
                <a:solidFill>
                  <a:srgbClr val="FFFFFF"/>
                </a:solidFill>
                <a:ea typeface="+mn-lt"/>
                <a:cs typeface="+mn-lt"/>
              </a:rPr>
              <a:t> </a:t>
            </a:r>
            <a:r>
              <a:rPr lang="sr-Latn-RS" dirty="0" err="1">
                <a:solidFill>
                  <a:srgbClr val="FFFFFF"/>
                </a:solidFill>
                <a:ea typeface="+mn-lt"/>
                <a:cs typeface="+mn-lt"/>
              </a:rPr>
              <a:t>светогорске</a:t>
            </a:r>
            <a:r>
              <a:rPr lang="sr-Latn-RS" dirty="0">
                <a:solidFill>
                  <a:srgbClr val="FFFFFF"/>
                </a:solidFill>
                <a:ea typeface="+mn-lt"/>
                <a:cs typeface="+mn-lt"/>
              </a:rPr>
              <a:t> </a:t>
            </a:r>
            <a:r>
              <a:rPr lang="sr-Latn-RS" dirty="0" err="1">
                <a:solidFill>
                  <a:srgbClr val="FFFFFF"/>
                </a:solidFill>
                <a:ea typeface="+mn-lt"/>
                <a:cs typeface="+mn-lt"/>
              </a:rPr>
              <a:t>манастире</a:t>
            </a:r>
            <a:r>
              <a:rPr lang="sr-Latn-RS" dirty="0">
                <a:solidFill>
                  <a:srgbClr val="FFFFFF"/>
                </a:solidFill>
                <a:ea typeface="+mn-lt"/>
                <a:cs typeface="+mn-lt"/>
              </a:rPr>
              <a:t>, </a:t>
            </a:r>
            <a:r>
              <a:rPr lang="sr-Latn-RS" dirty="0" err="1">
                <a:solidFill>
                  <a:srgbClr val="FFFFFF"/>
                </a:solidFill>
                <a:ea typeface="+mn-lt"/>
                <a:cs typeface="+mn-lt"/>
              </a:rPr>
              <a:t>замонашио</a:t>
            </a:r>
            <a:r>
              <a:rPr lang="sr-Latn-RS" dirty="0">
                <a:solidFill>
                  <a:srgbClr val="FFFFFF"/>
                </a:solidFill>
                <a:ea typeface="+mn-lt"/>
                <a:cs typeface="+mn-lt"/>
              </a:rPr>
              <a:t> </a:t>
            </a:r>
            <a:r>
              <a:rPr lang="sr-Latn-RS" dirty="0" err="1">
                <a:solidFill>
                  <a:srgbClr val="FFFFFF"/>
                </a:solidFill>
                <a:ea typeface="+mn-lt"/>
                <a:cs typeface="+mn-lt"/>
              </a:rPr>
              <a:t>се</a:t>
            </a:r>
            <a:r>
              <a:rPr lang="sr-Latn-RS" dirty="0">
                <a:solidFill>
                  <a:srgbClr val="FFFFFF"/>
                </a:solidFill>
                <a:ea typeface="+mn-lt"/>
                <a:cs typeface="+mn-lt"/>
              </a:rPr>
              <a:t>, </a:t>
            </a:r>
            <a:r>
              <a:rPr lang="sr-Latn-RS" dirty="0" err="1">
                <a:solidFill>
                  <a:srgbClr val="FFFFFF"/>
                </a:solidFill>
                <a:ea typeface="+mn-lt"/>
                <a:cs typeface="+mn-lt"/>
              </a:rPr>
              <a:t>пошто</a:t>
            </a:r>
            <a:r>
              <a:rPr lang="sr-Latn-RS" dirty="0">
                <a:solidFill>
                  <a:srgbClr val="FFFFFF"/>
                </a:solidFill>
                <a:ea typeface="+mn-lt"/>
                <a:cs typeface="+mn-lt"/>
              </a:rPr>
              <a:t> </a:t>
            </a:r>
            <a:r>
              <a:rPr lang="sr-Latn-RS" dirty="0" err="1">
                <a:solidFill>
                  <a:srgbClr val="FFFFFF"/>
                </a:solidFill>
                <a:ea typeface="+mn-lt"/>
                <a:cs typeface="+mn-lt"/>
              </a:rPr>
              <a:t>је</a:t>
            </a:r>
            <a:r>
              <a:rPr lang="sr-Latn-RS" dirty="0">
                <a:solidFill>
                  <a:srgbClr val="FFFFFF"/>
                </a:solidFill>
                <a:ea typeface="+mn-lt"/>
                <a:cs typeface="+mn-lt"/>
              </a:rPr>
              <a:t> </a:t>
            </a:r>
            <a:r>
              <a:rPr lang="sr-Latn-RS" dirty="0" err="1">
                <a:solidFill>
                  <a:srgbClr val="FFFFFF"/>
                </a:solidFill>
                <a:ea typeface="+mn-lt"/>
                <a:cs typeface="+mn-lt"/>
              </a:rPr>
              <a:t>предао</a:t>
            </a:r>
            <a:r>
              <a:rPr lang="sr-Latn-RS" dirty="0">
                <a:solidFill>
                  <a:srgbClr val="FFFFFF"/>
                </a:solidFill>
                <a:ea typeface="+mn-lt"/>
                <a:cs typeface="+mn-lt"/>
              </a:rPr>
              <a:t> </a:t>
            </a:r>
            <a:r>
              <a:rPr lang="sr-Latn-RS" dirty="0" err="1">
                <a:solidFill>
                  <a:srgbClr val="FFFFFF"/>
                </a:solidFill>
                <a:ea typeface="+mn-lt"/>
                <a:cs typeface="+mn-lt"/>
              </a:rPr>
              <a:t>престо</a:t>
            </a:r>
            <a:r>
              <a:rPr lang="sr-Latn-RS" dirty="0">
                <a:solidFill>
                  <a:srgbClr val="FFFFFF"/>
                </a:solidFill>
                <a:ea typeface="+mn-lt"/>
                <a:cs typeface="+mn-lt"/>
              </a:rPr>
              <a:t> </a:t>
            </a:r>
            <a:r>
              <a:rPr lang="sr-Latn-RS" dirty="0" err="1">
                <a:solidFill>
                  <a:srgbClr val="FFFFFF"/>
                </a:solidFill>
                <a:ea typeface="+mn-lt"/>
                <a:cs typeface="+mn-lt"/>
              </a:rPr>
              <a:t>сину</a:t>
            </a:r>
            <a:r>
              <a:rPr lang="sr-Latn-RS" dirty="0">
                <a:solidFill>
                  <a:srgbClr val="FFFFFF"/>
                </a:solidFill>
                <a:ea typeface="+mn-lt"/>
                <a:cs typeface="+mn-lt"/>
              </a:rPr>
              <a:t> </a:t>
            </a:r>
            <a:r>
              <a:rPr lang="sr-Latn-RS" dirty="0" err="1">
                <a:solidFill>
                  <a:srgbClr val="FFFFFF"/>
                </a:solidFill>
                <a:ea typeface="+mn-lt"/>
                <a:cs typeface="+mn-lt"/>
              </a:rPr>
              <a:t>Стефану</a:t>
            </a:r>
            <a:r>
              <a:rPr lang="sr-Latn-RS" dirty="0">
                <a:solidFill>
                  <a:srgbClr val="FFFFFF"/>
                </a:solidFill>
                <a:ea typeface="+mn-lt"/>
                <a:cs typeface="+mn-lt"/>
              </a:rPr>
              <a:t>. </a:t>
            </a:r>
            <a:r>
              <a:rPr lang="sr-Latn-RS" dirty="0" err="1">
                <a:solidFill>
                  <a:srgbClr val="FFFFFF"/>
                </a:solidFill>
                <a:ea typeface="+mn-lt"/>
                <a:cs typeface="+mn-lt"/>
              </a:rPr>
              <a:t>Kао</a:t>
            </a:r>
            <a:r>
              <a:rPr lang="sr-Latn-RS" dirty="0">
                <a:solidFill>
                  <a:srgbClr val="FFFFFF"/>
                </a:solidFill>
                <a:ea typeface="+mn-lt"/>
                <a:cs typeface="+mn-lt"/>
              </a:rPr>
              <a:t> </a:t>
            </a:r>
            <a:r>
              <a:rPr lang="sr-Latn-RS" dirty="0" err="1">
                <a:solidFill>
                  <a:srgbClr val="FFFFFF"/>
                </a:solidFill>
                <a:ea typeface="+mn-lt"/>
                <a:cs typeface="+mn-lt"/>
              </a:rPr>
              <a:t>монах</a:t>
            </a:r>
            <a:r>
              <a:rPr lang="sr-Latn-RS" dirty="0">
                <a:solidFill>
                  <a:srgbClr val="FFFFFF"/>
                </a:solidFill>
                <a:ea typeface="+mn-lt"/>
                <a:cs typeface="+mn-lt"/>
              </a:rPr>
              <a:t> </a:t>
            </a:r>
            <a:r>
              <a:rPr lang="sr-Latn-RS" dirty="0" err="1">
                <a:solidFill>
                  <a:srgbClr val="FFFFFF"/>
                </a:solidFill>
                <a:ea typeface="+mn-lt"/>
                <a:cs typeface="+mn-lt"/>
              </a:rPr>
              <a:t>Симеон</a:t>
            </a:r>
            <a:r>
              <a:rPr lang="sr-Latn-RS" dirty="0">
                <a:solidFill>
                  <a:srgbClr val="FFFFFF"/>
                </a:solidFill>
                <a:ea typeface="+mn-lt"/>
                <a:cs typeface="+mn-lt"/>
              </a:rPr>
              <a:t>, </a:t>
            </a:r>
            <a:r>
              <a:rPr lang="sr-Latn-RS" dirty="0" err="1">
                <a:solidFill>
                  <a:srgbClr val="FFFFFF"/>
                </a:solidFill>
                <a:ea typeface="+mn-lt"/>
                <a:cs typeface="+mn-lt"/>
              </a:rPr>
              <a:t>придружиo</a:t>
            </a:r>
            <a:r>
              <a:rPr lang="sr-Latn-RS" dirty="0">
                <a:solidFill>
                  <a:srgbClr val="FFFFFF"/>
                </a:solidFill>
                <a:ea typeface="+mn-lt"/>
                <a:cs typeface="+mn-lt"/>
              </a:rPr>
              <a:t> </a:t>
            </a:r>
            <a:r>
              <a:rPr lang="sr-Latn-RS" dirty="0" err="1">
                <a:solidFill>
                  <a:srgbClr val="FFFFFF"/>
                </a:solidFill>
                <a:ea typeface="+mn-lt"/>
                <a:cs typeface="+mn-lt"/>
              </a:rPr>
              <a:t>се</a:t>
            </a:r>
            <a:r>
              <a:rPr lang="sr-Latn-RS" dirty="0">
                <a:solidFill>
                  <a:srgbClr val="FFFFFF"/>
                </a:solidFill>
                <a:ea typeface="+mn-lt"/>
                <a:cs typeface="+mn-lt"/>
              </a:rPr>
              <a:t> </a:t>
            </a:r>
            <a:r>
              <a:rPr lang="sr-Latn-RS" dirty="0" err="1">
                <a:solidFill>
                  <a:srgbClr val="FFFFFF"/>
                </a:solidFill>
                <a:ea typeface="+mn-lt"/>
                <a:cs typeface="+mn-lt"/>
              </a:rPr>
              <a:t>најмлађем</a:t>
            </a:r>
            <a:r>
              <a:rPr lang="sr-Latn-RS" dirty="0">
                <a:solidFill>
                  <a:srgbClr val="FFFFFF"/>
                </a:solidFill>
                <a:ea typeface="+mn-lt"/>
                <a:cs typeface="+mn-lt"/>
              </a:rPr>
              <a:t> </a:t>
            </a:r>
            <a:r>
              <a:rPr lang="sr-Latn-RS" dirty="0" err="1">
                <a:solidFill>
                  <a:srgbClr val="FFFFFF"/>
                </a:solidFill>
                <a:ea typeface="+mn-lt"/>
                <a:cs typeface="+mn-lt"/>
              </a:rPr>
              <a:t>сину</a:t>
            </a:r>
            <a:r>
              <a:rPr lang="sr-Latn-RS" dirty="0">
                <a:solidFill>
                  <a:srgbClr val="FFFFFF"/>
                </a:solidFill>
                <a:ea typeface="+mn-lt"/>
                <a:cs typeface="+mn-lt"/>
              </a:rPr>
              <a:t> у </a:t>
            </a:r>
            <a:r>
              <a:rPr lang="sr-Latn-RS" dirty="0" err="1">
                <a:solidFill>
                  <a:srgbClr val="FFFFFF"/>
                </a:solidFill>
                <a:ea typeface="+mn-lt"/>
                <a:cs typeface="+mn-lt"/>
              </a:rPr>
              <a:t>манастиру</a:t>
            </a:r>
            <a:r>
              <a:rPr lang="sr-Latn-RS" dirty="0">
                <a:solidFill>
                  <a:srgbClr val="FFFFFF"/>
                </a:solidFill>
                <a:ea typeface="+mn-lt"/>
                <a:cs typeface="+mn-lt"/>
              </a:rPr>
              <a:t> </a:t>
            </a:r>
            <a:r>
              <a:rPr lang="sr-Latn-RS" dirty="0" err="1">
                <a:solidFill>
                  <a:srgbClr val="FFFFFF"/>
                </a:solidFill>
                <a:ea typeface="+mn-lt"/>
                <a:cs typeface="+mn-lt"/>
              </a:rPr>
              <a:t>Ватопеду</a:t>
            </a:r>
            <a:r>
              <a:rPr lang="sr-Latn-RS" dirty="0">
                <a:solidFill>
                  <a:srgbClr val="FFFFFF"/>
                </a:solidFill>
                <a:ea typeface="+mn-lt"/>
                <a:cs typeface="+mn-lt"/>
              </a:rPr>
              <a:t>, </a:t>
            </a:r>
            <a:r>
              <a:rPr lang="sr-Latn-RS" dirty="0" err="1">
                <a:solidFill>
                  <a:srgbClr val="FFFFFF"/>
                </a:solidFill>
                <a:ea typeface="+mn-lt"/>
                <a:cs typeface="+mn-lt"/>
              </a:rPr>
              <a:t>чији</a:t>
            </a:r>
            <a:r>
              <a:rPr lang="sr-Latn-RS" dirty="0">
                <a:solidFill>
                  <a:srgbClr val="FFFFFF"/>
                </a:solidFill>
                <a:ea typeface="+mn-lt"/>
                <a:cs typeface="+mn-lt"/>
              </a:rPr>
              <a:t> </a:t>
            </a:r>
            <a:r>
              <a:rPr lang="sr-Latn-RS" dirty="0" err="1">
                <a:solidFill>
                  <a:srgbClr val="FFFFFF"/>
                </a:solidFill>
                <a:ea typeface="+mn-lt"/>
                <a:cs typeface="+mn-lt"/>
              </a:rPr>
              <a:t>су</a:t>
            </a:r>
            <a:r>
              <a:rPr lang="sr-Latn-RS" dirty="0">
                <a:solidFill>
                  <a:srgbClr val="FFFFFF"/>
                </a:solidFill>
                <a:ea typeface="+mn-lt"/>
                <a:cs typeface="+mn-lt"/>
              </a:rPr>
              <a:t> </a:t>
            </a:r>
            <a:r>
              <a:rPr lang="sr-Latn-RS" dirty="0" err="1">
                <a:solidFill>
                  <a:srgbClr val="FFFFFF"/>
                </a:solidFill>
                <a:ea typeface="+mn-lt"/>
                <a:cs typeface="+mn-lt"/>
              </a:rPr>
              <a:t>велики</a:t>
            </a:r>
            <a:r>
              <a:rPr lang="sr-Latn-RS" dirty="0">
                <a:solidFill>
                  <a:srgbClr val="FFFFFF"/>
                </a:solidFill>
                <a:ea typeface="+mn-lt"/>
                <a:cs typeface="+mn-lt"/>
              </a:rPr>
              <a:t> </a:t>
            </a:r>
            <a:r>
              <a:rPr lang="sr-Latn-RS" dirty="0" err="1">
                <a:solidFill>
                  <a:srgbClr val="FFFFFF"/>
                </a:solidFill>
                <a:ea typeface="+mn-lt"/>
                <a:cs typeface="+mn-lt"/>
              </a:rPr>
              <a:t>добротвори</a:t>
            </a:r>
            <a:r>
              <a:rPr lang="sr-Latn-RS" dirty="0">
                <a:solidFill>
                  <a:srgbClr val="FFFFFF"/>
                </a:solidFill>
                <a:ea typeface="+mn-lt"/>
                <a:cs typeface="+mn-lt"/>
              </a:rPr>
              <a:t> </a:t>
            </a:r>
            <a:r>
              <a:rPr lang="sr-Latn-RS" dirty="0" err="1">
                <a:solidFill>
                  <a:srgbClr val="FFFFFF"/>
                </a:solidFill>
                <a:ea typeface="+mn-lt"/>
                <a:cs typeface="+mn-lt"/>
              </a:rPr>
              <a:t>убрзо</a:t>
            </a:r>
            <a:r>
              <a:rPr lang="sr-Latn-RS" dirty="0">
                <a:solidFill>
                  <a:srgbClr val="FFFFFF"/>
                </a:solidFill>
                <a:ea typeface="+mn-lt"/>
                <a:cs typeface="+mn-lt"/>
              </a:rPr>
              <a:t> </a:t>
            </a:r>
            <a:r>
              <a:rPr lang="sr-Latn-RS" dirty="0" err="1">
                <a:solidFill>
                  <a:srgbClr val="FFFFFF"/>
                </a:solidFill>
                <a:ea typeface="+mn-lt"/>
                <a:cs typeface="+mn-lt"/>
              </a:rPr>
              <a:t>постали</a:t>
            </a:r>
            <a:r>
              <a:rPr lang="sr-Latn-RS" dirty="0">
                <a:solidFill>
                  <a:srgbClr val="FFFFFF"/>
                </a:solidFill>
                <a:ea typeface="+mn-lt"/>
                <a:cs typeface="+mn-lt"/>
              </a:rPr>
              <a:t>.</a:t>
            </a:r>
            <a:endParaRPr lang="sr-Latn-RS" dirty="0">
              <a:solidFill>
                <a:srgbClr val="FFFFFF"/>
              </a:solidFill>
              <a:cs typeface="Calibri" panose="020F0502020204030204"/>
            </a:endParaRPr>
          </a:p>
        </p:txBody>
      </p:sp>
    </p:spTree>
    <p:extLst>
      <p:ext uri="{BB962C8B-B14F-4D97-AF65-F5344CB8AC3E}">
        <p14:creationId xmlns:p14="http://schemas.microsoft.com/office/powerpoint/2010/main" val="4160156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609943A-AD2A-4507-8E22-51BDEF84CF97}"/>
              </a:ext>
            </a:extLst>
          </p:cNvPr>
          <p:cNvSpPr>
            <a:spLocks noGrp="1"/>
          </p:cNvSpPr>
          <p:nvPr>
            <p:ph type="title"/>
          </p:nvPr>
        </p:nvSpPr>
        <p:spPr>
          <a:xfrm>
            <a:off x="838200" y="963877"/>
            <a:ext cx="3494362" cy="4930246"/>
          </a:xfrm>
        </p:spPr>
        <p:txBody>
          <a:bodyPr>
            <a:normAutofit/>
          </a:bodyPr>
          <a:lstStyle/>
          <a:p>
            <a:pPr algn="r"/>
            <a:r>
              <a:rPr lang="sr-Latn-RS" dirty="0" err="1">
                <a:cs typeface="Calibri Light"/>
              </a:rPr>
              <a:t>Враћање</a:t>
            </a:r>
            <a:r>
              <a:rPr lang="sr-Latn-RS" dirty="0">
                <a:cs typeface="Calibri Light"/>
              </a:rPr>
              <a:t> у </a:t>
            </a:r>
            <a:r>
              <a:rPr lang="sr-Latn-RS" dirty="0" err="1">
                <a:cs typeface="Calibri Light"/>
              </a:rPr>
              <a:t>Србију</a:t>
            </a:r>
            <a:endParaRPr lang="sr-Latn-R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Čuvar mesta za sadržaj 2">
            <a:extLst>
              <a:ext uri="{FF2B5EF4-FFF2-40B4-BE49-F238E27FC236}">
                <a16:creationId xmlns:a16="http://schemas.microsoft.com/office/drawing/2014/main" id="{801641EE-1C78-4B50-AB4A-DAD533194307}"/>
              </a:ext>
            </a:extLst>
          </p:cNvPr>
          <p:cNvSpPr>
            <a:spLocks noGrp="1"/>
          </p:cNvSpPr>
          <p:nvPr>
            <p:ph idx="1"/>
          </p:nvPr>
        </p:nvSpPr>
        <p:spPr>
          <a:xfrm>
            <a:off x="4976031" y="963877"/>
            <a:ext cx="6377769" cy="4930246"/>
          </a:xfrm>
        </p:spPr>
        <p:txBody>
          <a:bodyPr vert="horz" lIns="91440" tIns="45720" rIns="91440" bIns="45720" rtlCol="0" anchor="ctr">
            <a:normAutofit/>
          </a:bodyPr>
          <a:lstStyle/>
          <a:p>
            <a:pPr marL="0" indent="0">
              <a:buNone/>
            </a:pPr>
            <a:r>
              <a:rPr lang="sr-Latn-RS" sz="2400" dirty="0" err="1">
                <a:ea typeface="+mn-lt"/>
                <a:cs typeface="+mn-lt"/>
              </a:rPr>
              <a:t>После</a:t>
            </a:r>
            <a:r>
              <a:rPr lang="sr-Latn-RS" sz="2400" dirty="0">
                <a:ea typeface="+mn-lt"/>
                <a:cs typeface="+mn-lt"/>
              </a:rPr>
              <a:t> </a:t>
            </a:r>
            <a:r>
              <a:rPr lang="sr-Latn-RS" sz="2400" dirty="0" err="1">
                <a:ea typeface="+mn-lt"/>
                <a:cs typeface="+mn-lt"/>
              </a:rPr>
              <a:t>четрнаест</a:t>
            </a:r>
            <a:r>
              <a:rPr lang="sr-Latn-RS" sz="2400" dirty="0">
                <a:ea typeface="+mn-lt"/>
                <a:cs typeface="+mn-lt"/>
              </a:rPr>
              <a:t> </a:t>
            </a:r>
            <a:r>
              <a:rPr lang="sr-Latn-RS" sz="2400" dirty="0" err="1">
                <a:ea typeface="+mn-lt"/>
                <a:cs typeface="+mn-lt"/>
              </a:rPr>
              <a:t>година</a:t>
            </a:r>
            <a:r>
              <a:rPr lang="sr-Latn-RS" sz="2400" dirty="0">
                <a:ea typeface="+mn-lt"/>
                <a:cs typeface="+mn-lt"/>
              </a:rPr>
              <a:t>, </a:t>
            </a:r>
            <a:r>
              <a:rPr lang="sr-Latn-RS" sz="2400" dirty="0" err="1">
                <a:ea typeface="+mn-lt"/>
                <a:cs typeface="+mn-lt"/>
              </a:rPr>
              <a:t>тачније</a:t>
            </a:r>
            <a:r>
              <a:rPr lang="sr-Latn-RS" sz="2400" dirty="0">
                <a:ea typeface="+mn-lt"/>
                <a:cs typeface="+mn-lt"/>
              </a:rPr>
              <a:t> 1207. </a:t>
            </a:r>
            <a:r>
              <a:rPr lang="sr-Latn-RS" sz="2400" dirty="0" err="1">
                <a:ea typeface="+mn-lt"/>
                <a:cs typeface="+mn-lt"/>
              </a:rPr>
              <a:t>године</a:t>
            </a:r>
            <a:r>
              <a:rPr lang="sr-Latn-RS" sz="2400" dirty="0">
                <a:ea typeface="+mn-lt"/>
                <a:cs typeface="+mn-lt"/>
              </a:rPr>
              <a:t>, </a:t>
            </a:r>
            <a:r>
              <a:rPr lang="sr-Latn-RS" sz="2400" dirty="0" err="1">
                <a:ea typeface="+mn-lt"/>
                <a:cs typeface="+mn-lt"/>
              </a:rPr>
              <a:t>са</a:t>
            </a:r>
            <a:r>
              <a:rPr lang="sr-Latn-RS" sz="2400" dirty="0">
                <a:ea typeface="+mn-lt"/>
                <a:cs typeface="+mn-lt"/>
              </a:rPr>
              <a:t> </a:t>
            </a:r>
            <a:r>
              <a:rPr lang="sr-Latn-RS" sz="2400" dirty="0" err="1">
                <a:ea typeface="+mn-lt"/>
                <a:cs typeface="+mn-lt"/>
              </a:rPr>
              <a:t>моштима</a:t>
            </a:r>
            <a:r>
              <a:rPr lang="sr-Latn-RS" sz="2400" dirty="0">
                <a:ea typeface="+mn-lt"/>
                <a:cs typeface="+mn-lt"/>
              </a:rPr>
              <a:t> </a:t>
            </a:r>
            <a:r>
              <a:rPr lang="sr-Latn-RS" sz="2400" dirty="0" err="1">
                <a:ea typeface="+mn-lt"/>
                <a:cs typeface="+mn-lt"/>
              </a:rPr>
              <a:t>Светог</a:t>
            </a:r>
            <a:r>
              <a:rPr lang="sr-Latn-RS" sz="2400" dirty="0">
                <a:ea typeface="+mn-lt"/>
                <a:cs typeface="+mn-lt"/>
              </a:rPr>
              <a:t> </a:t>
            </a:r>
            <a:r>
              <a:rPr lang="sr-Latn-RS" sz="2400" dirty="0" err="1">
                <a:ea typeface="+mn-lt"/>
                <a:cs typeface="+mn-lt"/>
              </a:rPr>
              <a:t>Симеона</a:t>
            </a:r>
            <a:r>
              <a:rPr lang="sr-Latn-RS" sz="2400" dirty="0">
                <a:ea typeface="+mn-lt"/>
                <a:cs typeface="+mn-lt"/>
              </a:rPr>
              <a:t> </a:t>
            </a:r>
            <a:r>
              <a:rPr lang="sr-Latn-RS" sz="2400" dirty="0" err="1">
                <a:ea typeface="+mn-lt"/>
                <a:cs typeface="+mn-lt"/>
              </a:rPr>
              <a:t>Мироточивог</a:t>
            </a:r>
            <a:r>
              <a:rPr lang="sr-Latn-RS" sz="2400" dirty="0">
                <a:ea typeface="+mn-lt"/>
                <a:cs typeface="+mn-lt"/>
              </a:rPr>
              <a:t>, </a:t>
            </a:r>
            <a:r>
              <a:rPr lang="sr-Latn-RS" sz="2400" dirty="0" err="1">
                <a:ea typeface="+mn-lt"/>
                <a:cs typeface="+mn-lt"/>
              </a:rPr>
              <a:t>Сава</a:t>
            </a:r>
            <a:r>
              <a:rPr lang="sr-Latn-RS" sz="2400" dirty="0">
                <a:ea typeface="+mn-lt"/>
                <a:cs typeface="+mn-lt"/>
              </a:rPr>
              <a:t> - </a:t>
            </a:r>
            <a:r>
              <a:rPr lang="sr-Latn-RS" sz="2400" dirty="0" err="1">
                <a:ea typeface="+mn-lt"/>
                <a:cs typeface="+mn-lt"/>
              </a:rPr>
              <a:t>сада</a:t>
            </a:r>
            <a:r>
              <a:rPr lang="sr-Latn-RS" sz="2400" dirty="0">
                <a:ea typeface="+mn-lt"/>
                <a:cs typeface="+mn-lt"/>
              </a:rPr>
              <a:t> у </a:t>
            </a:r>
            <a:r>
              <a:rPr lang="sr-Latn-RS" sz="2400" dirty="0" err="1">
                <a:ea typeface="+mn-lt"/>
                <a:cs typeface="+mn-lt"/>
              </a:rPr>
              <a:t>чину</a:t>
            </a:r>
            <a:r>
              <a:rPr lang="sr-Latn-RS" sz="2400" dirty="0">
                <a:ea typeface="+mn-lt"/>
                <a:cs typeface="+mn-lt"/>
              </a:rPr>
              <a:t> </a:t>
            </a:r>
            <a:r>
              <a:rPr lang="sr-Latn-RS" sz="2400" dirty="0" err="1">
                <a:ea typeface="+mn-lt"/>
                <a:cs typeface="+mn-lt"/>
              </a:rPr>
              <a:t>архимандрита</a:t>
            </a:r>
            <a:r>
              <a:rPr lang="sr-Latn-RS" sz="2400" dirty="0">
                <a:ea typeface="+mn-lt"/>
                <a:cs typeface="+mn-lt"/>
              </a:rPr>
              <a:t> - </a:t>
            </a:r>
            <a:r>
              <a:rPr lang="sr-Latn-RS" sz="2400" dirty="0" err="1">
                <a:ea typeface="+mn-lt"/>
                <a:cs typeface="+mn-lt"/>
              </a:rPr>
              <a:t>враћа</a:t>
            </a:r>
            <a:r>
              <a:rPr lang="sr-Latn-RS" sz="2400" dirty="0">
                <a:ea typeface="+mn-lt"/>
                <a:cs typeface="+mn-lt"/>
              </a:rPr>
              <a:t> </a:t>
            </a:r>
            <a:r>
              <a:rPr lang="sr-Latn-RS" sz="2400" dirty="0" err="1">
                <a:ea typeface="+mn-lt"/>
                <a:cs typeface="+mn-lt"/>
              </a:rPr>
              <a:t>се</a:t>
            </a:r>
            <a:r>
              <a:rPr lang="sr-Latn-RS" sz="2400" dirty="0">
                <a:ea typeface="+mn-lt"/>
                <a:cs typeface="+mn-lt"/>
              </a:rPr>
              <a:t> у </a:t>
            </a:r>
            <a:r>
              <a:rPr lang="sr-Latn-RS" sz="2400" dirty="0" err="1">
                <a:ea typeface="+mn-lt"/>
                <a:cs typeface="+mn-lt"/>
              </a:rPr>
              <a:t>Србију</a:t>
            </a:r>
            <a:r>
              <a:rPr lang="sr-Latn-RS" sz="2400" dirty="0">
                <a:ea typeface="+mn-lt"/>
                <a:cs typeface="+mn-lt"/>
              </a:rPr>
              <a:t> и у </a:t>
            </a:r>
            <a:r>
              <a:rPr lang="sr-Latn-RS" sz="2400" dirty="0" err="1">
                <a:ea typeface="+mn-lt"/>
                <a:cs typeface="+mn-lt"/>
              </a:rPr>
              <a:t>манастиру</a:t>
            </a:r>
            <a:r>
              <a:rPr lang="sr-Latn-RS" sz="2400" dirty="0">
                <a:ea typeface="+mn-lt"/>
                <a:cs typeface="+mn-lt"/>
              </a:rPr>
              <a:t> </a:t>
            </a:r>
            <a:r>
              <a:rPr lang="sr-Latn-RS" sz="2400" dirty="0" err="1">
                <a:ea typeface="+mn-lt"/>
                <a:cs typeface="+mn-lt"/>
              </a:rPr>
              <a:t>Студеници</a:t>
            </a:r>
            <a:r>
              <a:rPr lang="sr-Latn-RS" sz="2400" dirty="0">
                <a:ea typeface="+mn-lt"/>
                <a:cs typeface="+mn-lt"/>
              </a:rPr>
              <a:t>, </a:t>
            </a:r>
            <a:r>
              <a:rPr lang="sr-Latn-RS" sz="2400" dirty="0" err="1">
                <a:ea typeface="+mn-lt"/>
                <a:cs typeface="+mn-lt"/>
              </a:rPr>
              <a:t>очевој</a:t>
            </a:r>
            <a:r>
              <a:rPr lang="sr-Latn-RS" sz="2400" dirty="0">
                <a:ea typeface="+mn-lt"/>
                <a:cs typeface="+mn-lt"/>
              </a:rPr>
              <a:t> </a:t>
            </a:r>
            <a:r>
              <a:rPr lang="sr-Latn-RS" sz="2400" dirty="0" err="1">
                <a:ea typeface="+mn-lt"/>
                <a:cs typeface="+mn-lt"/>
              </a:rPr>
              <a:t>задужбини</a:t>
            </a:r>
            <a:r>
              <a:rPr lang="sr-Latn-RS" sz="2400" dirty="0">
                <a:ea typeface="+mn-lt"/>
                <a:cs typeface="+mn-lt"/>
              </a:rPr>
              <a:t>, </a:t>
            </a:r>
            <a:r>
              <a:rPr lang="sr-Latn-RS" sz="2400" dirty="0" err="1">
                <a:ea typeface="+mn-lt"/>
                <a:cs typeface="+mn-lt"/>
              </a:rPr>
              <a:t>мири</a:t>
            </a:r>
            <a:r>
              <a:rPr lang="sr-Latn-RS" sz="2400" dirty="0">
                <a:ea typeface="+mn-lt"/>
                <a:cs typeface="+mn-lt"/>
              </a:rPr>
              <a:t> </a:t>
            </a:r>
            <a:r>
              <a:rPr lang="sr-Latn-RS" sz="2400" dirty="0" err="1">
                <a:ea typeface="+mn-lt"/>
                <a:cs typeface="+mn-lt"/>
              </a:rPr>
              <a:t>око</a:t>
            </a:r>
            <a:r>
              <a:rPr lang="sr-Latn-RS" sz="2400" dirty="0">
                <a:ea typeface="+mn-lt"/>
                <a:cs typeface="+mn-lt"/>
              </a:rPr>
              <a:t> </a:t>
            </a:r>
            <a:r>
              <a:rPr lang="sr-Latn-RS" sz="2400" dirty="0" err="1">
                <a:ea typeface="+mn-lt"/>
                <a:cs typeface="+mn-lt"/>
              </a:rPr>
              <a:t>власти</a:t>
            </a:r>
            <a:r>
              <a:rPr lang="sr-Latn-RS" sz="2400" dirty="0">
                <a:ea typeface="+mn-lt"/>
                <a:cs typeface="+mn-lt"/>
              </a:rPr>
              <a:t> </a:t>
            </a:r>
            <a:r>
              <a:rPr lang="sr-Latn-RS" sz="2400" dirty="0" err="1">
                <a:ea typeface="+mn-lt"/>
                <a:cs typeface="+mn-lt"/>
              </a:rPr>
              <a:t>завађену</a:t>
            </a:r>
            <a:r>
              <a:rPr lang="sr-Latn-RS" sz="2400" dirty="0">
                <a:ea typeface="+mn-lt"/>
                <a:cs typeface="+mn-lt"/>
              </a:rPr>
              <a:t> </a:t>
            </a:r>
            <a:r>
              <a:rPr lang="sr-Latn-RS" sz="2400" dirty="0" err="1">
                <a:ea typeface="+mn-lt"/>
                <a:cs typeface="+mn-lt"/>
              </a:rPr>
              <a:t>браћу</a:t>
            </a:r>
            <a:r>
              <a:rPr lang="sr-Latn-RS" sz="2400" dirty="0">
                <a:ea typeface="+mn-lt"/>
                <a:cs typeface="+mn-lt"/>
              </a:rPr>
              <a:t> </a:t>
            </a:r>
            <a:r>
              <a:rPr lang="sr-Latn-RS" sz="2400" dirty="0" err="1">
                <a:ea typeface="+mn-lt"/>
                <a:cs typeface="+mn-lt"/>
              </a:rPr>
              <a:t>Стефана</a:t>
            </a:r>
            <a:r>
              <a:rPr lang="sr-Latn-RS" sz="2400" dirty="0">
                <a:ea typeface="+mn-lt"/>
                <a:cs typeface="+mn-lt"/>
              </a:rPr>
              <a:t> и </a:t>
            </a:r>
            <a:r>
              <a:rPr lang="sr-Latn-RS" sz="2400" dirty="0" err="1">
                <a:ea typeface="+mn-lt"/>
                <a:cs typeface="+mn-lt"/>
              </a:rPr>
              <a:t>Вукана</a:t>
            </a:r>
            <a:r>
              <a:rPr lang="sr-Latn-RS" sz="2400" dirty="0">
                <a:ea typeface="+mn-lt"/>
                <a:cs typeface="+mn-lt"/>
              </a:rPr>
              <a:t>. </a:t>
            </a:r>
            <a:r>
              <a:rPr lang="sr-Latn-RS" sz="2400" dirty="0" err="1">
                <a:ea typeface="+mn-lt"/>
                <a:cs typeface="+mn-lt"/>
              </a:rPr>
              <a:t>Потом</a:t>
            </a:r>
            <a:r>
              <a:rPr lang="sr-Latn-RS" sz="2400" dirty="0">
                <a:ea typeface="+mn-lt"/>
                <a:cs typeface="+mn-lt"/>
              </a:rPr>
              <a:t> </a:t>
            </a:r>
            <a:r>
              <a:rPr lang="sr-Latn-RS" sz="2400" dirty="0" err="1">
                <a:ea typeface="+mn-lt"/>
                <a:cs typeface="+mn-lt"/>
              </a:rPr>
              <a:t>ради</a:t>
            </a:r>
            <a:r>
              <a:rPr lang="sr-Latn-RS" sz="2400" dirty="0">
                <a:ea typeface="+mn-lt"/>
                <a:cs typeface="+mn-lt"/>
              </a:rPr>
              <a:t> </a:t>
            </a:r>
            <a:r>
              <a:rPr lang="sr-Latn-RS" sz="2400" dirty="0" err="1">
                <a:ea typeface="+mn-lt"/>
                <a:cs typeface="+mn-lt"/>
              </a:rPr>
              <a:t>на</a:t>
            </a:r>
            <a:r>
              <a:rPr lang="sr-Latn-RS" sz="2400" dirty="0">
                <a:ea typeface="+mn-lt"/>
                <a:cs typeface="+mn-lt"/>
              </a:rPr>
              <a:t> </a:t>
            </a:r>
            <a:r>
              <a:rPr lang="sr-Latn-RS" sz="2400" dirty="0" err="1">
                <a:ea typeface="+mn-lt"/>
                <a:cs typeface="+mn-lt"/>
              </a:rPr>
              <a:t>црквеном</a:t>
            </a:r>
            <a:r>
              <a:rPr lang="sr-Latn-RS" sz="2400" dirty="0">
                <a:ea typeface="+mn-lt"/>
                <a:cs typeface="+mn-lt"/>
              </a:rPr>
              <a:t> и </a:t>
            </a:r>
            <a:r>
              <a:rPr lang="sr-Latn-RS" sz="2400" dirty="0" err="1">
                <a:ea typeface="+mn-lt"/>
                <a:cs typeface="+mn-lt"/>
              </a:rPr>
              <a:t>културном</a:t>
            </a:r>
            <a:r>
              <a:rPr lang="sr-Latn-RS" sz="2400" dirty="0">
                <a:ea typeface="+mn-lt"/>
                <a:cs typeface="+mn-lt"/>
              </a:rPr>
              <a:t> </a:t>
            </a:r>
            <a:r>
              <a:rPr lang="sr-Latn-RS" sz="2400" dirty="0" err="1">
                <a:ea typeface="+mn-lt"/>
                <a:cs typeface="+mn-lt"/>
              </a:rPr>
              <a:t>просвећивању</a:t>
            </a:r>
            <a:r>
              <a:rPr lang="sr-Latn-RS" sz="2400" dirty="0">
                <a:ea typeface="+mn-lt"/>
                <a:cs typeface="+mn-lt"/>
              </a:rPr>
              <a:t> </a:t>
            </a:r>
            <a:r>
              <a:rPr lang="sr-Latn-RS" sz="2400" dirty="0" err="1">
                <a:ea typeface="+mn-lt"/>
                <a:cs typeface="+mn-lt"/>
              </a:rPr>
              <a:t>српског</a:t>
            </a:r>
            <a:r>
              <a:rPr lang="sr-Latn-RS" sz="2400" dirty="0">
                <a:ea typeface="+mn-lt"/>
                <a:cs typeface="+mn-lt"/>
              </a:rPr>
              <a:t> </a:t>
            </a:r>
            <a:r>
              <a:rPr lang="sr-Latn-RS" sz="2400" dirty="0" err="1">
                <a:ea typeface="+mn-lt"/>
                <a:cs typeface="+mn-lt"/>
              </a:rPr>
              <a:t>народа</a:t>
            </a:r>
            <a:r>
              <a:rPr lang="sr-Latn-RS" sz="2400" dirty="0">
                <a:ea typeface="+mn-lt"/>
                <a:cs typeface="+mn-lt"/>
              </a:rPr>
              <a:t>; </a:t>
            </a:r>
            <a:r>
              <a:rPr lang="sr-Latn-RS" sz="2400" dirty="0" err="1">
                <a:ea typeface="+mn-lt"/>
                <a:cs typeface="+mn-lt"/>
              </a:rPr>
              <a:t>говори</a:t>
            </a:r>
            <a:r>
              <a:rPr lang="sr-Latn-RS" sz="2400" dirty="0">
                <a:ea typeface="+mn-lt"/>
                <a:cs typeface="+mn-lt"/>
              </a:rPr>
              <a:t> </a:t>
            </a:r>
            <a:r>
              <a:rPr lang="sr-Latn-RS" sz="2400" dirty="0" err="1">
                <a:ea typeface="+mn-lt"/>
                <a:cs typeface="+mn-lt"/>
              </a:rPr>
              <a:t>им</a:t>
            </a:r>
            <a:r>
              <a:rPr lang="sr-Latn-RS" sz="2400" dirty="0">
                <a:ea typeface="+mn-lt"/>
                <a:cs typeface="+mn-lt"/>
              </a:rPr>
              <a:t> о </a:t>
            </a:r>
            <a:r>
              <a:rPr lang="sr-Latn-RS" sz="2400" dirty="0" err="1">
                <a:ea typeface="+mn-lt"/>
                <a:cs typeface="+mn-lt"/>
              </a:rPr>
              <a:t>хришћанском</a:t>
            </a:r>
            <a:r>
              <a:rPr lang="sr-Latn-RS" sz="2400" dirty="0">
                <a:ea typeface="+mn-lt"/>
                <a:cs typeface="+mn-lt"/>
              </a:rPr>
              <a:t> </a:t>
            </a:r>
            <a:r>
              <a:rPr lang="sr-Latn-RS" sz="2400" dirty="0" err="1">
                <a:ea typeface="+mn-lt"/>
                <a:cs typeface="+mn-lt"/>
              </a:rPr>
              <a:t>моралу</a:t>
            </a:r>
            <a:r>
              <a:rPr lang="sr-Latn-RS" sz="2400" dirty="0">
                <a:ea typeface="+mn-lt"/>
                <a:cs typeface="+mn-lt"/>
              </a:rPr>
              <a:t>, </a:t>
            </a:r>
            <a:r>
              <a:rPr lang="sr-Latn-RS" sz="2400" dirty="0" err="1">
                <a:ea typeface="+mn-lt"/>
                <a:cs typeface="+mn-lt"/>
              </a:rPr>
              <a:t>љубави</a:t>
            </a:r>
            <a:r>
              <a:rPr lang="sr-Latn-RS" sz="2400" dirty="0">
                <a:ea typeface="+mn-lt"/>
                <a:cs typeface="+mn-lt"/>
              </a:rPr>
              <a:t> и </a:t>
            </a:r>
            <a:r>
              <a:rPr lang="sr-Latn-RS" sz="2400" dirty="0" err="1">
                <a:ea typeface="+mn-lt"/>
                <a:cs typeface="+mn-lt"/>
              </a:rPr>
              <a:t>милосрђу</a:t>
            </a:r>
            <a:r>
              <a:rPr lang="sr-Latn-RS" sz="2400" dirty="0">
                <a:ea typeface="+mn-lt"/>
                <a:cs typeface="+mn-lt"/>
              </a:rPr>
              <a:t>; </a:t>
            </a:r>
            <a:r>
              <a:rPr lang="sr-Latn-RS" sz="2400" dirty="0" err="1">
                <a:ea typeface="+mn-lt"/>
                <a:cs typeface="+mn-lt"/>
              </a:rPr>
              <a:t>ради</a:t>
            </a:r>
            <a:r>
              <a:rPr lang="sr-Latn-RS" sz="2400" dirty="0">
                <a:ea typeface="+mn-lt"/>
                <a:cs typeface="+mn-lt"/>
              </a:rPr>
              <a:t> </a:t>
            </a:r>
            <a:r>
              <a:rPr lang="sr-Latn-RS" sz="2400" dirty="0" err="1">
                <a:ea typeface="+mn-lt"/>
                <a:cs typeface="+mn-lt"/>
              </a:rPr>
              <a:t>на</a:t>
            </a:r>
            <a:r>
              <a:rPr lang="sr-Latn-RS" sz="2400" dirty="0">
                <a:ea typeface="+mn-lt"/>
                <a:cs typeface="+mn-lt"/>
              </a:rPr>
              <a:t> </a:t>
            </a:r>
            <a:r>
              <a:rPr lang="sr-Latn-RS" sz="2400" dirty="0" err="1">
                <a:ea typeface="+mn-lt"/>
                <a:cs typeface="+mn-lt"/>
              </a:rPr>
              <a:t>организацији</a:t>
            </a:r>
            <a:r>
              <a:rPr lang="sr-Latn-RS" sz="2400" dirty="0">
                <a:ea typeface="+mn-lt"/>
                <a:cs typeface="+mn-lt"/>
              </a:rPr>
              <a:t> </a:t>
            </a:r>
            <a:r>
              <a:rPr lang="sr-Latn-RS" sz="2400" dirty="0" err="1">
                <a:ea typeface="+mn-lt"/>
                <a:cs typeface="+mn-lt"/>
              </a:rPr>
              <a:t>Цркве</a:t>
            </a:r>
            <a:r>
              <a:rPr lang="sr-Latn-RS" sz="2400" dirty="0">
                <a:ea typeface="+mn-lt"/>
                <a:cs typeface="+mn-lt"/>
              </a:rPr>
              <a:t> (</a:t>
            </a:r>
            <a:r>
              <a:rPr lang="sr-Latn-RS" sz="2400" dirty="0" err="1">
                <a:ea typeface="+mn-lt"/>
                <a:cs typeface="+mn-lt"/>
              </a:rPr>
              <a:t>оснива</a:t>
            </a:r>
            <a:r>
              <a:rPr lang="sr-Latn-RS" sz="2400" dirty="0">
                <a:ea typeface="+mn-lt"/>
                <a:cs typeface="+mn-lt"/>
              </a:rPr>
              <a:t> </a:t>
            </a:r>
            <a:r>
              <a:rPr lang="sr-Latn-RS" sz="2400" dirty="0" err="1">
                <a:ea typeface="+mn-lt"/>
                <a:cs typeface="+mn-lt"/>
              </a:rPr>
              <a:t>епархије</a:t>
            </a:r>
            <a:r>
              <a:rPr lang="sr-Latn-RS" sz="2400" dirty="0">
                <a:ea typeface="+mn-lt"/>
                <a:cs typeface="+mn-lt"/>
              </a:rPr>
              <a:t>). У </a:t>
            </a:r>
            <a:r>
              <a:rPr lang="sr-Latn-RS" sz="2400" dirty="0" err="1">
                <a:ea typeface="+mn-lt"/>
                <a:cs typeface="+mn-lt"/>
              </a:rPr>
              <a:t>својој</a:t>
            </a:r>
            <a:r>
              <a:rPr lang="sr-Latn-RS" sz="2400" dirty="0">
                <a:ea typeface="+mn-lt"/>
                <a:cs typeface="+mn-lt"/>
              </a:rPr>
              <a:t> </a:t>
            </a:r>
            <a:r>
              <a:rPr lang="sr-Latn-RS" sz="2400" dirty="0" err="1">
                <a:ea typeface="+mn-lt"/>
                <a:cs typeface="+mn-lt"/>
              </a:rPr>
              <a:t>личности</a:t>
            </a:r>
            <a:r>
              <a:rPr lang="sr-Latn-RS" sz="2400" dirty="0">
                <a:ea typeface="+mn-lt"/>
                <a:cs typeface="+mn-lt"/>
              </a:rPr>
              <a:t> </a:t>
            </a:r>
            <a:r>
              <a:rPr lang="sr-Latn-RS" sz="2400" dirty="0" err="1">
                <a:ea typeface="+mn-lt"/>
                <a:cs typeface="+mn-lt"/>
              </a:rPr>
              <a:t>је</a:t>
            </a:r>
            <a:r>
              <a:rPr lang="sr-Latn-RS" sz="2400" dirty="0">
                <a:ea typeface="+mn-lt"/>
                <a:cs typeface="+mn-lt"/>
              </a:rPr>
              <a:t> </a:t>
            </a:r>
            <a:r>
              <a:rPr lang="sr-Latn-RS" sz="2400" dirty="0" err="1">
                <a:ea typeface="+mn-lt"/>
                <a:cs typeface="+mn-lt"/>
              </a:rPr>
              <a:t>објединио</a:t>
            </a:r>
            <a:r>
              <a:rPr lang="sr-Latn-RS" sz="2400" dirty="0">
                <a:ea typeface="+mn-lt"/>
                <a:cs typeface="+mn-lt"/>
              </a:rPr>
              <a:t> </a:t>
            </a:r>
            <a:r>
              <a:rPr lang="sr-Latn-RS" sz="2400" dirty="0" err="1">
                <a:ea typeface="+mn-lt"/>
                <a:cs typeface="+mn-lt"/>
              </a:rPr>
              <a:t>просветитеља</a:t>
            </a:r>
            <a:r>
              <a:rPr lang="sr-Latn-RS" sz="2400" dirty="0">
                <a:ea typeface="+mn-lt"/>
                <a:cs typeface="+mn-lt"/>
              </a:rPr>
              <a:t>, </a:t>
            </a:r>
            <a:r>
              <a:rPr lang="sr-Latn-RS" sz="2400" dirty="0" err="1">
                <a:ea typeface="+mn-lt"/>
                <a:cs typeface="+mn-lt"/>
              </a:rPr>
              <a:t>духовника</a:t>
            </a:r>
            <a:r>
              <a:rPr lang="sr-Latn-RS" sz="2400" dirty="0">
                <a:ea typeface="+mn-lt"/>
                <a:cs typeface="+mn-lt"/>
              </a:rPr>
              <a:t>, </a:t>
            </a:r>
            <a:r>
              <a:rPr lang="sr-Latn-RS" sz="2400" dirty="0" err="1">
                <a:ea typeface="+mn-lt"/>
                <a:cs typeface="+mn-lt"/>
              </a:rPr>
              <a:t>државника</a:t>
            </a:r>
            <a:r>
              <a:rPr lang="sr-Latn-RS" sz="2400" dirty="0">
                <a:ea typeface="+mn-lt"/>
                <a:cs typeface="+mn-lt"/>
              </a:rPr>
              <a:t> и </a:t>
            </a:r>
            <a:r>
              <a:rPr lang="sr-Latn-RS" sz="2400" dirty="0" err="1">
                <a:ea typeface="+mn-lt"/>
                <a:cs typeface="+mn-lt"/>
              </a:rPr>
              <a:t>учитеља</a:t>
            </a:r>
            <a:r>
              <a:rPr lang="sr-Latn-RS" sz="2400" dirty="0">
                <a:ea typeface="+mn-lt"/>
                <a:cs typeface="+mn-lt"/>
              </a:rPr>
              <a:t>.</a:t>
            </a:r>
            <a:endParaRPr lang="sr-Latn-RS" sz="2400" dirty="0">
              <a:cs typeface="Calibri" panose="020F0502020204030204"/>
            </a:endParaRPr>
          </a:p>
        </p:txBody>
      </p:sp>
    </p:spTree>
    <p:extLst>
      <p:ext uri="{BB962C8B-B14F-4D97-AF65-F5344CB8AC3E}">
        <p14:creationId xmlns:p14="http://schemas.microsoft.com/office/powerpoint/2010/main" val="5058338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Naslov 1">
            <a:extLst>
              <a:ext uri="{FF2B5EF4-FFF2-40B4-BE49-F238E27FC236}">
                <a16:creationId xmlns:a16="http://schemas.microsoft.com/office/drawing/2014/main" id="{DCC5280D-7078-4C96-8B4A-BA533ADC6914}"/>
              </a:ext>
            </a:extLst>
          </p:cNvPr>
          <p:cNvSpPr>
            <a:spLocks noGrp="1"/>
          </p:cNvSpPr>
          <p:nvPr>
            <p:ph type="title"/>
          </p:nvPr>
        </p:nvSpPr>
        <p:spPr>
          <a:xfrm>
            <a:off x="841248" y="713232"/>
            <a:ext cx="5157216" cy="1197864"/>
          </a:xfrm>
        </p:spPr>
        <p:txBody>
          <a:bodyPr>
            <a:normAutofit/>
          </a:bodyPr>
          <a:lstStyle/>
          <a:p>
            <a:r>
              <a:rPr lang="sr-Latn-RS" sz="3700" err="1">
                <a:cs typeface="Calibri Light"/>
              </a:rPr>
              <a:t>Први</a:t>
            </a:r>
            <a:r>
              <a:rPr lang="sr-Latn-RS" sz="3700">
                <a:cs typeface="Calibri Light"/>
              </a:rPr>
              <a:t> </a:t>
            </a:r>
            <a:r>
              <a:rPr lang="sr-Latn-RS" sz="3700" err="1">
                <a:cs typeface="Calibri Light"/>
              </a:rPr>
              <a:t>српски</a:t>
            </a:r>
            <a:r>
              <a:rPr lang="sr-Latn-RS" sz="3700">
                <a:cs typeface="Calibri Light"/>
              </a:rPr>
              <a:t> </a:t>
            </a:r>
            <a:r>
              <a:rPr lang="sr-Latn-RS" sz="3700" err="1">
                <a:cs typeface="Calibri Light"/>
              </a:rPr>
              <a:t>архиепископ</a:t>
            </a:r>
            <a:endParaRPr lang="sr-Latn-RS" sz="3700" err="1"/>
          </a:p>
        </p:txBody>
      </p:sp>
      <p:cxnSp>
        <p:nvCxnSpPr>
          <p:cNvPr id="11" name="Straight Connector 10">
            <a:extLst>
              <a:ext uri="{FF2B5EF4-FFF2-40B4-BE49-F238E27FC236}">
                <a16:creationId xmlns:a16="http://schemas.microsoft.com/office/drawing/2014/main" id="{CE272F12-AF86-441A-BC1B-C014BBBF85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75488" y="822960"/>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sp>
        <p:nvSpPr>
          <p:cNvPr id="3" name="Čuvar mesta za sadržaj 2">
            <a:extLst>
              <a:ext uri="{FF2B5EF4-FFF2-40B4-BE49-F238E27FC236}">
                <a16:creationId xmlns:a16="http://schemas.microsoft.com/office/drawing/2014/main" id="{A7D96E12-15A9-4236-8B6C-268343C2E552}"/>
              </a:ext>
            </a:extLst>
          </p:cNvPr>
          <p:cNvSpPr>
            <a:spLocks noGrp="1"/>
          </p:cNvSpPr>
          <p:nvPr>
            <p:ph idx="1"/>
          </p:nvPr>
        </p:nvSpPr>
        <p:spPr>
          <a:xfrm>
            <a:off x="841248" y="2048256"/>
            <a:ext cx="5157216" cy="4123944"/>
          </a:xfrm>
        </p:spPr>
        <p:txBody>
          <a:bodyPr vert="horz" lIns="91440" tIns="45720" rIns="91440" bIns="45720" rtlCol="0" anchor="t">
            <a:normAutofit/>
          </a:bodyPr>
          <a:lstStyle/>
          <a:p>
            <a:pPr marL="0" indent="0">
              <a:buNone/>
            </a:pPr>
            <a:r>
              <a:rPr lang="sr-Latn-RS" sz="1900">
                <a:ea typeface="+mn-lt"/>
                <a:cs typeface="+mn-lt"/>
              </a:rPr>
              <a:t>На празник Успења Пресвете Богородице, 15. августа 1219. године, у Никеји патријарх Манојло Сарантен, уз сагласност цара Теодора I Ласкариса хротонише Саву за првог српског архиепископа. Од тада је Српска Православна Црква аутокефална, са благословом да српски архиепископи могу да примају посвећење од сабора својих епископа. Исте године, на сабору у манастиру Жичи који је постао седиште самосталне Српске Цркве, Сава од својих најбољих ученика изабра и посвети неколико епископа и разасла их у епархије широм отачаства. У Србији подиже многе цркве, манастире и школе.</a:t>
            </a:r>
            <a:endParaRPr lang="sr-Latn-RS" sz="1900">
              <a:cs typeface="Calibri" panose="020F0502020204030204"/>
            </a:endParaRPr>
          </a:p>
        </p:txBody>
      </p:sp>
      <p:pic>
        <p:nvPicPr>
          <p:cNvPr id="4" name="Slika 4" descr="Slika na kojoj se nalazi tekst, crtanje linije&#10;&#10;Opis je automatski generisan">
            <a:extLst>
              <a:ext uri="{FF2B5EF4-FFF2-40B4-BE49-F238E27FC236}">
                <a16:creationId xmlns:a16="http://schemas.microsoft.com/office/drawing/2014/main" id="{B81EC435-1FBE-49AE-BAFC-6EAB0216D413}"/>
              </a:ext>
            </a:extLst>
          </p:cNvPr>
          <p:cNvPicPr>
            <a:picLocks noChangeAspect="1"/>
          </p:cNvPicPr>
          <p:nvPr/>
        </p:nvPicPr>
        <p:blipFill>
          <a:blip r:embed="rId2"/>
          <a:stretch>
            <a:fillRect/>
          </a:stretch>
        </p:blipFill>
        <p:spPr>
          <a:xfrm>
            <a:off x="7235280" y="713232"/>
            <a:ext cx="3862219" cy="5458968"/>
          </a:xfrm>
          <a:prstGeom prst="rect">
            <a:avLst/>
          </a:prstGeom>
        </p:spPr>
      </p:pic>
    </p:spTree>
    <p:extLst>
      <p:ext uri="{BB962C8B-B14F-4D97-AF65-F5344CB8AC3E}">
        <p14:creationId xmlns:p14="http://schemas.microsoft.com/office/powerpoint/2010/main" val="41576520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65CDE2-194C-4A17-9E3C-017E8A897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042EA2C5-66AB-482B-A088-3D8542A972CD}"/>
              </a:ext>
            </a:extLst>
          </p:cNvPr>
          <p:cNvSpPr>
            <a:spLocks noGrp="1"/>
          </p:cNvSpPr>
          <p:nvPr>
            <p:ph type="title"/>
          </p:nvPr>
        </p:nvSpPr>
        <p:spPr>
          <a:xfrm>
            <a:off x="943276" y="712268"/>
            <a:ext cx="10410524" cy="1193533"/>
          </a:xfrm>
        </p:spPr>
        <p:txBody>
          <a:bodyPr>
            <a:normAutofit/>
          </a:bodyPr>
          <a:lstStyle/>
          <a:p>
            <a:r>
              <a:rPr lang="sr-Latn-RS" dirty="0" err="1">
                <a:solidFill>
                  <a:srgbClr val="FFFFFF"/>
                </a:solidFill>
                <a:cs typeface="Calibri Light"/>
              </a:rPr>
              <a:t>Путовање</a:t>
            </a:r>
            <a:r>
              <a:rPr lang="sr-Latn-RS" dirty="0">
                <a:solidFill>
                  <a:srgbClr val="FFFFFF"/>
                </a:solidFill>
                <a:cs typeface="Calibri Light"/>
              </a:rPr>
              <a:t> у </a:t>
            </a:r>
            <a:r>
              <a:rPr lang="sr-Latn-RS" dirty="0" err="1">
                <a:solidFill>
                  <a:srgbClr val="FFFFFF"/>
                </a:solidFill>
                <a:cs typeface="Calibri Light"/>
              </a:rPr>
              <a:t>Свету</a:t>
            </a:r>
            <a:r>
              <a:rPr lang="sr-Latn-RS" dirty="0">
                <a:solidFill>
                  <a:srgbClr val="FFFFFF"/>
                </a:solidFill>
                <a:cs typeface="Calibri Light"/>
              </a:rPr>
              <a:t> </a:t>
            </a:r>
            <a:r>
              <a:rPr lang="sr-Latn-RS" dirty="0" err="1">
                <a:solidFill>
                  <a:srgbClr val="FFFFFF"/>
                </a:solidFill>
                <a:cs typeface="Calibri Light"/>
              </a:rPr>
              <a:t>Земљу</a:t>
            </a:r>
            <a:endParaRPr lang="sr-Latn-RS" dirty="0" err="1">
              <a:solidFill>
                <a:srgbClr val="FFFFFF"/>
              </a:solidFill>
            </a:endParaRPr>
          </a:p>
        </p:txBody>
      </p:sp>
      <p:cxnSp>
        <p:nvCxnSpPr>
          <p:cNvPr id="10" name="Straight Connector 9">
            <a:extLst>
              <a:ext uri="{FF2B5EF4-FFF2-40B4-BE49-F238E27FC236}">
                <a16:creationId xmlns:a16="http://schemas.microsoft.com/office/drawing/2014/main" id="{F2AE495E-2AAF-4BC1-87A5-331009D82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sp>
        <p:nvSpPr>
          <p:cNvPr id="3" name="Čuvar mesta za sadržaj 2">
            <a:extLst>
              <a:ext uri="{FF2B5EF4-FFF2-40B4-BE49-F238E27FC236}">
                <a16:creationId xmlns:a16="http://schemas.microsoft.com/office/drawing/2014/main" id="{28ABCCAD-F12C-4B14-9557-FC25AE52EAEC}"/>
              </a:ext>
            </a:extLst>
          </p:cNvPr>
          <p:cNvSpPr>
            <a:spLocks noGrp="1"/>
          </p:cNvSpPr>
          <p:nvPr>
            <p:ph idx="1"/>
          </p:nvPr>
        </p:nvSpPr>
        <p:spPr>
          <a:xfrm>
            <a:off x="943276" y="2050181"/>
            <a:ext cx="10410524" cy="4126782"/>
          </a:xfrm>
        </p:spPr>
        <p:txBody>
          <a:bodyPr vert="horz" lIns="91440" tIns="45720" rIns="91440" bIns="45720" rtlCol="0" anchor="t">
            <a:normAutofit/>
          </a:bodyPr>
          <a:lstStyle/>
          <a:p>
            <a:pPr marL="0" indent="0">
              <a:buNone/>
            </a:pPr>
            <a:r>
              <a:rPr lang="sr-Latn-RS" dirty="0" err="1">
                <a:solidFill>
                  <a:srgbClr val="FFFFFF"/>
                </a:solidFill>
                <a:ea typeface="+mn-lt"/>
                <a:cs typeface="+mn-lt"/>
              </a:rPr>
              <a:t>Године</a:t>
            </a:r>
            <a:r>
              <a:rPr lang="sr-Latn-RS" dirty="0">
                <a:solidFill>
                  <a:srgbClr val="FFFFFF"/>
                </a:solidFill>
                <a:ea typeface="+mn-lt"/>
                <a:cs typeface="+mn-lt"/>
              </a:rPr>
              <a:t> 1234. </a:t>
            </a:r>
            <a:r>
              <a:rPr lang="sr-Latn-RS" dirty="0" err="1">
                <a:solidFill>
                  <a:srgbClr val="FFFFFF"/>
                </a:solidFill>
                <a:ea typeface="+mn-lt"/>
                <a:cs typeface="+mn-lt"/>
              </a:rPr>
              <a:t>Свети</a:t>
            </a:r>
            <a:r>
              <a:rPr lang="sr-Latn-RS" dirty="0">
                <a:solidFill>
                  <a:srgbClr val="FFFFFF"/>
                </a:solidFill>
                <a:ea typeface="+mn-lt"/>
                <a:cs typeface="+mn-lt"/>
              </a:rPr>
              <a:t> </a:t>
            </a:r>
            <a:r>
              <a:rPr lang="sr-Latn-RS" dirty="0" err="1">
                <a:solidFill>
                  <a:srgbClr val="FFFFFF"/>
                </a:solidFill>
                <a:ea typeface="+mn-lt"/>
                <a:cs typeface="+mn-lt"/>
              </a:rPr>
              <a:t>Сава</a:t>
            </a:r>
            <a:r>
              <a:rPr lang="sr-Latn-RS" dirty="0">
                <a:solidFill>
                  <a:srgbClr val="FFFFFF"/>
                </a:solidFill>
                <a:ea typeface="+mn-lt"/>
                <a:cs typeface="+mn-lt"/>
              </a:rPr>
              <a:t> </a:t>
            </a:r>
            <a:r>
              <a:rPr lang="sr-Latn-RS" dirty="0" err="1">
                <a:solidFill>
                  <a:srgbClr val="FFFFFF"/>
                </a:solidFill>
                <a:ea typeface="+mn-lt"/>
                <a:cs typeface="+mn-lt"/>
              </a:rPr>
              <a:t>креће</a:t>
            </a:r>
            <a:r>
              <a:rPr lang="sr-Latn-RS" dirty="0">
                <a:solidFill>
                  <a:srgbClr val="FFFFFF"/>
                </a:solidFill>
                <a:ea typeface="+mn-lt"/>
                <a:cs typeface="+mn-lt"/>
              </a:rPr>
              <a:t> </a:t>
            </a:r>
            <a:r>
              <a:rPr lang="sr-Latn-RS" dirty="0" err="1">
                <a:solidFill>
                  <a:srgbClr val="FFFFFF"/>
                </a:solidFill>
                <a:ea typeface="+mn-lt"/>
                <a:cs typeface="+mn-lt"/>
              </a:rPr>
              <a:t>на</a:t>
            </a:r>
            <a:r>
              <a:rPr lang="sr-Latn-RS" dirty="0">
                <a:solidFill>
                  <a:srgbClr val="FFFFFF"/>
                </a:solidFill>
                <a:ea typeface="+mn-lt"/>
                <a:cs typeface="+mn-lt"/>
              </a:rPr>
              <a:t> </a:t>
            </a:r>
            <a:r>
              <a:rPr lang="sr-Latn-RS" dirty="0" err="1">
                <a:solidFill>
                  <a:srgbClr val="FFFFFF"/>
                </a:solidFill>
                <a:ea typeface="+mn-lt"/>
                <a:cs typeface="+mn-lt"/>
              </a:rPr>
              <a:t>своје</a:t>
            </a:r>
            <a:r>
              <a:rPr lang="sr-Latn-RS" dirty="0">
                <a:solidFill>
                  <a:srgbClr val="FFFFFF"/>
                </a:solidFill>
                <a:ea typeface="+mn-lt"/>
                <a:cs typeface="+mn-lt"/>
              </a:rPr>
              <a:t> </a:t>
            </a:r>
            <a:r>
              <a:rPr lang="sr-Latn-RS" dirty="0" err="1">
                <a:solidFill>
                  <a:srgbClr val="FFFFFF"/>
                </a:solidFill>
                <a:ea typeface="+mn-lt"/>
                <a:cs typeface="+mn-lt"/>
              </a:rPr>
              <a:t>друго</a:t>
            </a:r>
            <a:r>
              <a:rPr lang="sr-Latn-RS" dirty="0">
                <a:solidFill>
                  <a:srgbClr val="FFFFFF"/>
                </a:solidFill>
                <a:ea typeface="+mn-lt"/>
                <a:cs typeface="+mn-lt"/>
              </a:rPr>
              <a:t> </a:t>
            </a:r>
            <a:r>
              <a:rPr lang="sr-Latn-RS" dirty="0" err="1">
                <a:solidFill>
                  <a:srgbClr val="FFFFFF"/>
                </a:solidFill>
                <a:ea typeface="+mn-lt"/>
                <a:cs typeface="+mn-lt"/>
              </a:rPr>
              <a:t>путовање</a:t>
            </a:r>
            <a:r>
              <a:rPr lang="sr-Latn-RS" dirty="0">
                <a:solidFill>
                  <a:srgbClr val="FFFFFF"/>
                </a:solidFill>
                <a:ea typeface="+mn-lt"/>
                <a:cs typeface="+mn-lt"/>
              </a:rPr>
              <a:t> у </a:t>
            </a:r>
            <a:r>
              <a:rPr lang="sr-Latn-RS" dirty="0" err="1">
                <a:solidFill>
                  <a:srgbClr val="FFFFFF"/>
                </a:solidFill>
                <a:ea typeface="+mn-lt"/>
                <a:cs typeface="+mn-lt"/>
              </a:rPr>
              <a:t>Свету</a:t>
            </a:r>
            <a:r>
              <a:rPr lang="sr-Latn-RS" dirty="0">
                <a:solidFill>
                  <a:srgbClr val="FFFFFF"/>
                </a:solidFill>
                <a:ea typeface="+mn-lt"/>
                <a:cs typeface="+mn-lt"/>
              </a:rPr>
              <a:t> </a:t>
            </a:r>
            <a:r>
              <a:rPr lang="sr-Latn-RS" dirty="0" err="1">
                <a:solidFill>
                  <a:srgbClr val="FFFFFF"/>
                </a:solidFill>
                <a:ea typeface="+mn-lt"/>
                <a:cs typeface="+mn-lt"/>
              </a:rPr>
              <a:t>Земљу</a:t>
            </a:r>
            <a:r>
              <a:rPr lang="sr-Latn-RS" dirty="0">
                <a:solidFill>
                  <a:srgbClr val="FFFFFF"/>
                </a:solidFill>
                <a:ea typeface="+mn-lt"/>
                <a:cs typeface="+mn-lt"/>
              </a:rPr>
              <a:t>. </a:t>
            </a:r>
            <a:r>
              <a:rPr lang="sr-Latn-RS" dirty="0" err="1">
                <a:solidFill>
                  <a:srgbClr val="FFFFFF"/>
                </a:solidFill>
                <a:ea typeface="+mn-lt"/>
                <a:cs typeface="+mn-lt"/>
              </a:rPr>
              <a:t>Пре</a:t>
            </a:r>
            <a:r>
              <a:rPr lang="sr-Latn-RS" dirty="0">
                <a:solidFill>
                  <a:srgbClr val="FFFFFF"/>
                </a:solidFill>
                <a:ea typeface="+mn-lt"/>
                <a:cs typeface="+mn-lt"/>
              </a:rPr>
              <a:t> </a:t>
            </a:r>
            <a:r>
              <a:rPr lang="sr-Latn-RS" dirty="0" err="1">
                <a:solidFill>
                  <a:srgbClr val="FFFFFF"/>
                </a:solidFill>
                <a:ea typeface="+mn-lt"/>
                <a:cs typeface="+mn-lt"/>
              </a:rPr>
              <a:t>поласка</a:t>
            </a:r>
            <a:r>
              <a:rPr lang="sr-Latn-RS" dirty="0">
                <a:solidFill>
                  <a:srgbClr val="FFFFFF"/>
                </a:solidFill>
                <a:ea typeface="+mn-lt"/>
                <a:cs typeface="+mn-lt"/>
              </a:rPr>
              <a:t>, </a:t>
            </a:r>
            <a:r>
              <a:rPr lang="sr-Latn-RS" dirty="0" err="1">
                <a:solidFill>
                  <a:srgbClr val="FFFFFF"/>
                </a:solidFill>
                <a:ea typeface="+mn-lt"/>
                <a:cs typeface="+mn-lt"/>
              </a:rPr>
              <a:t>на</a:t>
            </a:r>
            <a:r>
              <a:rPr lang="sr-Latn-RS" dirty="0">
                <a:solidFill>
                  <a:srgbClr val="FFFFFF"/>
                </a:solidFill>
                <a:ea typeface="+mn-lt"/>
                <a:cs typeface="+mn-lt"/>
              </a:rPr>
              <a:t> </a:t>
            </a:r>
            <a:r>
              <a:rPr lang="sr-Latn-RS" dirty="0" err="1">
                <a:solidFill>
                  <a:srgbClr val="FFFFFF"/>
                </a:solidFill>
                <a:ea typeface="+mn-lt"/>
                <a:cs typeface="+mn-lt"/>
              </a:rPr>
              <a:t>престо</a:t>
            </a:r>
            <a:r>
              <a:rPr lang="sr-Latn-RS" dirty="0">
                <a:solidFill>
                  <a:srgbClr val="FFFFFF"/>
                </a:solidFill>
                <a:ea typeface="+mn-lt"/>
                <a:cs typeface="+mn-lt"/>
              </a:rPr>
              <a:t> </a:t>
            </a:r>
            <a:r>
              <a:rPr lang="sr-Latn-RS" dirty="0" err="1">
                <a:solidFill>
                  <a:srgbClr val="FFFFFF"/>
                </a:solidFill>
                <a:ea typeface="+mn-lt"/>
                <a:cs typeface="+mn-lt"/>
              </a:rPr>
              <a:t>Српске</a:t>
            </a:r>
            <a:r>
              <a:rPr lang="sr-Latn-RS" dirty="0">
                <a:solidFill>
                  <a:srgbClr val="FFFFFF"/>
                </a:solidFill>
                <a:ea typeface="+mn-lt"/>
                <a:cs typeface="+mn-lt"/>
              </a:rPr>
              <a:t> </a:t>
            </a:r>
            <a:r>
              <a:rPr lang="sr-Latn-RS" dirty="0" err="1">
                <a:solidFill>
                  <a:srgbClr val="FFFFFF"/>
                </a:solidFill>
                <a:ea typeface="+mn-lt"/>
                <a:cs typeface="+mn-lt"/>
              </a:rPr>
              <a:t>Архиепископије</a:t>
            </a:r>
            <a:r>
              <a:rPr lang="sr-Latn-RS" dirty="0">
                <a:solidFill>
                  <a:srgbClr val="FFFFFF"/>
                </a:solidFill>
                <a:ea typeface="+mn-lt"/>
                <a:cs typeface="+mn-lt"/>
              </a:rPr>
              <a:t> </a:t>
            </a:r>
            <a:r>
              <a:rPr lang="sr-Latn-RS" dirty="0" err="1">
                <a:solidFill>
                  <a:srgbClr val="FFFFFF"/>
                </a:solidFill>
                <a:ea typeface="+mn-lt"/>
                <a:cs typeface="+mn-lt"/>
              </a:rPr>
              <a:t>поставља</a:t>
            </a:r>
            <a:r>
              <a:rPr lang="sr-Latn-RS" dirty="0">
                <a:solidFill>
                  <a:srgbClr val="FFFFFF"/>
                </a:solidFill>
                <a:ea typeface="+mn-lt"/>
                <a:cs typeface="+mn-lt"/>
              </a:rPr>
              <a:t> </a:t>
            </a:r>
            <a:r>
              <a:rPr lang="sr-Latn-RS" dirty="0" err="1">
                <a:solidFill>
                  <a:srgbClr val="FFFFFF"/>
                </a:solidFill>
                <a:ea typeface="+mn-lt"/>
                <a:cs typeface="+mn-lt"/>
              </a:rPr>
              <a:t>свог</a:t>
            </a:r>
            <a:r>
              <a:rPr lang="sr-Latn-RS" dirty="0">
                <a:solidFill>
                  <a:srgbClr val="FFFFFF"/>
                </a:solidFill>
                <a:ea typeface="+mn-lt"/>
                <a:cs typeface="+mn-lt"/>
              </a:rPr>
              <a:t> </a:t>
            </a:r>
            <a:r>
              <a:rPr lang="sr-Latn-RS" dirty="0" err="1">
                <a:solidFill>
                  <a:srgbClr val="FFFFFF"/>
                </a:solidFill>
                <a:ea typeface="+mn-lt"/>
                <a:cs typeface="+mn-lt"/>
              </a:rPr>
              <a:t>оданог</a:t>
            </a:r>
            <a:r>
              <a:rPr lang="sr-Latn-RS" dirty="0">
                <a:solidFill>
                  <a:srgbClr val="FFFFFF"/>
                </a:solidFill>
                <a:ea typeface="+mn-lt"/>
                <a:cs typeface="+mn-lt"/>
              </a:rPr>
              <a:t> </a:t>
            </a:r>
            <a:r>
              <a:rPr lang="sr-Latn-RS" dirty="0" err="1">
                <a:solidFill>
                  <a:srgbClr val="FFFFFF"/>
                </a:solidFill>
                <a:ea typeface="+mn-lt"/>
                <a:cs typeface="+mn-lt"/>
              </a:rPr>
              <a:t>ученика</a:t>
            </a:r>
            <a:r>
              <a:rPr lang="sr-Latn-RS" dirty="0">
                <a:solidFill>
                  <a:srgbClr val="FFFFFF"/>
                </a:solidFill>
                <a:ea typeface="+mn-lt"/>
                <a:cs typeface="+mn-lt"/>
              </a:rPr>
              <a:t> </a:t>
            </a:r>
            <a:r>
              <a:rPr lang="sr-Latn-RS" dirty="0" err="1">
                <a:solidFill>
                  <a:srgbClr val="FFFFFF"/>
                </a:solidFill>
                <a:ea typeface="+mn-lt"/>
                <a:cs typeface="+mn-lt"/>
              </a:rPr>
              <a:t>Арсенија</a:t>
            </a:r>
            <a:r>
              <a:rPr lang="sr-Latn-RS" dirty="0">
                <a:solidFill>
                  <a:srgbClr val="FFFFFF"/>
                </a:solidFill>
                <a:ea typeface="+mn-lt"/>
                <a:cs typeface="+mn-lt"/>
              </a:rPr>
              <a:t> </a:t>
            </a:r>
            <a:r>
              <a:rPr lang="sr-Latn-RS" dirty="0" err="1">
                <a:solidFill>
                  <a:srgbClr val="FFFFFF"/>
                </a:solidFill>
                <a:ea typeface="+mn-lt"/>
                <a:cs typeface="+mn-lt"/>
              </a:rPr>
              <a:t>Сремца</a:t>
            </a:r>
            <a:r>
              <a:rPr lang="sr-Latn-RS" dirty="0">
                <a:solidFill>
                  <a:srgbClr val="FFFFFF"/>
                </a:solidFill>
                <a:ea typeface="+mn-lt"/>
                <a:cs typeface="+mn-lt"/>
              </a:rPr>
              <a:t>, </a:t>
            </a:r>
            <a:r>
              <a:rPr lang="sr-Latn-RS" dirty="0" err="1">
                <a:solidFill>
                  <a:srgbClr val="FFFFFF"/>
                </a:solidFill>
                <a:ea typeface="+mn-lt"/>
                <a:cs typeface="+mn-lt"/>
              </a:rPr>
              <a:t>човека</a:t>
            </a:r>
            <a:r>
              <a:rPr lang="sr-Latn-RS" dirty="0">
                <a:solidFill>
                  <a:srgbClr val="FFFFFF"/>
                </a:solidFill>
                <a:ea typeface="+mn-lt"/>
                <a:cs typeface="+mn-lt"/>
              </a:rPr>
              <a:t> </a:t>
            </a:r>
            <a:r>
              <a:rPr lang="sr-Latn-RS" dirty="0" err="1">
                <a:solidFill>
                  <a:srgbClr val="FFFFFF"/>
                </a:solidFill>
                <a:ea typeface="+mn-lt"/>
                <a:cs typeface="+mn-lt"/>
              </a:rPr>
              <a:t>духовног</a:t>
            </a:r>
            <a:r>
              <a:rPr lang="sr-Latn-RS" dirty="0">
                <a:solidFill>
                  <a:srgbClr val="FFFFFF"/>
                </a:solidFill>
                <a:ea typeface="+mn-lt"/>
                <a:cs typeface="+mn-lt"/>
              </a:rPr>
              <a:t> и </a:t>
            </a:r>
            <a:r>
              <a:rPr lang="sr-Latn-RS" dirty="0" err="1">
                <a:solidFill>
                  <a:srgbClr val="FFFFFF"/>
                </a:solidFill>
                <a:ea typeface="+mn-lt"/>
                <a:cs typeface="+mn-lt"/>
              </a:rPr>
              <a:t>христоликог</a:t>
            </a:r>
            <a:r>
              <a:rPr lang="sr-Latn-RS" dirty="0">
                <a:solidFill>
                  <a:srgbClr val="FFFFFF"/>
                </a:solidFill>
                <a:ea typeface="+mn-lt"/>
                <a:cs typeface="+mn-lt"/>
              </a:rPr>
              <a:t> </a:t>
            </a:r>
            <a:r>
              <a:rPr lang="sr-Latn-RS" dirty="0" err="1">
                <a:solidFill>
                  <a:srgbClr val="FFFFFF"/>
                </a:solidFill>
                <a:ea typeface="+mn-lt"/>
                <a:cs typeface="+mn-lt"/>
              </a:rPr>
              <a:t>живота</a:t>
            </a:r>
            <a:r>
              <a:rPr lang="sr-Latn-RS" dirty="0">
                <a:solidFill>
                  <a:srgbClr val="FFFFFF"/>
                </a:solidFill>
                <a:ea typeface="+mn-lt"/>
                <a:cs typeface="+mn-lt"/>
              </a:rPr>
              <a:t>. </a:t>
            </a:r>
            <a:r>
              <a:rPr lang="sr-Latn-RS" dirty="0" err="1">
                <a:solidFill>
                  <a:srgbClr val="FFFFFF"/>
                </a:solidFill>
                <a:ea typeface="+mn-lt"/>
                <a:cs typeface="+mn-lt"/>
              </a:rPr>
              <a:t>Ово</a:t>
            </a:r>
            <a:r>
              <a:rPr lang="sr-Latn-RS" dirty="0">
                <a:solidFill>
                  <a:srgbClr val="FFFFFF"/>
                </a:solidFill>
                <a:ea typeface="+mn-lt"/>
                <a:cs typeface="+mn-lt"/>
              </a:rPr>
              <a:t> </a:t>
            </a:r>
            <a:r>
              <a:rPr lang="sr-Latn-RS" dirty="0" err="1">
                <a:solidFill>
                  <a:srgbClr val="FFFFFF"/>
                </a:solidFill>
                <a:ea typeface="+mn-lt"/>
                <a:cs typeface="+mn-lt"/>
              </a:rPr>
              <a:t>је</a:t>
            </a:r>
            <a:r>
              <a:rPr lang="sr-Latn-RS" dirty="0">
                <a:solidFill>
                  <a:srgbClr val="FFFFFF"/>
                </a:solidFill>
                <a:ea typeface="+mn-lt"/>
                <a:cs typeface="+mn-lt"/>
              </a:rPr>
              <a:t> </a:t>
            </a:r>
            <a:r>
              <a:rPr lang="sr-Latn-RS" dirty="0" err="1">
                <a:solidFill>
                  <a:srgbClr val="FFFFFF"/>
                </a:solidFill>
                <a:ea typeface="+mn-lt"/>
                <a:cs typeface="+mn-lt"/>
              </a:rPr>
              <a:t>био</a:t>
            </a:r>
            <a:r>
              <a:rPr lang="sr-Latn-RS" dirty="0">
                <a:solidFill>
                  <a:srgbClr val="FFFFFF"/>
                </a:solidFill>
                <a:ea typeface="+mn-lt"/>
                <a:cs typeface="+mn-lt"/>
              </a:rPr>
              <a:t> </a:t>
            </a:r>
            <a:r>
              <a:rPr lang="sr-Latn-RS" dirty="0" err="1">
                <a:solidFill>
                  <a:srgbClr val="FFFFFF"/>
                </a:solidFill>
                <a:ea typeface="+mn-lt"/>
                <a:cs typeface="+mn-lt"/>
              </a:rPr>
              <a:t>мудар</a:t>
            </a:r>
            <a:r>
              <a:rPr lang="sr-Latn-RS" dirty="0">
                <a:solidFill>
                  <a:srgbClr val="FFFFFF"/>
                </a:solidFill>
                <a:ea typeface="+mn-lt"/>
                <a:cs typeface="+mn-lt"/>
              </a:rPr>
              <a:t> и </a:t>
            </a:r>
            <a:r>
              <a:rPr lang="sr-Latn-RS" dirty="0" err="1">
                <a:solidFill>
                  <a:srgbClr val="FFFFFF"/>
                </a:solidFill>
                <a:ea typeface="+mn-lt"/>
                <a:cs typeface="+mn-lt"/>
              </a:rPr>
              <a:t>промишљен</a:t>
            </a:r>
            <a:r>
              <a:rPr lang="sr-Latn-RS" dirty="0">
                <a:solidFill>
                  <a:srgbClr val="FFFFFF"/>
                </a:solidFill>
                <a:ea typeface="+mn-lt"/>
                <a:cs typeface="+mn-lt"/>
              </a:rPr>
              <a:t> </a:t>
            </a:r>
            <a:r>
              <a:rPr lang="sr-Latn-RS" dirty="0" err="1">
                <a:solidFill>
                  <a:srgbClr val="FFFFFF"/>
                </a:solidFill>
                <a:ea typeface="+mn-lt"/>
                <a:cs typeface="+mn-lt"/>
              </a:rPr>
              <a:t>потез</a:t>
            </a:r>
            <a:r>
              <a:rPr lang="sr-Latn-RS" dirty="0">
                <a:solidFill>
                  <a:srgbClr val="FFFFFF"/>
                </a:solidFill>
                <a:ea typeface="+mn-lt"/>
                <a:cs typeface="+mn-lt"/>
              </a:rPr>
              <a:t>, </a:t>
            </a:r>
            <a:r>
              <a:rPr lang="sr-Latn-RS" dirty="0" err="1">
                <a:solidFill>
                  <a:srgbClr val="FFFFFF"/>
                </a:solidFill>
                <a:ea typeface="+mn-lt"/>
                <a:cs typeface="+mn-lt"/>
              </a:rPr>
              <a:t>пошто</a:t>
            </a:r>
            <a:r>
              <a:rPr lang="sr-Latn-RS" dirty="0">
                <a:solidFill>
                  <a:srgbClr val="FFFFFF"/>
                </a:solidFill>
                <a:ea typeface="+mn-lt"/>
                <a:cs typeface="+mn-lt"/>
              </a:rPr>
              <a:t> </a:t>
            </a:r>
            <a:r>
              <a:rPr lang="sr-Latn-RS" dirty="0" err="1">
                <a:solidFill>
                  <a:srgbClr val="FFFFFF"/>
                </a:solidFill>
                <a:ea typeface="+mn-lt"/>
                <a:cs typeface="+mn-lt"/>
              </a:rPr>
              <a:t>је</a:t>
            </a:r>
            <a:r>
              <a:rPr lang="sr-Latn-RS" dirty="0">
                <a:solidFill>
                  <a:srgbClr val="FFFFFF"/>
                </a:solidFill>
                <a:ea typeface="+mn-lt"/>
                <a:cs typeface="+mn-lt"/>
              </a:rPr>
              <a:t> </a:t>
            </a:r>
            <a:r>
              <a:rPr lang="sr-Latn-RS" dirty="0" err="1">
                <a:solidFill>
                  <a:srgbClr val="FFFFFF"/>
                </a:solidFill>
                <a:ea typeface="+mn-lt"/>
                <a:cs typeface="+mn-lt"/>
              </a:rPr>
              <a:t>знао</a:t>
            </a:r>
            <a:r>
              <a:rPr lang="sr-Latn-RS" dirty="0">
                <a:solidFill>
                  <a:srgbClr val="FFFFFF"/>
                </a:solidFill>
                <a:ea typeface="+mn-lt"/>
                <a:cs typeface="+mn-lt"/>
              </a:rPr>
              <a:t> </a:t>
            </a:r>
            <a:r>
              <a:rPr lang="sr-Latn-RS" dirty="0" err="1">
                <a:solidFill>
                  <a:srgbClr val="FFFFFF"/>
                </a:solidFill>
                <a:ea typeface="+mn-lt"/>
                <a:cs typeface="+mn-lt"/>
              </a:rPr>
              <a:t>да</a:t>
            </a:r>
            <a:r>
              <a:rPr lang="sr-Latn-RS" dirty="0">
                <a:solidFill>
                  <a:srgbClr val="FFFFFF"/>
                </a:solidFill>
                <a:ea typeface="+mn-lt"/>
                <a:cs typeface="+mn-lt"/>
              </a:rPr>
              <a:t> </a:t>
            </a:r>
            <a:r>
              <a:rPr lang="sr-Latn-RS" dirty="0" err="1">
                <a:solidFill>
                  <a:srgbClr val="FFFFFF"/>
                </a:solidFill>
                <a:ea typeface="+mn-lt"/>
                <a:cs typeface="+mn-lt"/>
              </a:rPr>
              <a:t>од</a:t>
            </a:r>
            <a:r>
              <a:rPr lang="sr-Latn-RS" dirty="0">
                <a:solidFill>
                  <a:srgbClr val="FFFFFF"/>
                </a:solidFill>
                <a:ea typeface="+mn-lt"/>
                <a:cs typeface="+mn-lt"/>
              </a:rPr>
              <a:t> </a:t>
            </a:r>
            <a:r>
              <a:rPr lang="sr-Latn-RS" dirty="0" err="1">
                <a:solidFill>
                  <a:srgbClr val="FFFFFF"/>
                </a:solidFill>
                <a:ea typeface="+mn-lt"/>
                <a:cs typeface="+mn-lt"/>
              </a:rPr>
              <a:t>личности</a:t>
            </a:r>
            <a:r>
              <a:rPr lang="sr-Latn-RS" dirty="0">
                <a:solidFill>
                  <a:srgbClr val="FFFFFF"/>
                </a:solidFill>
                <a:ea typeface="+mn-lt"/>
                <a:cs typeface="+mn-lt"/>
              </a:rPr>
              <a:t> </a:t>
            </a:r>
            <a:r>
              <a:rPr lang="sr-Latn-RS" dirty="0" err="1">
                <a:solidFill>
                  <a:srgbClr val="FFFFFF"/>
                </a:solidFill>
                <a:ea typeface="+mn-lt"/>
                <a:cs typeface="+mn-lt"/>
              </a:rPr>
              <a:t>наследника</a:t>
            </a:r>
            <a:r>
              <a:rPr lang="sr-Latn-RS" dirty="0">
                <a:solidFill>
                  <a:srgbClr val="FFFFFF"/>
                </a:solidFill>
                <a:ea typeface="+mn-lt"/>
                <a:cs typeface="+mn-lt"/>
              </a:rPr>
              <a:t> </a:t>
            </a:r>
            <a:r>
              <a:rPr lang="sr-Latn-RS" dirty="0" err="1">
                <a:solidFill>
                  <a:srgbClr val="FFFFFF"/>
                </a:solidFill>
                <a:ea typeface="+mn-lt"/>
                <a:cs typeface="+mn-lt"/>
              </a:rPr>
              <a:t>умногоме</a:t>
            </a:r>
            <a:r>
              <a:rPr lang="sr-Latn-RS" dirty="0">
                <a:solidFill>
                  <a:srgbClr val="FFFFFF"/>
                </a:solidFill>
                <a:ea typeface="+mn-lt"/>
                <a:cs typeface="+mn-lt"/>
              </a:rPr>
              <a:t> </a:t>
            </a:r>
            <a:r>
              <a:rPr lang="sr-Latn-RS" dirty="0" err="1">
                <a:solidFill>
                  <a:srgbClr val="FFFFFF"/>
                </a:solidFill>
                <a:ea typeface="+mn-lt"/>
                <a:cs typeface="+mn-lt"/>
              </a:rPr>
              <a:t>зависи</a:t>
            </a:r>
            <a:r>
              <a:rPr lang="sr-Latn-RS" dirty="0">
                <a:solidFill>
                  <a:srgbClr val="FFFFFF"/>
                </a:solidFill>
                <a:ea typeface="+mn-lt"/>
                <a:cs typeface="+mn-lt"/>
              </a:rPr>
              <a:t> </a:t>
            </a:r>
            <a:r>
              <a:rPr lang="sr-Latn-RS" dirty="0" err="1">
                <a:solidFill>
                  <a:srgbClr val="FFFFFF"/>
                </a:solidFill>
                <a:ea typeface="+mn-lt"/>
                <a:cs typeface="+mn-lt"/>
              </a:rPr>
              <a:t>даља</a:t>
            </a:r>
            <a:r>
              <a:rPr lang="sr-Latn-RS" dirty="0">
                <a:solidFill>
                  <a:srgbClr val="FFFFFF"/>
                </a:solidFill>
                <a:ea typeface="+mn-lt"/>
                <a:cs typeface="+mn-lt"/>
              </a:rPr>
              <a:t> </a:t>
            </a:r>
            <a:r>
              <a:rPr lang="sr-Latn-RS" dirty="0" err="1">
                <a:solidFill>
                  <a:srgbClr val="FFFFFF"/>
                </a:solidFill>
                <a:ea typeface="+mn-lt"/>
                <a:cs typeface="+mn-lt"/>
              </a:rPr>
              <a:t>судбина</a:t>
            </a:r>
            <a:r>
              <a:rPr lang="sr-Latn-RS" dirty="0">
                <a:solidFill>
                  <a:srgbClr val="FFFFFF"/>
                </a:solidFill>
                <a:ea typeface="+mn-lt"/>
                <a:cs typeface="+mn-lt"/>
              </a:rPr>
              <a:t> </a:t>
            </a:r>
            <a:r>
              <a:rPr lang="sr-Latn-RS" dirty="0" err="1">
                <a:solidFill>
                  <a:srgbClr val="FFFFFF"/>
                </a:solidFill>
                <a:ea typeface="+mn-lt"/>
                <a:cs typeface="+mn-lt"/>
              </a:rPr>
              <a:t>Српске</a:t>
            </a:r>
            <a:r>
              <a:rPr lang="sr-Latn-RS" dirty="0">
                <a:solidFill>
                  <a:srgbClr val="FFFFFF"/>
                </a:solidFill>
                <a:ea typeface="+mn-lt"/>
                <a:cs typeface="+mn-lt"/>
              </a:rPr>
              <a:t> </a:t>
            </a:r>
            <a:r>
              <a:rPr lang="sr-Latn-RS" dirty="0" err="1">
                <a:solidFill>
                  <a:srgbClr val="FFFFFF"/>
                </a:solidFill>
                <a:ea typeface="+mn-lt"/>
                <a:cs typeface="+mn-lt"/>
              </a:rPr>
              <a:t>Цркве</a:t>
            </a:r>
            <a:r>
              <a:rPr lang="sr-Latn-RS" dirty="0">
                <a:solidFill>
                  <a:srgbClr val="FFFFFF"/>
                </a:solidFill>
                <a:ea typeface="+mn-lt"/>
                <a:cs typeface="+mn-lt"/>
              </a:rPr>
              <a:t> и </a:t>
            </a:r>
            <a:r>
              <a:rPr lang="sr-Latn-RS" dirty="0" err="1">
                <a:solidFill>
                  <a:srgbClr val="FFFFFF"/>
                </a:solidFill>
                <a:ea typeface="+mn-lt"/>
                <a:cs typeface="+mn-lt"/>
              </a:rPr>
              <a:t>државе</a:t>
            </a:r>
            <a:r>
              <a:rPr lang="sr-Latn-RS" dirty="0">
                <a:solidFill>
                  <a:srgbClr val="FFFFFF"/>
                </a:solidFill>
                <a:ea typeface="+mn-lt"/>
                <a:cs typeface="+mn-lt"/>
              </a:rPr>
              <a:t>.</a:t>
            </a:r>
            <a:endParaRPr lang="sr-Latn-RS" dirty="0">
              <a:solidFill>
                <a:srgbClr val="FFFFFF"/>
              </a:solidFill>
              <a:cs typeface="Calibri" panose="020F0502020204030204"/>
            </a:endParaRPr>
          </a:p>
        </p:txBody>
      </p:sp>
    </p:spTree>
    <p:extLst>
      <p:ext uri="{BB962C8B-B14F-4D97-AF65-F5344CB8AC3E}">
        <p14:creationId xmlns:p14="http://schemas.microsoft.com/office/powerpoint/2010/main" val="3254718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85AEA0B-288B-4471-BB9E-EBFE16779A93}"/>
              </a:ext>
            </a:extLst>
          </p:cNvPr>
          <p:cNvSpPr>
            <a:spLocks noGrp="1"/>
          </p:cNvSpPr>
          <p:nvPr>
            <p:ph type="title"/>
          </p:nvPr>
        </p:nvSpPr>
        <p:spPr>
          <a:xfrm>
            <a:off x="838200" y="963877"/>
            <a:ext cx="3494362" cy="4930246"/>
          </a:xfrm>
        </p:spPr>
        <p:txBody>
          <a:bodyPr>
            <a:normAutofit/>
          </a:bodyPr>
          <a:lstStyle/>
          <a:p>
            <a:pPr algn="r"/>
            <a:r>
              <a:rPr lang="sr-Latn-RS" dirty="0" err="1">
                <a:cs typeface="Calibri Light"/>
              </a:rPr>
              <a:t>Упокојење</a:t>
            </a:r>
            <a:endParaRPr lang="sr-Latn-RS" err="1"/>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Čuvar mesta za sadržaj 2">
            <a:extLst>
              <a:ext uri="{FF2B5EF4-FFF2-40B4-BE49-F238E27FC236}">
                <a16:creationId xmlns:a16="http://schemas.microsoft.com/office/drawing/2014/main" id="{1BFFEAB1-F2BA-4676-84B6-752E2393911E}"/>
              </a:ext>
            </a:extLst>
          </p:cNvPr>
          <p:cNvSpPr>
            <a:spLocks noGrp="1"/>
          </p:cNvSpPr>
          <p:nvPr>
            <p:ph idx="1"/>
          </p:nvPr>
        </p:nvSpPr>
        <p:spPr>
          <a:xfrm>
            <a:off x="4976031" y="963877"/>
            <a:ext cx="6377769" cy="4930246"/>
          </a:xfrm>
        </p:spPr>
        <p:txBody>
          <a:bodyPr vert="horz" lIns="91440" tIns="45720" rIns="91440" bIns="45720" rtlCol="0" anchor="ctr">
            <a:normAutofit/>
          </a:bodyPr>
          <a:lstStyle/>
          <a:p>
            <a:pPr marL="0" indent="0">
              <a:buNone/>
            </a:pPr>
            <a:r>
              <a:rPr lang="sr-Latn-RS" sz="2400" dirty="0" err="1">
                <a:ea typeface="+mn-lt"/>
                <a:cs typeface="+mn-lt"/>
              </a:rPr>
              <a:t>Приликом</a:t>
            </a:r>
            <a:r>
              <a:rPr lang="sr-Latn-RS" sz="2400" dirty="0">
                <a:ea typeface="+mn-lt"/>
                <a:cs typeface="+mn-lt"/>
              </a:rPr>
              <a:t> </a:t>
            </a:r>
            <a:r>
              <a:rPr lang="sr-Latn-RS" sz="2400" dirty="0" err="1">
                <a:ea typeface="+mn-lt"/>
                <a:cs typeface="+mn-lt"/>
              </a:rPr>
              <a:t>повратка</a:t>
            </a:r>
            <a:r>
              <a:rPr lang="sr-Latn-RS" sz="2400" dirty="0">
                <a:ea typeface="+mn-lt"/>
                <a:cs typeface="+mn-lt"/>
              </a:rPr>
              <a:t> </a:t>
            </a:r>
            <a:r>
              <a:rPr lang="sr-Latn-RS" sz="2400" dirty="0" err="1">
                <a:ea typeface="+mn-lt"/>
                <a:cs typeface="+mn-lt"/>
              </a:rPr>
              <a:t>са</a:t>
            </a:r>
            <a:r>
              <a:rPr lang="sr-Latn-RS" sz="2400" dirty="0">
                <a:ea typeface="+mn-lt"/>
                <a:cs typeface="+mn-lt"/>
              </a:rPr>
              <a:t> </a:t>
            </a:r>
            <a:r>
              <a:rPr lang="sr-Latn-RS" sz="2400" dirty="0" err="1">
                <a:ea typeface="+mn-lt"/>
                <a:cs typeface="+mn-lt"/>
              </a:rPr>
              <a:t>поклоничког</a:t>
            </a:r>
            <a:r>
              <a:rPr lang="sr-Latn-RS" sz="2400" dirty="0">
                <a:ea typeface="+mn-lt"/>
                <a:cs typeface="+mn-lt"/>
              </a:rPr>
              <a:t> </a:t>
            </a:r>
            <a:r>
              <a:rPr lang="sr-Latn-RS" sz="2400" dirty="0" err="1">
                <a:ea typeface="+mn-lt"/>
                <a:cs typeface="+mn-lt"/>
              </a:rPr>
              <a:t>путовања</a:t>
            </a:r>
            <a:r>
              <a:rPr lang="sr-Latn-RS" sz="2400" dirty="0">
                <a:ea typeface="+mn-lt"/>
                <a:cs typeface="+mn-lt"/>
              </a:rPr>
              <a:t>, </a:t>
            </a:r>
            <a:r>
              <a:rPr lang="sr-Latn-RS" sz="2400" dirty="0" err="1">
                <a:ea typeface="+mn-lt"/>
                <a:cs typeface="+mn-lt"/>
              </a:rPr>
              <a:t>упокојио</a:t>
            </a:r>
            <a:r>
              <a:rPr lang="sr-Latn-RS" sz="2400" dirty="0">
                <a:ea typeface="+mn-lt"/>
                <a:cs typeface="+mn-lt"/>
              </a:rPr>
              <a:t> </a:t>
            </a:r>
            <a:r>
              <a:rPr lang="sr-Latn-RS" sz="2400" dirty="0" err="1">
                <a:ea typeface="+mn-lt"/>
                <a:cs typeface="+mn-lt"/>
              </a:rPr>
              <a:t>се</a:t>
            </a:r>
            <a:r>
              <a:rPr lang="sr-Latn-RS" sz="2400" dirty="0">
                <a:ea typeface="+mn-lt"/>
                <a:cs typeface="+mn-lt"/>
              </a:rPr>
              <a:t> у </a:t>
            </a:r>
            <a:r>
              <a:rPr lang="sr-Latn-RS" sz="2400" dirty="0" err="1">
                <a:ea typeface="+mn-lt"/>
                <a:cs typeface="+mn-lt"/>
              </a:rPr>
              <a:t>Бугарској</a:t>
            </a:r>
            <a:r>
              <a:rPr lang="sr-Latn-RS" sz="2400" dirty="0">
                <a:ea typeface="+mn-lt"/>
                <a:cs typeface="+mn-lt"/>
              </a:rPr>
              <a:t>, у </a:t>
            </a:r>
            <a:r>
              <a:rPr lang="sr-Latn-RS" sz="2400" err="1">
                <a:ea typeface="+mn-lt"/>
                <a:cs typeface="+mn-lt"/>
              </a:rPr>
              <a:t>Трнову</a:t>
            </a:r>
            <a:r>
              <a:rPr lang="sr-Latn-RS" sz="2400">
                <a:ea typeface="+mn-lt"/>
                <a:cs typeface="+mn-lt"/>
              </a:rPr>
              <a:t>, </a:t>
            </a:r>
            <a:r>
              <a:rPr lang="sr-Latn-RS" sz="2400" dirty="0">
                <a:ea typeface="+mn-lt"/>
                <a:cs typeface="+mn-lt"/>
              </a:rPr>
              <a:t>14./27. </a:t>
            </a:r>
            <a:r>
              <a:rPr lang="sr-Latn-RS" sz="2400" dirty="0" err="1">
                <a:ea typeface="+mn-lt"/>
                <a:cs typeface="+mn-lt"/>
              </a:rPr>
              <a:t>јануара</a:t>
            </a:r>
            <a:r>
              <a:rPr lang="sr-Latn-RS" sz="2400" dirty="0">
                <a:ea typeface="+mn-lt"/>
                <a:cs typeface="+mn-lt"/>
              </a:rPr>
              <a:t> 1235. </a:t>
            </a:r>
            <a:r>
              <a:rPr lang="sr-Latn-RS" sz="2400" dirty="0" err="1">
                <a:ea typeface="+mn-lt"/>
                <a:cs typeface="+mn-lt"/>
              </a:rPr>
              <a:t>године</a:t>
            </a:r>
            <a:r>
              <a:rPr lang="sr-Latn-RS" sz="2400" dirty="0">
                <a:ea typeface="+mn-lt"/>
                <a:cs typeface="+mn-lt"/>
              </a:rPr>
              <a:t>. </a:t>
            </a:r>
            <a:r>
              <a:rPr lang="sr-Latn-RS" sz="2400" dirty="0" err="1">
                <a:ea typeface="+mn-lt"/>
                <a:cs typeface="+mn-lt"/>
              </a:rPr>
              <a:t>Краљ</a:t>
            </a:r>
            <a:r>
              <a:rPr lang="sr-Latn-RS" sz="2400" dirty="0">
                <a:ea typeface="+mn-lt"/>
                <a:cs typeface="+mn-lt"/>
              </a:rPr>
              <a:t> </a:t>
            </a:r>
            <a:r>
              <a:rPr lang="sr-Latn-RS" sz="2400" dirty="0" err="1">
                <a:ea typeface="+mn-lt"/>
                <a:cs typeface="+mn-lt"/>
              </a:rPr>
              <a:t>Владислав</a:t>
            </a:r>
            <a:r>
              <a:rPr lang="sr-Latn-RS" sz="2400" dirty="0">
                <a:ea typeface="+mn-lt"/>
                <a:cs typeface="+mn-lt"/>
              </a:rPr>
              <a:t> </a:t>
            </a:r>
            <a:r>
              <a:rPr lang="sr-Latn-RS" sz="2400" dirty="0" err="1">
                <a:ea typeface="+mn-lt"/>
                <a:cs typeface="+mn-lt"/>
              </a:rPr>
              <a:t>је</a:t>
            </a:r>
            <a:r>
              <a:rPr lang="sr-Latn-RS" sz="2400" dirty="0">
                <a:ea typeface="+mn-lt"/>
                <a:cs typeface="+mn-lt"/>
              </a:rPr>
              <a:t>, 1237. </a:t>
            </a:r>
            <a:r>
              <a:rPr lang="sr-Latn-RS" sz="2400" dirty="0" err="1">
                <a:ea typeface="+mn-lt"/>
                <a:cs typeface="+mn-lt"/>
              </a:rPr>
              <a:t>године</a:t>
            </a:r>
            <a:r>
              <a:rPr lang="sr-Latn-RS" sz="2400" dirty="0">
                <a:ea typeface="+mn-lt"/>
                <a:cs typeface="+mn-lt"/>
              </a:rPr>
              <a:t>, </a:t>
            </a:r>
            <a:r>
              <a:rPr lang="sr-Latn-RS" sz="2400" dirty="0" err="1">
                <a:ea typeface="+mn-lt"/>
                <a:cs typeface="+mn-lt"/>
              </a:rPr>
              <a:t>уз</a:t>
            </a:r>
            <a:r>
              <a:rPr lang="sr-Latn-RS" sz="2400" dirty="0">
                <a:ea typeface="+mn-lt"/>
                <a:cs typeface="+mn-lt"/>
              </a:rPr>
              <a:t> </a:t>
            </a:r>
            <a:r>
              <a:rPr lang="sr-Latn-RS" sz="2400" dirty="0" err="1">
                <a:ea typeface="+mn-lt"/>
                <a:cs typeface="+mn-lt"/>
              </a:rPr>
              <a:t>највише</a:t>
            </a:r>
            <a:r>
              <a:rPr lang="sr-Latn-RS" sz="2400" dirty="0">
                <a:ea typeface="+mn-lt"/>
                <a:cs typeface="+mn-lt"/>
              </a:rPr>
              <a:t> </a:t>
            </a:r>
            <a:r>
              <a:rPr lang="sr-Latn-RS" sz="2400" dirty="0" err="1">
                <a:ea typeface="+mn-lt"/>
                <a:cs typeface="+mn-lt"/>
              </a:rPr>
              <a:t>црквено-државне</a:t>
            </a:r>
            <a:r>
              <a:rPr lang="sr-Latn-RS" sz="2400" dirty="0">
                <a:ea typeface="+mn-lt"/>
                <a:cs typeface="+mn-lt"/>
              </a:rPr>
              <a:t> </a:t>
            </a:r>
            <a:r>
              <a:rPr lang="sr-Latn-RS" sz="2400" dirty="0" err="1">
                <a:ea typeface="+mn-lt"/>
                <a:cs typeface="+mn-lt"/>
              </a:rPr>
              <a:t>почасти</a:t>
            </a:r>
            <a:r>
              <a:rPr lang="sr-Latn-RS" sz="2400" dirty="0">
                <a:ea typeface="+mn-lt"/>
                <a:cs typeface="+mn-lt"/>
              </a:rPr>
              <a:t> </a:t>
            </a:r>
            <a:r>
              <a:rPr lang="sr-Latn-RS" sz="2400" dirty="0" err="1">
                <a:ea typeface="+mn-lt"/>
                <a:cs typeface="+mn-lt"/>
              </a:rPr>
              <a:t>пренео</a:t>
            </a:r>
            <a:r>
              <a:rPr lang="sr-Latn-RS" sz="2400" dirty="0">
                <a:ea typeface="+mn-lt"/>
                <a:cs typeface="+mn-lt"/>
              </a:rPr>
              <a:t> </a:t>
            </a:r>
            <a:r>
              <a:rPr lang="sr-Latn-RS" sz="2400" dirty="0" err="1">
                <a:ea typeface="+mn-lt"/>
                <a:cs typeface="+mn-lt"/>
              </a:rPr>
              <a:t>мошти</a:t>
            </a:r>
            <a:r>
              <a:rPr lang="sr-Latn-RS" sz="2400" dirty="0">
                <a:ea typeface="+mn-lt"/>
                <a:cs typeface="+mn-lt"/>
              </a:rPr>
              <a:t> </a:t>
            </a:r>
            <a:r>
              <a:rPr lang="sr-Latn-RS" sz="2400" dirty="0" err="1">
                <a:ea typeface="+mn-lt"/>
                <a:cs typeface="+mn-lt"/>
              </a:rPr>
              <a:t>светитеља</a:t>
            </a:r>
            <a:r>
              <a:rPr lang="sr-Latn-RS" sz="2400" dirty="0">
                <a:ea typeface="+mn-lt"/>
                <a:cs typeface="+mn-lt"/>
              </a:rPr>
              <a:t> </a:t>
            </a:r>
            <a:r>
              <a:rPr lang="sr-Latn-RS" sz="2400" dirty="0" err="1">
                <a:ea typeface="+mn-lt"/>
                <a:cs typeface="+mn-lt"/>
              </a:rPr>
              <a:t>Саве</a:t>
            </a:r>
            <a:r>
              <a:rPr lang="sr-Latn-RS" sz="2400" dirty="0">
                <a:ea typeface="+mn-lt"/>
                <a:cs typeface="+mn-lt"/>
              </a:rPr>
              <a:t> у </a:t>
            </a:r>
            <a:r>
              <a:rPr lang="sr-Latn-RS" sz="2400" dirty="0" err="1">
                <a:ea typeface="+mn-lt"/>
                <a:cs typeface="+mn-lt"/>
              </a:rPr>
              <a:t>манастир</a:t>
            </a:r>
            <a:r>
              <a:rPr lang="sr-Latn-RS" sz="2400" dirty="0">
                <a:ea typeface="+mn-lt"/>
                <a:cs typeface="+mn-lt"/>
              </a:rPr>
              <a:t> </a:t>
            </a:r>
            <a:r>
              <a:rPr lang="sr-Latn-RS" sz="2400" dirty="0" err="1">
                <a:ea typeface="+mn-lt"/>
                <a:cs typeface="+mn-lt"/>
              </a:rPr>
              <a:t>Милешеву</a:t>
            </a:r>
            <a:r>
              <a:rPr lang="sr-Latn-RS" sz="2400" dirty="0">
                <a:ea typeface="+mn-lt"/>
                <a:cs typeface="+mn-lt"/>
              </a:rPr>
              <a:t>.</a:t>
            </a:r>
            <a:endParaRPr lang="sr-Latn-RS" sz="2400" dirty="0">
              <a:cs typeface="Calibri" panose="020F0502020204030204"/>
            </a:endParaRPr>
          </a:p>
        </p:txBody>
      </p:sp>
    </p:spTree>
    <p:extLst>
      <p:ext uri="{BB962C8B-B14F-4D97-AF65-F5344CB8AC3E}">
        <p14:creationId xmlns:p14="http://schemas.microsoft.com/office/powerpoint/2010/main" val="21493987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Tm="12000">
        <p:push dir="u"/>
      </p:transition>
    </mc:Choice>
    <mc:Fallback xmlns="">
      <p:transition spd="slow" advTm="12000">
        <p:push dir="u"/>
      </p:transition>
    </mc:Fallback>
  </mc:AlternateContent>
</p:sld>
</file>

<file path=ppt/theme/theme1.xml><?xml version="1.0" encoding="utf-8"?>
<a:theme xmlns:a="http://schemas.openxmlformats.org/drawingml/2006/main" name="Office tema">
  <a:themeElements>
    <a:clrScheme name="Kancelarij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celari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arij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557</Words>
  <Application>Microsoft Office PowerPoint</Application>
  <PresentationFormat>Широки екран</PresentationFormat>
  <Paragraphs>23</Paragraphs>
  <Slides>15</Slides>
  <Notes>0</Notes>
  <HiddenSlides>0</HiddenSlides>
  <MMClips>1</MMClips>
  <ScaleCrop>false</ScaleCrop>
  <HeadingPairs>
    <vt:vector size="6" baseType="variant">
      <vt:variant>
        <vt:lpstr>Кориштени фонтови</vt:lpstr>
      </vt:variant>
      <vt:variant>
        <vt:i4>4</vt:i4>
      </vt:variant>
      <vt:variant>
        <vt:lpstr>Тема</vt:lpstr>
      </vt:variant>
      <vt:variant>
        <vt:i4>1</vt:i4>
      </vt:variant>
      <vt:variant>
        <vt:lpstr>Наслови слајдова</vt:lpstr>
      </vt:variant>
      <vt:variant>
        <vt:i4>15</vt:i4>
      </vt:variant>
    </vt:vector>
  </HeadingPairs>
  <TitlesOfParts>
    <vt:vector size="20" baseType="lpstr">
      <vt:lpstr>Arial</vt:lpstr>
      <vt:lpstr>Calibri</vt:lpstr>
      <vt:lpstr>Calibri Light</vt:lpstr>
      <vt:lpstr>Tw Cen MT</vt:lpstr>
      <vt:lpstr>Office tema</vt:lpstr>
      <vt:lpstr>Савиндан</vt:lpstr>
      <vt:lpstr>Растко Немањић</vt:lpstr>
      <vt:lpstr>Растко Немањић</vt:lpstr>
      <vt:lpstr>Растко као владар</vt:lpstr>
      <vt:lpstr>Замонашење</vt:lpstr>
      <vt:lpstr>Враћање у Србију</vt:lpstr>
      <vt:lpstr>Први српски архиепископ</vt:lpstr>
      <vt:lpstr>Путовање у Свету Земљу</vt:lpstr>
      <vt:lpstr>Упокојење</vt:lpstr>
      <vt:lpstr>Приче о њему</vt:lpstr>
      <vt:lpstr>PowerPoint презентација</vt:lpstr>
      <vt:lpstr>PowerPoint презентација</vt:lpstr>
      <vt:lpstr>Квиз</vt:lpstr>
      <vt:lpstr>Срећан и Богом благословен Савиндан!</vt:lpstr>
      <vt:lpstr>PowerPoint презентација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prezentacija</dc:title>
  <dc:creator>Jovana</dc:creator>
  <cp:lastModifiedBy>Korisnik</cp:lastModifiedBy>
  <cp:revision>148</cp:revision>
  <dcterms:created xsi:type="dcterms:W3CDTF">2022-01-25T09:14:00Z</dcterms:created>
  <dcterms:modified xsi:type="dcterms:W3CDTF">2022-02-04T12:35:47Z</dcterms:modified>
</cp:coreProperties>
</file>