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312" r:id="rId20"/>
    <p:sldId id="315" r:id="rId21"/>
    <p:sldId id="313" r:id="rId22"/>
    <p:sldId id="314" r:id="rId23"/>
    <p:sldId id="274" r:id="rId24"/>
    <p:sldId id="317" r:id="rId25"/>
    <p:sldId id="275" r:id="rId26"/>
    <p:sldId id="309" r:id="rId27"/>
    <p:sldId id="276" r:id="rId28"/>
    <p:sldId id="277" r:id="rId29"/>
    <p:sldId id="278" r:id="rId30"/>
    <p:sldId id="310"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308" r:id="rId51"/>
    <p:sldId id="298" r:id="rId52"/>
    <p:sldId id="299" r:id="rId53"/>
    <p:sldId id="300" r:id="rId54"/>
    <p:sldId id="301" r:id="rId55"/>
    <p:sldId id="302" r:id="rId56"/>
    <p:sldId id="303" r:id="rId57"/>
    <p:sldId id="304" r:id="rId58"/>
    <p:sldId id="305" r:id="rId59"/>
    <p:sldId id="306" r:id="rId60"/>
    <p:sldId id="307" r:id="rId6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2" d="100"/>
          <a:sy n="82" d="100"/>
        </p:scale>
        <p:origin x="1474" y="6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1D8BD707-D9CF-40AE-B4C6-C98DA3205C09}" type="datetimeFigureOut">
              <a:rPr lang="en-US" smtClean="0"/>
              <a:pPr/>
              <a:t>11/22/2021</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11/22/2021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11/22/2021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11/22/2021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11/22/2021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D8BD707-D9CF-40AE-B4C6-C98DA3205C09}" type="datetimeFigureOut">
              <a:rPr lang="en-US" smtClean="0"/>
              <a:pPr/>
              <a:t>11/22/2021</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sr-Cyrl-CS" dirty="0"/>
              <a:t>Св. Георгије</a:t>
            </a:r>
            <a:endParaRPr lang="en-US" dirty="0"/>
          </a:p>
        </p:txBody>
      </p:sp>
      <p:sp>
        <p:nvSpPr>
          <p:cNvPr id="3" name="Subtitle 2"/>
          <p:cNvSpPr>
            <a:spLocks noGrp="1"/>
          </p:cNvSpPr>
          <p:nvPr>
            <p:ph type="subTitle" idx="1"/>
          </p:nvPr>
        </p:nvSpPr>
        <p:spPr>
          <a:xfrm>
            <a:off x="4495800" y="3228536"/>
            <a:ext cx="3892296" cy="3324664"/>
          </a:xfrm>
        </p:spPr>
        <p:txBody>
          <a:bodyPr/>
          <a:lstStyle/>
          <a:p>
            <a:r>
              <a:rPr lang="sr-Cyrl-CS" dirty="0">
                <a:solidFill>
                  <a:schemeClr val="tx1"/>
                </a:solidFill>
              </a:rPr>
              <a:t>Победоносац</a:t>
            </a:r>
          </a:p>
          <a:p>
            <a:endParaRPr lang="sr-Cyrl-CS" dirty="0"/>
          </a:p>
          <a:p>
            <a:endParaRPr lang="sr-Cyrl-CS" dirty="0">
              <a:solidFill>
                <a:schemeClr val="tx1"/>
              </a:solidFill>
            </a:endParaRPr>
          </a:p>
          <a:p>
            <a:r>
              <a:rPr lang="sr-Cyrl-CS" dirty="0"/>
              <a:t>Аутор:</a:t>
            </a:r>
          </a:p>
          <a:p>
            <a:r>
              <a:rPr lang="sr-Cyrl-CS" dirty="0">
                <a:solidFill>
                  <a:schemeClr val="tx1"/>
                </a:solidFill>
              </a:rPr>
              <a:t>Марија Тодоровић, катихета</a:t>
            </a:r>
            <a:endParaRPr lang="en-US" dirty="0">
              <a:solidFill>
                <a:schemeClr val="tx1"/>
              </a:solidFill>
            </a:endParaRPr>
          </a:p>
        </p:txBody>
      </p:sp>
      <p:pic>
        <p:nvPicPr>
          <p:cNvPr id="1026" name="Picture 2"/>
          <p:cNvPicPr>
            <a:picLocks noChangeAspect="1" noChangeArrowheads="1"/>
          </p:cNvPicPr>
          <p:nvPr/>
        </p:nvPicPr>
        <p:blipFill>
          <a:blip r:embed="rId2"/>
          <a:srcRect/>
          <a:stretch>
            <a:fillRect/>
          </a:stretch>
        </p:blipFill>
        <p:spPr bwMode="auto">
          <a:xfrm>
            <a:off x="0" y="0"/>
            <a:ext cx="4419600" cy="6858000"/>
          </a:xfrm>
          <a:prstGeom prst="rect">
            <a:avLst/>
          </a:prstGeom>
          <a:noFill/>
          <a:ln w="9525">
            <a:noFill/>
            <a:miter lim="800000"/>
            <a:headEnd/>
            <a:tailEnd/>
          </a:ln>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algn="just"/>
            <a:r>
              <a:rPr lang="ru-RU" dirty="0"/>
              <a:t>По царевом наређењу, војници су положили Георгија на земљу, забили му ноге у кладе, а на груди му поставили велики, тешки камен. Тако притиснут, у великим боловима, дочекао је јутро, када га је посетио цар, очекујући да ће после ових мука Георгије да се одрекне вере. Међутим, Георгије је јасно и гласно одбио да се одрекне своје вере. Цар тада нареди да се донесе велики точак за мучење, са даскама препуним великих ексера, удица, ножева, мачева. Везан за такав точак док се точак са њим окретао, то је трајало док му цело тело није било у ранама.</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r>
              <a:rPr lang="ru-RU" dirty="0"/>
              <a:t>Са точка су га одвезали, мислећи да је мртав. Када су се уверили у супротно, цар нареди да Георгија закопају у негашени креч тако да му је само глава била ван земље, и тако га оставе три дана да сагори. Након три дана, када су га откопали - увидеше да је и даље жив. Мучења су, по наређењу цара, настављена. Цар одлучи да позове највећег мађионичара у царству, по имену Атанасије, и њиме савлада Георгија.</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r>
              <a:rPr lang="ru-RU" dirty="0"/>
              <a:t>Атанасије се одазва цару и припреми два напитка - један, од кога би Георгије требало да се покори цару, а други смртоносан. Цар нареди да силом напоје Георгија првим напитком, а пошто се Георгије није покорио, онда нареди да му се да и други, смртоносни напитак. Сви стадоше запањени када Георгије опет оста жив.</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r>
              <a:rPr lang="ru-RU" dirty="0"/>
              <a:t>На савет неких дворана, цар је тражио од Георгија да се поклони пред кипом бога Аполона да би му поштедео живот. Силан свет се скупио у храму да види како ће Георгије да се одрекне хришћанства. Он је пришао статуи Аполона и прекрстио је, на шта се статуа срушила, а са њом и све друге статуе у храму. Видевши то жена цара Диоклецијана, царица Александра викнула је: "И ја верујем у Бога који Ђорђу даје толику снагу."</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r>
              <a:rPr lang="ru-RU" dirty="0"/>
              <a:t>Цар Диоклецијан најзад изда наређење да се одруби глава, и Георгију и царици Александри. Војници поведоше Георгија и Александру на губилиште, ван града. Малаксала и слаба царица Александра, на путу до места погубљења, замоли војнике да мало одмори и ту на губилишту издахну, пре посечења.</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r>
              <a:rPr lang="ru-RU" dirty="0"/>
              <a:t>Стигавши на губилиште, Георгије стаде на одређено место и помоли се. А онда, Георгије положи своју главу, и би посечен дана 23. априла (тј. 6. маја по новом календару) 303. године. Према завештању тело Георгија пренето је у Лидију, а на његовом гробу касније је подигнута црква.</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r>
              <a:rPr lang="ru-RU" dirty="0"/>
              <a:t>По црквеном учењу 16. новембар је дан када је обновљен храм светог Великомученика Георгија у Лидији, где је положено његово тело - и Срби га прослављају као празник под именом </a:t>
            </a:r>
            <a:r>
              <a:rPr lang="ru-RU" b="1" dirty="0">
                <a:solidFill>
                  <a:srgbClr val="FF0000"/>
                </a:solidFill>
              </a:rPr>
              <a:t>Ђурђиц.</a:t>
            </a:r>
            <a:r>
              <a:rPr lang="ru-RU" dirty="0"/>
              <a:t> Мало шта се, заиста поуздано, зна о његовом животу. </a:t>
            </a:r>
          </a:p>
          <a:p>
            <a:pPr algn="just"/>
            <a:r>
              <a:rPr lang="ru-RU" dirty="0"/>
              <a:t>У иконографији Православне цркве, Свети Георгије је још од 7. века приказиван као војник (без коња, у стојећем ставу) и са копљем или мачем.</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r>
              <a:rPr lang="sr-Cyrl-CS" dirty="0"/>
              <a:t>Од 9. века се појављује још један приказ Светог Георгија - на коњу, у војводском оделу, како копљем убија аждају. </a:t>
            </a:r>
            <a:r>
              <a:rPr lang="sr-Cyrl-CS" dirty="0">
                <a:solidFill>
                  <a:srgbClr val="FF0000"/>
                </a:solidFill>
              </a:rPr>
              <a:t>Мало даље од њега стоји једна женска прилика у господском оделу. </a:t>
            </a:r>
            <a:r>
              <a:rPr lang="sr-Cyrl-CS" dirty="0"/>
              <a:t>Сматра се да </a:t>
            </a:r>
            <a:r>
              <a:rPr lang="sr-Cyrl-CS" dirty="0">
                <a:solidFill>
                  <a:srgbClr val="FF0000"/>
                </a:solidFill>
              </a:rPr>
              <a:t>аждаја </a:t>
            </a:r>
            <a:r>
              <a:rPr lang="sr-Cyrl-CS" dirty="0"/>
              <a:t>коју убија светац симболизује </a:t>
            </a:r>
            <a:r>
              <a:rPr lang="sr-Cyrl-CS" dirty="0">
                <a:solidFill>
                  <a:srgbClr val="FF0000"/>
                </a:solidFill>
              </a:rPr>
              <a:t>многобоштво</a:t>
            </a:r>
            <a:r>
              <a:rPr lang="sr-Cyrl-CS" dirty="0"/>
              <a:t>. Жена која је на икони је </a:t>
            </a:r>
            <a:r>
              <a:rPr lang="sr-Cyrl-CS" dirty="0">
                <a:solidFill>
                  <a:srgbClr val="7030A0"/>
                </a:solidFill>
              </a:rPr>
              <a:t>царица Александра </a:t>
            </a:r>
            <a:r>
              <a:rPr lang="sr-Cyrl-CS" dirty="0"/>
              <a:t>и она, како се верује, представља младу </a:t>
            </a:r>
            <a:r>
              <a:rPr lang="sr-Cyrl-CS" dirty="0">
                <a:solidFill>
                  <a:srgbClr val="7030A0"/>
                </a:solidFill>
              </a:rPr>
              <a:t>хришћанску цркву.</a:t>
            </a:r>
            <a:endParaRPr lang="en-US" dirty="0">
              <a:solidFill>
                <a:srgbClr val="7030A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r>
              <a:rPr lang="sr-Cyrl-CS" dirty="0"/>
              <a:t>Приказ Светог Георгија који убија аждају је заснован на популарној легенди хришћанске митологије - " Георгије и Аждаја".</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algn="just"/>
            <a:r>
              <a:rPr lang="ru-RU" dirty="0"/>
              <a:t>“</a:t>
            </a:r>
            <a:r>
              <a:rPr lang="ru-RU" dirty="0">
                <a:solidFill>
                  <a:schemeClr val="accent2">
                    <a:lumMod val="75000"/>
                  </a:schemeClr>
                </a:solidFill>
              </a:rPr>
              <a:t>Пролазећи кроз град Силену блажени Георгије чу девојку како јадикује, упита је шта је мучи. А она ће: ‘Добри младићу, брзо уседај на коња и бежи да не умреш и ти са мном!’ Ове речи упутила му је краљева кћи, принета као жртва аждаји.</a:t>
            </a:r>
            <a:br>
              <a:rPr lang="ru-RU" dirty="0">
                <a:solidFill>
                  <a:schemeClr val="accent2">
                    <a:lumMod val="75000"/>
                  </a:schemeClr>
                </a:solidFill>
              </a:rPr>
            </a:br>
            <a:r>
              <a:rPr lang="ru-RU" dirty="0">
                <a:solidFill>
                  <a:schemeClr val="accent2">
                    <a:lumMod val="75000"/>
                  </a:schemeClr>
                </a:solidFill>
              </a:rPr>
              <a:t>Герогије ће њој: ‘Одавде нећу одступити, ако ми не повериш оно што кријеш у души’, а она рече: ‘Добри војниче, похитај да самога себе спасиш, да са мном не погинеш. Јер, довољно је да погинем сама…’ Док је ово говорила, аждаја је промолила главу из језера. </a:t>
            </a:r>
            <a:endParaRPr lang="en-US" dirty="0">
              <a:solidFill>
                <a:schemeClr val="accent2">
                  <a:lumMod val="75000"/>
                </a:schemeClr>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just"/>
            <a:r>
              <a:rPr lang="ru-RU" sz="4000" dirty="0">
                <a:latin typeface="Arial" pitchFamily="34" charset="0"/>
                <a:cs typeface="Arial" pitchFamily="34" charset="0"/>
              </a:rPr>
              <a:t>Према хришћанском предању, Свети великомученик Георгије (Свети Ђорђе) био је римски војник пореклом из Мале Азије. </a:t>
            </a:r>
            <a:endParaRPr lang="en-US" sz="4000" dirty="0">
              <a:latin typeface="Arial" pitchFamily="34" charset="0"/>
              <a:cs typeface="Arial"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r>
              <a:rPr lang="ru-RU" dirty="0">
                <a:solidFill>
                  <a:schemeClr val="accent2">
                    <a:lumMod val="75000"/>
                  </a:schemeClr>
                </a:solidFill>
              </a:rPr>
              <a:t>Девојка је у страху поново упућивала молбе Георгију да бежи, он узјаха коња и крстом смело на аждају крену и копљем витлајући аждају тешко рани и на земљу обори и рече девојци: ‘Набаци јој појас твој око врата, ништа не сумњајући кћери.’ Када она то учини неман пође за њом, као најпитомији пас.</a:t>
            </a:r>
            <a:endParaRPr lang="en-US" dirty="0">
              <a:solidFill>
                <a:schemeClr val="accent2">
                  <a:lumMod val="75000"/>
                </a:schemeClr>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algn="just"/>
            <a:r>
              <a:rPr lang="ru-RU" dirty="0">
                <a:solidFill>
                  <a:schemeClr val="accent2">
                    <a:lumMod val="75000"/>
                  </a:schemeClr>
                </a:solidFill>
              </a:rPr>
              <a:t>Када је, дакле, одведоше у град, становници гледајући ово са планина и брда, стадоше бежати, говорећи: ‘Тешко нама, јер ћемо сви погинути!’ Тада им блажени Георгије даде знак, говорећи: ‘Немојте се бојати, ради тога ме Господ посла к вама, да вас од зла аждајиног избавим! Само у Христа верујте и сваки од вас нека прими крштење и убићу ову аждају!’ Тада се, стоји у животопису, краљ и сви становници града крстише, а блажени Георгије, извадивши мач, уби аждају и нареди да је изнесу изван града. Тада је четири једнака вола упрегнута у велико поље одвукоше.”</a:t>
            </a:r>
          </a:p>
          <a:p>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r>
              <a:rPr lang="ru-RU" dirty="0">
                <a:solidFill>
                  <a:schemeClr val="accent2">
                    <a:lumMod val="75000"/>
                  </a:schemeClr>
                </a:solidFill>
              </a:rPr>
              <a:t>Краљ у част Пресвете Богородице и блаженог Георгија, подиже чудесно велику цркву. “Из њеног олтара источник воде живе потече, од које пијење сваку слабост лечи. Краљ, пак, огромно богатство Георгију понуди, које овај, не желећи да га узме, нареди да се подели сиротињи. А онда се обрати краљу и даде му четири кратка савета – да брине о црквама Божјим, да поштује свештенике, да усрдно учествује у служби Божјој и да никада на сиротињу не заборавља…”</a:t>
            </a:r>
            <a:endParaRPr lang="en-US" dirty="0">
              <a:solidFill>
                <a:schemeClr val="accent2">
                  <a:lumMod val="75000"/>
                </a:schemeClr>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r>
              <a:rPr lang="ru-RU" dirty="0"/>
              <a:t>Забележена су бројна чуда која су се догодила на гробу светог Георгија као и његова бројна јављања у сну и на јави многима који су његову помоћ тражили. Култ Светог Георгија се зачео доста рано. На месту његовог гроба у Лидији, за време владавине цара Константина I (306-337), подигнут је храм њему посвећен. Током 4. века, култ Светог Георгија се из Палестине проширио на цело Источно Римско Царство.</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p:cNvPicPr>
            <a:picLocks noGrp="1" noChangeAspect="1" noChangeArrowheads="1"/>
          </p:cNvPicPr>
          <p:nvPr>
            <p:ph idx="1"/>
          </p:nvPr>
        </p:nvPicPr>
        <p:blipFill>
          <a:blip r:embed="rId2"/>
          <a:srcRect/>
          <a:stretch>
            <a:fillRect/>
          </a:stretch>
        </p:blipFill>
        <p:spPr bwMode="auto">
          <a:xfrm>
            <a:off x="0" y="0"/>
            <a:ext cx="9144000" cy="6857999"/>
          </a:xfrm>
          <a:prstGeom prst="rect">
            <a:avLst/>
          </a:prstGeom>
          <a:noFill/>
          <a:ln w="9525">
            <a:noFill/>
            <a:miter lim="800000"/>
            <a:headEnd/>
            <a:tailEnd/>
          </a:ln>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algn="just"/>
            <a:r>
              <a:rPr lang="ru-RU" dirty="0"/>
              <a:t> </a:t>
            </a:r>
            <a:r>
              <a:rPr lang="ru-RU" sz="3600" dirty="0"/>
              <a:t>У 5. веку се култ овог свеца проширио и на Западно Римско Царство. 494. године, Георгије је проглашен за свеца, од стране Папе Геласијуса Првог (492-496). Храм Светог Георгија у Лидији је срушен 1010. године али су га Крсташи обновили.</a:t>
            </a:r>
            <a:endParaRPr lang="en-US" sz="36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p:cNvPicPr>
            <a:picLocks noGrp="1" noChangeAspect="1" noChangeArrowheads="1"/>
          </p:cNvPicPr>
          <p:nvPr>
            <p:ph idx="1"/>
          </p:nvPr>
        </p:nvPicPr>
        <p:blipFill>
          <a:blip r:embed="rId2"/>
          <a:srcRect/>
          <a:stretch>
            <a:fillRect/>
          </a:stretch>
        </p:blipFill>
        <p:spPr bwMode="auto">
          <a:xfrm>
            <a:off x="0" y="0"/>
            <a:ext cx="9144000" cy="6857999"/>
          </a:xfrm>
          <a:prstGeom prst="rect">
            <a:avLst/>
          </a:prstGeom>
          <a:noFill/>
          <a:ln w="9525">
            <a:noFill/>
            <a:miter lim="800000"/>
            <a:headEnd/>
            <a:tailEnd/>
          </a:ln>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algn="just"/>
            <a:r>
              <a:rPr lang="ru-RU" dirty="0"/>
              <a:t>Године 1191. и током Трећег крсташког рата, храм је поново уништен, од стране исламских снага султана Саладина. После крсташких ратова у 12. веку, култ Светог Георгија је пренет у Енглеску. За време краља Едварда III од Енглеске, који је 1348. основао витешки ред Гартера, </a:t>
            </a:r>
            <a:r>
              <a:rPr lang="ru-RU" dirty="0">
                <a:solidFill>
                  <a:srgbClr val="FF0000"/>
                </a:solidFill>
              </a:rPr>
              <a:t>Свети Георгије је постао и заштитник Енглеске државе.</a:t>
            </a:r>
            <a:r>
              <a:rPr lang="ru-RU" dirty="0"/>
              <a:t> </a:t>
            </a:r>
            <a:r>
              <a:rPr lang="ru-RU" dirty="0">
                <a:solidFill>
                  <a:schemeClr val="accent5">
                    <a:lumMod val="50000"/>
                  </a:schemeClr>
                </a:solidFill>
              </a:rPr>
              <a:t>Свети Георгије или на каталонском Сант Ђорди (катал. Sant Jordi), такође је светац заштитник шпанске аутономне покрајине Каталоније.</a:t>
            </a:r>
            <a:r>
              <a:rPr lang="ru-RU" dirty="0"/>
              <a:t> Слави се по новом календару, 23. априла.</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r>
              <a:rPr lang="sr-Cyrl-CS" dirty="0"/>
              <a:t>Веома је слављен код Срба, и најчешће га називају Свети Ђорђе или Свети Ђурађ. Многи га славе као крсну славу. Српска православна црква га слави два пута годишње. Главни празник је Ђурђевдан и празнује се </a:t>
            </a:r>
            <a:r>
              <a:rPr lang="sr-Cyrl-CS" dirty="0">
                <a:solidFill>
                  <a:srgbClr val="FF0000"/>
                </a:solidFill>
              </a:rPr>
              <a:t>6. маја </a:t>
            </a:r>
            <a:r>
              <a:rPr lang="sr-Cyrl-CS" dirty="0"/>
              <a:t>по грегоријанском календару (23. априла по црквеном), а други је пренос моштију и обновљење Храма Светог Георгија - Ђурђиц, који се слави </a:t>
            </a:r>
            <a:r>
              <a:rPr lang="sr-Cyrl-CS" dirty="0">
                <a:solidFill>
                  <a:srgbClr val="0070C0"/>
                </a:solidFill>
              </a:rPr>
              <a:t>16. новембра </a:t>
            </a:r>
            <a:r>
              <a:rPr lang="sr-Cyrl-CS" dirty="0"/>
              <a:t>(3. новембра по црквеном). </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r>
              <a:rPr lang="sr-Cyrl-CS" dirty="0"/>
              <a:t>На икони везаној за Ђурђевдан је свети Георгије приказан на коњу како убија аждају. </a:t>
            </a:r>
          </a:p>
          <a:p>
            <a:pPr algn="just"/>
            <a:r>
              <a:rPr lang="sr-Cyrl-CS" dirty="0"/>
              <a:t>Други приказ је свети Георгије као војник са копљем у руци. </a:t>
            </a:r>
          </a:p>
          <a:p>
            <a:pPr algn="just"/>
            <a:r>
              <a:rPr lang="sr-Cyrl-CS" dirty="0"/>
              <a:t>У нашем народу се оваква представа зове Ђурђиц и везана је за славу Ђурђиц. </a:t>
            </a:r>
          </a:p>
          <a:p>
            <a:pPr algn="just"/>
            <a:r>
              <a:rPr lang="sr-Cyrl-CS" dirty="0"/>
              <a:t>Посвећени су му многи манастири, међу којима најпознатији манастир </a:t>
            </a:r>
            <a:r>
              <a:rPr lang="sr-Cyrl-CS" b="1" dirty="0">
                <a:solidFill>
                  <a:srgbClr val="FF0000"/>
                </a:solidFill>
              </a:rPr>
              <a:t>Ђурђеви Ступови</a:t>
            </a:r>
            <a:r>
              <a:rPr lang="sr-Cyrl-CS" dirty="0"/>
              <a:t>.</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just"/>
            <a:r>
              <a:rPr lang="ru-RU" sz="4000" dirty="0">
                <a:latin typeface="Arial" pitchFamily="34" charset="0"/>
                <a:cs typeface="Arial" pitchFamily="34" charset="0"/>
              </a:rPr>
              <a:t>Свети Георгије је један од светитеља који се највише прослављају у Православној цркви, међутим, такође се слави и у католичким земљама.</a:t>
            </a:r>
            <a:endParaRPr lang="en-US" sz="4000" dirty="0">
              <a:latin typeface="Arial" pitchFamily="34" charset="0"/>
              <a:cs typeface="Arial"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p:cNvPicPr>
            <a:picLocks noGrp="1" noChangeAspect="1" noChangeArrowheads="1"/>
          </p:cNvPicPr>
          <p:nvPr>
            <p:ph idx="1"/>
          </p:nvPr>
        </p:nvPicPr>
        <p:blipFill>
          <a:blip r:embed="rId2"/>
          <a:srcRect/>
          <a:stretch>
            <a:fillRect/>
          </a:stretch>
        </p:blipFill>
        <p:spPr bwMode="auto">
          <a:xfrm>
            <a:off x="0" y="0"/>
            <a:ext cx="9143999" cy="6857999"/>
          </a:xfrm>
          <a:prstGeom prst="rect">
            <a:avLst/>
          </a:prstGeom>
          <a:noFill/>
          <a:ln w="9525">
            <a:noFill/>
            <a:miter lim="800000"/>
            <a:headEnd/>
            <a:tailEnd/>
          </a:ln>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r>
              <a:rPr lang="ru-RU" dirty="0"/>
              <a:t>Свети Георгије је поштован као заштитник многих држава и градова у Европи. Поштован је и као </a:t>
            </a:r>
            <a:r>
              <a:rPr lang="ru-RU" dirty="0">
                <a:solidFill>
                  <a:srgbClr val="FF0000"/>
                </a:solidFill>
              </a:rPr>
              <a:t>заштитник коњице, витезова и витештва</a:t>
            </a:r>
            <a:r>
              <a:rPr lang="ru-RU" dirty="0"/>
              <a:t> и крсташких похода. Прослављају га Грци, Руси, Бугари, Срби, Енглези, Французи, Немци, Италијани, итд. Нови Храм Светог Георгија је подигнут на месту старог 1872. године и постоји још увек.</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p:cNvPicPr>
            <a:picLocks noGrp="1" noChangeAspect="1" noChangeArrowheads="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p:cNvPicPr>
            <a:picLocks noGrp="1" noChangeAspect="1" noChangeArrowheads="1"/>
          </p:cNvPicPr>
          <p:nvPr>
            <p:ph idx="1"/>
          </p:nvPr>
        </p:nvPicPr>
        <p:blipFill>
          <a:blip r:embed="rId2"/>
          <a:srcRect/>
          <a:stretch>
            <a:fillRect/>
          </a:stretch>
        </p:blipFill>
        <p:spPr bwMode="auto">
          <a:xfrm>
            <a:off x="0" y="0"/>
            <a:ext cx="9144000" cy="6857999"/>
          </a:xfrm>
          <a:prstGeom prst="rect">
            <a:avLst/>
          </a:prstGeom>
          <a:noFill/>
          <a:ln w="9525">
            <a:noFill/>
            <a:miter lim="800000"/>
            <a:headEnd/>
            <a:tailEnd/>
          </a:ln>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p:cNvPicPr>
            <a:picLocks noGrp="1" noChangeAspect="1" noChangeArrowheads="1"/>
          </p:cNvPicPr>
          <p:nvPr>
            <p:ph idx="1"/>
          </p:nvPr>
        </p:nvPicPr>
        <p:blipFill>
          <a:blip r:embed="rId2"/>
          <a:srcRect/>
          <a:stretch>
            <a:fillRect/>
          </a:stretch>
        </p:blipFill>
        <p:spPr bwMode="auto">
          <a:xfrm>
            <a:off x="0" y="0"/>
            <a:ext cx="9143999" cy="6858000"/>
          </a:xfrm>
          <a:prstGeom prst="rect">
            <a:avLst/>
          </a:prstGeom>
          <a:noFill/>
          <a:ln w="9525">
            <a:noFill/>
            <a:miter lim="800000"/>
            <a:headEnd/>
            <a:tailEnd/>
          </a:ln>
          <a:effec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p:cNvPicPr>
            <a:picLocks noGrp="1" noChangeAspect="1" noChangeArrowheads="1"/>
          </p:cNvPicPr>
          <p:nvPr>
            <p:ph idx="1"/>
          </p:nvPr>
        </p:nvPicPr>
        <p:blipFill>
          <a:blip r:embed="rId2"/>
          <a:srcRect/>
          <a:stretch>
            <a:fillRect/>
          </a:stretch>
        </p:blipFill>
        <p:spPr bwMode="auto">
          <a:xfrm>
            <a:off x="0" y="0"/>
            <a:ext cx="9144000" cy="7010399"/>
          </a:xfrm>
          <a:prstGeom prst="rect">
            <a:avLst/>
          </a:prstGeom>
          <a:noFill/>
          <a:ln w="9525">
            <a:noFill/>
            <a:miter lim="800000"/>
            <a:headEnd/>
            <a:tailEnd/>
          </a:ln>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146" name="Picture 2"/>
          <p:cNvPicPr>
            <a:picLocks noGrp="1" noChangeAspect="1" noChangeArrowheads="1"/>
          </p:cNvPicPr>
          <p:nvPr>
            <p:ph idx="1"/>
          </p:nvPr>
        </p:nvPicPr>
        <p:blipFill>
          <a:blip r:embed="rId2"/>
          <a:srcRect/>
          <a:stretch>
            <a:fillRect/>
          </a:stretch>
        </p:blipFill>
        <p:spPr bwMode="auto">
          <a:xfrm>
            <a:off x="0" y="0"/>
            <a:ext cx="9144000" cy="6857999"/>
          </a:xfrm>
          <a:prstGeom prst="rect">
            <a:avLst/>
          </a:prstGeom>
          <a:noFill/>
          <a:ln w="9525">
            <a:noFill/>
            <a:miter lim="800000"/>
            <a:headEnd/>
            <a:tailEnd/>
          </a:ln>
          <a:effec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170" name="Picture 2"/>
          <p:cNvPicPr>
            <a:picLocks noGrp="1" noChangeAspect="1" noChangeArrowheads="1"/>
          </p:cNvPicPr>
          <p:nvPr>
            <p:ph idx="1"/>
          </p:nvPr>
        </p:nvPicPr>
        <p:blipFill>
          <a:blip r:embed="rId2"/>
          <a:srcRect/>
          <a:stretch>
            <a:fillRect/>
          </a:stretch>
        </p:blipFill>
        <p:spPr bwMode="auto">
          <a:xfrm>
            <a:off x="0" y="0"/>
            <a:ext cx="9143999" cy="6857999"/>
          </a:xfrm>
          <a:prstGeom prst="rect">
            <a:avLst/>
          </a:prstGeom>
          <a:noFill/>
          <a:ln w="9525">
            <a:noFill/>
            <a:miter lim="800000"/>
            <a:headEnd/>
            <a:tailEnd/>
          </a:ln>
          <a:effec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8194" name="Picture 2"/>
          <p:cNvPicPr>
            <a:picLocks noGrp="1" noChangeAspect="1" noChangeArrowheads="1"/>
          </p:cNvPicPr>
          <p:nvPr>
            <p:ph idx="1"/>
          </p:nvPr>
        </p:nvPicPr>
        <p:blipFill>
          <a:blip r:embed="rId2"/>
          <a:srcRect/>
          <a:stretch>
            <a:fillRect/>
          </a:stretch>
        </p:blipFill>
        <p:spPr bwMode="auto">
          <a:xfrm>
            <a:off x="0" y="0"/>
            <a:ext cx="9144000" cy="6857999"/>
          </a:xfrm>
          <a:prstGeom prst="rect">
            <a:avLst/>
          </a:prstGeom>
          <a:noFill/>
          <a:ln w="9525">
            <a:noFill/>
            <a:miter lim="800000"/>
            <a:headEnd/>
            <a:tailEnd/>
          </a:ln>
          <a:effec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9218" name="Picture 2"/>
          <p:cNvPicPr>
            <a:picLocks noGrp="1" noChangeAspect="1" noChangeArrowheads="1"/>
          </p:cNvPicPr>
          <p:nvPr>
            <p:ph idx="1"/>
          </p:nvPr>
        </p:nvPicPr>
        <p:blipFill>
          <a:blip r:embed="rId2"/>
          <a:srcRect/>
          <a:stretch>
            <a:fillRect/>
          </a:stretch>
        </p:blipFill>
        <p:spPr bwMode="auto">
          <a:xfrm>
            <a:off x="0" y="0"/>
            <a:ext cx="9144000" cy="6857999"/>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just"/>
            <a:r>
              <a:rPr lang="ru-RU" sz="4000" dirty="0">
                <a:latin typeface="Arial" pitchFamily="34" charset="0"/>
                <a:cs typeface="Arial" pitchFamily="34" charset="0"/>
              </a:rPr>
              <a:t>Овековечен у причи где убија аждају, слави се у Канади, Каталонији, Енглеској, Етиопији, Грузији, Грчкој, Црној Гори, Португалу, Србији, као и у градовима Истанбулу, Љубљани и Москви.</a:t>
            </a:r>
            <a:endParaRPr lang="en-US" sz="4000" dirty="0">
              <a:latin typeface="Arial" pitchFamily="34" charset="0"/>
              <a:cs typeface="Arial"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42" name="Picture 2"/>
          <p:cNvPicPr>
            <a:picLocks noGrp="1" noChangeAspect="1" noChangeArrowheads="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1266" name="Picture 2"/>
          <p:cNvPicPr>
            <a:picLocks noGrp="1" noChangeAspect="1" noChangeArrowheads="1"/>
          </p:cNvPicPr>
          <p:nvPr>
            <p:ph idx="1"/>
          </p:nvPr>
        </p:nvPicPr>
        <p:blipFill>
          <a:blip r:embed="rId2"/>
          <a:srcRect/>
          <a:stretch>
            <a:fillRect/>
          </a:stretch>
        </p:blipFill>
        <p:spPr bwMode="auto">
          <a:xfrm>
            <a:off x="0" y="0"/>
            <a:ext cx="9144000" cy="6857999"/>
          </a:xfrm>
          <a:prstGeom prst="rect">
            <a:avLst/>
          </a:prstGeom>
          <a:noFill/>
          <a:ln w="9525">
            <a:noFill/>
            <a:miter lim="800000"/>
            <a:headEnd/>
            <a:tailEnd/>
          </a:ln>
          <a:effec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2290" name="Picture 2"/>
          <p:cNvPicPr>
            <a:picLocks noGrp="1" noChangeAspect="1" noChangeArrowheads="1"/>
          </p:cNvPicPr>
          <p:nvPr>
            <p:ph idx="1"/>
          </p:nvPr>
        </p:nvPicPr>
        <p:blipFill>
          <a:blip r:embed="rId2"/>
          <a:srcRect/>
          <a:stretch>
            <a:fillRect/>
          </a:stretch>
        </p:blipFill>
        <p:spPr bwMode="auto">
          <a:xfrm>
            <a:off x="0" y="0"/>
            <a:ext cx="9144000" cy="6857999"/>
          </a:xfrm>
          <a:prstGeom prst="rect">
            <a:avLst/>
          </a:prstGeom>
          <a:noFill/>
          <a:ln w="9525">
            <a:noFill/>
            <a:miter lim="800000"/>
            <a:headEnd/>
            <a:tailEnd/>
          </a:ln>
          <a:effec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3314" name="Picture 2"/>
          <p:cNvPicPr>
            <a:picLocks noGrp="1" noChangeAspect="1" noChangeArrowheads="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4338" name="Picture 2"/>
          <p:cNvPicPr>
            <a:picLocks noGrp="1" noChangeAspect="1" noChangeArrowheads="1"/>
          </p:cNvPicPr>
          <p:nvPr>
            <p:ph idx="1"/>
          </p:nvPr>
        </p:nvPicPr>
        <p:blipFill>
          <a:blip r:embed="rId2"/>
          <a:srcRect/>
          <a:stretch>
            <a:fillRect/>
          </a:stretch>
        </p:blipFill>
        <p:spPr bwMode="auto">
          <a:xfrm>
            <a:off x="0" y="0"/>
            <a:ext cx="9144000" cy="6857999"/>
          </a:xfrm>
          <a:prstGeom prst="rect">
            <a:avLst/>
          </a:prstGeom>
          <a:noFill/>
          <a:ln w="9525">
            <a:noFill/>
            <a:miter lim="800000"/>
            <a:headEnd/>
            <a:tailEnd/>
          </a:ln>
          <a:effec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5362" name="Picture 2"/>
          <p:cNvPicPr>
            <a:picLocks noGrp="1" noChangeAspect="1" noChangeArrowheads="1"/>
          </p:cNvPicPr>
          <p:nvPr>
            <p:ph idx="1"/>
          </p:nvPr>
        </p:nvPicPr>
        <p:blipFill>
          <a:blip r:embed="rId2"/>
          <a:srcRect/>
          <a:stretch>
            <a:fillRect/>
          </a:stretch>
        </p:blipFill>
        <p:spPr bwMode="auto">
          <a:xfrm>
            <a:off x="0" y="0"/>
            <a:ext cx="9143999" cy="6857999"/>
          </a:xfrm>
          <a:prstGeom prst="rect">
            <a:avLst/>
          </a:prstGeom>
          <a:noFill/>
          <a:ln w="9525">
            <a:noFill/>
            <a:miter lim="800000"/>
            <a:headEnd/>
            <a:tailEnd/>
          </a:ln>
          <a:effec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6386" name="Picture 2"/>
          <p:cNvPicPr>
            <a:picLocks noGrp="1" noChangeAspect="1" noChangeArrowheads="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7410" name="Picture 2"/>
          <p:cNvPicPr>
            <a:picLocks noGrp="1" noChangeAspect="1" noChangeArrowheads="1"/>
          </p:cNvPicPr>
          <p:nvPr>
            <p:ph idx="1"/>
          </p:nvPr>
        </p:nvPicPr>
        <p:blipFill>
          <a:blip r:embed="rId2"/>
          <a:srcRect/>
          <a:stretch>
            <a:fillRect/>
          </a:stretch>
        </p:blipFill>
        <p:spPr bwMode="auto">
          <a:xfrm>
            <a:off x="0" y="0"/>
            <a:ext cx="9143999" cy="6857999"/>
          </a:xfrm>
          <a:prstGeom prst="rect">
            <a:avLst/>
          </a:prstGeom>
          <a:noFill/>
          <a:ln w="9525">
            <a:noFill/>
            <a:miter lim="800000"/>
            <a:headEnd/>
            <a:tailEnd/>
          </a:ln>
          <a:effec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8434" name="Picture 2"/>
          <p:cNvPicPr>
            <a:picLocks noGrp="1" noChangeAspect="1" noChangeArrowheads="1"/>
          </p:cNvPicPr>
          <p:nvPr>
            <p:ph idx="1"/>
          </p:nvPr>
        </p:nvPicPr>
        <p:blipFill>
          <a:blip r:embed="rId2"/>
          <a:srcRect/>
          <a:stretch>
            <a:fillRect/>
          </a:stretch>
        </p:blipFill>
        <p:spPr bwMode="auto">
          <a:xfrm>
            <a:off x="0" y="0"/>
            <a:ext cx="9144000" cy="6857999"/>
          </a:xfrm>
          <a:prstGeom prst="rect">
            <a:avLst/>
          </a:prstGeom>
          <a:noFill/>
          <a:ln w="9525">
            <a:noFill/>
            <a:miter lim="800000"/>
            <a:headEnd/>
            <a:tailEnd/>
          </a:ln>
          <a:effec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9458" name="Picture 2"/>
          <p:cNvPicPr>
            <a:picLocks noGrp="1" noChangeAspect="1" noChangeArrowheads="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just"/>
            <a:r>
              <a:rPr lang="ru-RU" sz="4000" dirty="0">
                <a:latin typeface="Arial" pitchFamily="34" charset="0"/>
                <a:cs typeface="Arial" pitchFamily="34" charset="0"/>
              </a:rPr>
              <a:t>Такође заштитник професија, организација и болесника.</a:t>
            </a:r>
          </a:p>
          <a:p>
            <a:pPr algn="just"/>
            <a:r>
              <a:rPr lang="ru-RU" sz="4000" dirty="0">
                <a:solidFill>
                  <a:srgbClr val="FF0000"/>
                </a:solidFill>
                <a:latin typeface="Arial" pitchFamily="34" charset="0"/>
                <a:cs typeface="Arial" pitchFamily="34" charset="0"/>
              </a:rPr>
              <a:t>Војска Србије га прославља као своју крсну славу!!!</a:t>
            </a:r>
            <a:endParaRPr lang="en-US" sz="4000" dirty="0">
              <a:solidFill>
                <a:srgbClr val="FF0000"/>
              </a:solidFill>
              <a:latin typeface="Arial" pitchFamily="34" charset="0"/>
              <a:cs typeface="Arial" pitchFamily="34"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r-Cyrl-CS" dirty="0"/>
              <a:t>Тропар</a:t>
            </a:r>
            <a:endParaRPr lang="en-US" dirty="0"/>
          </a:p>
        </p:txBody>
      </p:sp>
      <p:sp>
        <p:nvSpPr>
          <p:cNvPr id="3" name="Content Placeholder 2"/>
          <p:cNvSpPr>
            <a:spLocks noGrp="1"/>
          </p:cNvSpPr>
          <p:nvPr>
            <p:ph idx="1"/>
          </p:nvPr>
        </p:nvSpPr>
        <p:spPr/>
        <p:txBody>
          <a:bodyPr/>
          <a:lstStyle/>
          <a:p>
            <a:r>
              <a:rPr lang="sr-Cyrl-CS" dirty="0"/>
              <a:t>Јако пљених свободитељ, и нишчих зашчититељ немошчствујушчих врач, цареј поборниче, побједоношче, великомучениче Георгије, моли Христа Бога спастисја душам нашим. </a:t>
            </a:r>
          </a:p>
          <a:p>
            <a:r>
              <a:rPr lang="ru-RU" dirty="0">
                <a:solidFill>
                  <a:srgbClr val="FF0000"/>
                </a:solidFill>
              </a:rPr>
              <a:t>Као ослободилац заробљених, заштитник сиромашних и лекар болесних, борче против царева, победниче, великомучениче Георгије, моли Христа Бога да спасе душе наш</a:t>
            </a:r>
            <a:r>
              <a:rPr lang="ru-RU" dirty="0"/>
              <a:t>е. </a:t>
            </a:r>
            <a:endParaRPr lang="en-U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482" name="Picture 2"/>
          <p:cNvPicPr>
            <a:picLocks noGrp="1" noChangeAspect="1" noChangeArrowheads="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r>
              <a:rPr lang="sr-Cyrl-CS" dirty="0"/>
              <a:t>Витешки ред Змаја формиран је 12.12.1408. године, а основао га је угарски краљ, каснији римски цар </a:t>
            </a:r>
            <a:r>
              <a:rPr lang="sr-Cyrl-CS" dirty="0">
                <a:solidFill>
                  <a:srgbClr val="FF0000"/>
                </a:solidFill>
              </a:rPr>
              <a:t>Жигмунд  Луксембуршки</a:t>
            </a:r>
            <a:r>
              <a:rPr lang="sr-Cyrl-CS" dirty="0"/>
              <a:t>. </a:t>
            </a:r>
          </a:p>
          <a:p>
            <a:pPr algn="just"/>
            <a:r>
              <a:rPr lang="sr-Cyrl-CS" dirty="0"/>
              <a:t>Ред је за заштитнике изабрао светог Ђорђа и свету Маргарету,  а разлог оснивања реда је био заштита хришћанске Европе и хришћанских вредности које су биле угрожене од младе азијске цивилизације која је имала амбицију (намеру) да агресивно наметне своју веру и културу.</a:t>
            </a:r>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r>
              <a:rPr lang="sr-Cyrl-CS" dirty="0"/>
              <a:t>Двадесет четири најдостојнија европска витеза тог доба, личности високих моралних принципа, елита у најширем значењу тог појма били су чланови првог реда Змаја. Почасно место првог витеза према оснивачкој повељи – први међу једнакима – био је </a:t>
            </a:r>
            <a:r>
              <a:rPr lang="sr-Cyrl-CS" b="1" dirty="0">
                <a:solidFill>
                  <a:srgbClr val="FF0000"/>
                </a:solidFill>
              </a:rPr>
              <a:t>деспот Стефан Лазаревић</a:t>
            </a:r>
            <a:r>
              <a:rPr lang="sr-Cyrl-CS" dirty="0"/>
              <a:t>, господар Србије.</a:t>
            </a:r>
            <a:endParaRPr lang="en-US"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r>
              <a:rPr lang="ru-RU" dirty="0"/>
              <a:t>Симбол витешког реда Змаја </a:t>
            </a:r>
            <a:r>
              <a:rPr lang="ru-RU" dirty="0">
                <a:solidFill>
                  <a:srgbClr val="FF0000"/>
                </a:solidFill>
              </a:rPr>
              <a:t>био је змај са крстом на својим леђима</a:t>
            </a:r>
            <a:r>
              <a:rPr lang="ru-RU" dirty="0"/>
              <a:t>, репом обавијеним око сопственог врата, а част да се носи такво обележје на својој витешкој опреми и застави био је, и остао, симбол највећег могућег господства (достојанства).</a:t>
            </a:r>
            <a:endParaRPr lang="en-US"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br>
              <a:rPr lang="ru-RU" dirty="0"/>
            </a:br>
            <a:br>
              <a:rPr lang="ru-RU" dirty="0"/>
            </a:br>
            <a:br>
              <a:rPr lang="ru-RU" dirty="0"/>
            </a:br>
            <a:br>
              <a:rPr lang="ru-RU" dirty="0"/>
            </a:br>
            <a:br>
              <a:rPr lang="ru-RU" dirty="0"/>
            </a:br>
            <a:r>
              <a:rPr lang="ru-RU" sz="3600" dirty="0"/>
              <a:t>Извод из Житија деспота Стефана</a:t>
            </a:r>
            <a:br>
              <a:rPr lang="ru-RU" dirty="0"/>
            </a:br>
            <a:endParaRPr lang="en-US" dirty="0"/>
          </a:p>
        </p:txBody>
      </p:sp>
      <p:sp>
        <p:nvSpPr>
          <p:cNvPr id="3" name="Content Placeholder 2"/>
          <p:cNvSpPr>
            <a:spLocks noGrp="1"/>
          </p:cNvSpPr>
          <p:nvPr>
            <p:ph idx="1"/>
          </p:nvPr>
        </p:nvSpPr>
        <p:spPr/>
        <p:txBody>
          <a:bodyPr/>
          <a:lstStyle/>
          <a:p>
            <a:pPr algn="just"/>
            <a:r>
              <a:rPr lang="sr-Latn-CS" dirty="0"/>
              <a:t>“</a:t>
            </a:r>
            <a:r>
              <a:rPr lang="ru-RU" dirty="0"/>
              <a:t>…Овај (деспот Стефан) имаше право да и благородним краљевима и славним витезовима додељује (витешка) одличја, тако да су се они поносили, (сматрајући да су изнад) краљевих (витезова), говорећи: „Мени деспот даде витешки чин.”</a:t>
            </a:r>
            <a:endParaRPr lang="en-US"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1506" name="Picture 2"/>
          <p:cNvPicPr>
            <a:picLocks noGrp="1" noChangeAspect="1" noChangeArrowheads="1"/>
          </p:cNvPicPr>
          <p:nvPr>
            <p:ph idx="1"/>
          </p:nvPr>
        </p:nvPicPr>
        <p:blipFill>
          <a:blip r:embed="rId2"/>
          <a:srcRect/>
          <a:stretch>
            <a:fillRect/>
          </a:stretch>
        </p:blipFill>
        <p:spPr bwMode="auto">
          <a:xfrm>
            <a:off x="0" y="0"/>
            <a:ext cx="9144000" cy="6857999"/>
          </a:xfrm>
          <a:prstGeom prst="rect">
            <a:avLst/>
          </a:prstGeom>
          <a:noFill/>
          <a:ln w="9525">
            <a:noFill/>
            <a:miter lim="800000"/>
            <a:headEnd/>
            <a:tailEnd/>
          </a:ln>
          <a:effec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2530" name="Picture 2"/>
          <p:cNvPicPr>
            <a:picLocks noGrp="1" noChangeAspect="1" noChangeArrowheads="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3554" name="Picture 2"/>
          <p:cNvPicPr>
            <a:picLocks noGrp="1" noChangeAspect="1" noChangeArrowheads="1"/>
          </p:cNvPicPr>
          <p:nvPr>
            <p:ph idx="1"/>
          </p:nvPr>
        </p:nvPicPr>
        <p:blipFill>
          <a:blip r:embed="rId2"/>
          <a:srcRect/>
          <a:stretch>
            <a:fillRect/>
          </a:stretch>
        </p:blipFill>
        <p:spPr bwMode="auto">
          <a:xfrm>
            <a:off x="0" y="0"/>
            <a:ext cx="9144000" cy="6857999"/>
          </a:xfrm>
          <a:prstGeom prst="rect">
            <a:avLst/>
          </a:prstGeom>
          <a:noFill/>
          <a:ln w="9525">
            <a:noFill/>
            <a:miter lim="800000"/>
            <a:headEnd/>
            <a:tailEnd/>
          </a:ln>
          <a:effec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4578" name="Picture 2"/>
          <p:cNvPicPr>
            <a:picLocks noGrp="1" noChangeAspect="1" noChangeArrowheads="1"/>
          </p:cNvPicPr>
          <p:nvPr>
            <p:ph idx="1"/>
          </p:nvPr>
        </p:nvPicPr>
        <p:blipFill>
          <a:blip r:embed="rId2"/>
          <a:srcRect/>
          <a:stretch>
            <a:fillRect/>
          </a:stretch>
        </p:blipFill>
        <p:spPr bwMode="auto">
          <a:xfrm>
            <a:off x="1" y="0"/>
            <a:ext cx="9144000" cy="6858000"/>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r>
              <a:rPr lang="ru-RU" dirty="0"/>
              <a:t>Према предању, рођен је 275/280. године у малоазијској области Кападокији, у богатој и угледној хришћанској породици. Отац му је био војни официр. </a:t>
            </a:r>
          </a:p>
          <a:p>
            <a:pPr algn="just"/>
            <a:r>
              <a:rPr lang="ru-RU" dirty="0"/>
              <a:t>Још док је био дете, његов отац је страдао за Христа, па се након тога, мали Ђорђе преселио са мајком у Палестину, на мајчино велико и богато породично имање, где је добио достојно образовање. </a:t>
            </a:r>
            <a:endParaRPr lang="en-US"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https://www.youtube.com/watch?v=ffS8oumbN98</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r>
              <a:rPr lang="sr-Cyrl-CS" dirty="0"/>
              <a:t>Израстао је у лепог, снажног и храброг младића, па су га као таквог узели у војску, где се брзо истакао својом храброшћу и бојним заслугама. Напредовао је нагло, од обичног војника до трибуна, да би га, већ у његовој двадесетој години, лично цар Диоклецијан произвео у чин комита тј. војводе (најстарији војни чин, којим се постаје и царев саветник).</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r>
              <a:rPr lang="ru-RU" dirty="0"/>
              <a:t>За време цара Диоклецијана организован је највећи прогон хришћана, 303. године, десети по реду. Видевши да је отпочело немилосрдно истребљавање хришћана по целој земљи, Георгије подели сва своја блага сиромашнима и ослободи своје робове. Исто уради и у Палестини, пустивши слуге, завешта сиромашнима имања и богатства.</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r>
              <a:rPr lang="ru-RU" dirty="0"/>
              <a:t>Ђорђу је ово тешко пало и на једном сабору је говорио против оваквог односа против хришћана и о њиховом даљем прогону. Том приликом је изашао пред цара и одважно исповедио да је и сам хришћанин. Сав бесан, цар нареди војницима да га затворе у тамницу.</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294</TotalTime>
  <Words>2064</Words>
  <Application>Microsoft Office PowerPoint</Application>
  <PresentationFormat>Пројекција на екрану (4:3)</PresentationFormat>
  <Paragraphs>49</Paragraphs>
  <Slides>60</Slides>
  <Notes>0</Notes>
  <HiddenSlides>0</HiddenSlides>
  <MMClips>0</MMClips>
  <ScaleCrop>false</ScaleCrop>
  <HeadingPairs>
    <vt:vector size="6" baseType="variant">
      <vt:variant>
        <vt:lpstr>Кориштени фонтови</vt:lpstr>
      </vt:variant>
      <vt:variant>
        <vt:i4>4</vt:i4>
      </vt:variant>
      <vt:variant>
        <vt:lpstr>Тема</vt:lpstr>
      </vt:variant>
      <vt:variant>
        <vt:i4>1</vt:i4>
      </vt:variant>
      <vt:variant>
        <vt:lpstr>Наслови слајдова</vt:lpstr>
      </vt:variant>
      <vt:variant>
        <vt:i4>60</vt:i4>
      </vt:variant>
    </vt:vector>
  </HeadingPairs>
  <TitlesOfParts>
    <vt:vector size="65" baseType="lpstr">
      <vt:lpstr>Arial</vt:lpstr>
      <vt:lpstr>Calibri</vt:lpstr>
      <vt:lpstr>Constantia</vt:lpstr>
      <vt:lpstr>Wingdings 2</vt:lpstr>
      <vt:lpstr>Flow</vt:lpstr>
      <vt:lpstr>Св. Георгије</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Тропар</vt:lpstr>
      <vt:lpstr>PowerPoint презентација</vt:lpstr>
      <vt:lpstr>PowerPoint презентација</vt:lpstr>
      <vt:lpstr>PowerPoint презентација</vt:lpstr>
      <vt:lpstr>PowerPoint презентација</vt:lpstr>
      <vt:lpstr>     Извод из Житија деспота Стефана </vt:lpstr>
      <vt:lpstr>PowerPoint презентација</vt:lpstr>
      <vt:lpstr>PowerPoint презентација</vt:lpstr>
      <vt:lpstr>PowerPoint презентација</vt:lpstr>
      <vt:lpstr>PowerPoint презентација</vt:lpstr>
      <vt:lpstr>PowerPoint презентација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Св. Георгије</dc:title>
  <dc:creator>Korisnik</dc:creator>
  <cp:lastModifiedBy>Korisnik</cp:lastModifiedBy>
  <cp:revision>16</cp:revision>
  <dcterms:created xsi:type="dcterms:W3CDTF">2006-08-16T00:00:00Z</dcterms:created>
  <dcterms:modified xsi:type="dcterms:W3CDTF">2021-11-22T21:59:08Z</dcterms:modified>
</cp:coreProperties>
</file>