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65" r:id="rId3"/>
    <p:sldId id="266" r:id="rId4"/>
    <p:sldId id="287" r:id="rId5"/>
    <p:sldId id="288" r:id="rId6"/>
    <p:sldId id="268" r:id="rId7"/>
    <p:sldId id="269" r:id="rId8"/>
    <p:sldId id="270" r:id="rId9"/>
    <p:sldId id="271" r:id="rId10"/>
    <p:sldId id="273" r:id="rId11"/>
    <p:sldId id="274" r:id="rId12"/>
    <p:sldId id="275" r:id="rId13"/>
    <p:sldId id="277" r:id="rId14"/>
    <p:sldId id="286" r:id="rId15"/>
    <p:sldId id="278" r:id="rId16"/>
    <p:sldId id="276" r:id="rId17"/>
    <p:sldId id="272" r:id="rId18"/>
    <p:sldId id="257" r:id="rId19"/>
    <p:sldId id="267" r:id="rId20"/>
    <p:sldId id="258" r:id="rId21"/>
    <p:sldId id="259" r:id="rId22"/>
    <p:sldId id="260" r:id="rId23"/>
    <p:sldId id="261" r:id="rId24"/>
    <p:sldId id="262" r:id="rId25"/>
    <p:sldId id="263" r:id="rId26"/>
    <p:sldId id="280" r:id="rId27"/>
    <p:sldId id="283" r:id="rId28"/>
    <p:sldId id="284" r:id="rId29"/>
    <p:sldId id="289" r:id="rId30"/>
    <p:sldId id="285" r:id="rId31"/>
    <p:sldId id="291" r:id="rId32"/>
    <p:sldId id="292" r:id="rId33"/>
    <p:sldId id="293" r:id="rId34"/>
    <p:sldId id="294" r:id="rId35"/>
    <p:sldId id="295" r:id="rId36"/>
    <p:sldId id="296" r:id="rId37"/>
    <p:sldId id="297" r:id="rId38"/>
    <p:sldId id="290"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714"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CB75C6E-F7EB-46F4-81DE-17D57469B2D5}"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464FC-25C9-4060-A101-2046C948C58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B75C6E-F7EB-46F4-81DE-17D57469B2D5}"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464FC-25C9-4060-A101-2046C948C58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B75C6E-F7EB-46F4-81DE-17D57469B2D5}"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464FC-25C9-4060-A101-2046C948C58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B75C6E-F7EB-46F4-81DE-17D57469B2D5}"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464FC-25C9-4060-A101-2046C948C58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75C6E-F7EB-46F4-81DE-17D57469B2D5}"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464FC-25C9-4060-A101-2046C948C58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CB75C6E-F7EB-46F4-81DE-17D57469B2D5}" type="datetimeFigureOut">
              <a:rPr lang="en-US" smtClean="0"/>
              <a:pPr/>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6464FC-25C9-4060-A101-2046C948C58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CB75C6E-F7EB-46F4-81DE-17D57469B2D5}" type="datetimeFigureOut">
              <a:rPr lang="en-US" smtClean="0"/>
              <a:pPr/>
              <a:t>7/26/2026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6464FC-25C9-4060-A101-2046C948C58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CB75C6E-F7EB-46F4-81DE-17D57469B2D5}" type="datetimeFigureOut">
              <a:rPr lang="en-US" smtClean="0"/>
              <a:pPr/>
              <a:t>7/26/2026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6464FC-25C9-4060-A101-2046C948C58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B75C6E-F7EB-46F4-81DE-17D57469B2D5}" type="datetimeFigureOut">
              <a:rPr lang="en-US" smtClean="0"/>
              <a:pPr/>
              <a:t>7/26/2026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6464FC-25C9-4060-A101-2046C948C58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B75C6E-F7EB-46F4-81DE-17D57469B2D5}" type="datetimeFigureOut">
              <a:rPr lang="en-US" smtClean="0"/>
              <a:pPr/>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6464FC-25C9-4060-A101-2046C948C58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B75C6E-F7EB-46F4-81DE-17D57469B2D5}" type="datetimeFigureOut">
              <a:rPr lang="en-US" smtClean="0"/>
              <a:pPr/>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6464FC-25C9-4060-A101-2046C948C58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B75C6E-F7EB-46F4-81DE-17D57469B2D5}" type="datetimeFigureOut">
              <a:rPr lang="en-US" smtClean="0"/>
              <a:pPr/>
              <a:t>7/26/2026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464FC-25C9-4060-A101-2046C948C58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hyperlink" Target="https://vizionarski.wordpress.com/2013/05/05/%D0%BE-%D1%81%D1%83%D1%98%D0%B5%D0%B2%D0%B5%D1%80%D1%98%D1%83-%D0%B8-%D0%B8%D1%81%D1%82%D0%B8%D0%BD%D1%81%D0%BA%D0%BE%D1%98-%D0%B2%D0%B5%D1%80%D0%B8/"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5842" name="Picture 2" descr="http://peacebenwilliams.com/wp-content/uploads/2013/09/SUPERSTITION.jpg"/>
          <p:cNvPicPr>
            <a:picLocks noChangeAspect="1" noChangeArrowheads="1"/>
          </p:cNvPicPr>
          <p:nvPr/>
        </p:nvPicPr>
        <p:blipFill>
          <a:blip r:embed="rId2"/>
          <a:srcRect/>
          <a:stretch>
            <a:fillRect/>
          </a:stretch>
        </p:blipFill>
        <p:spPr bwMode="auto">
          <a:xfrm>
            <a:off x="285720" y="-1"/>
            <a:ext cx="8858280" cy="6843021"/>
          </a:xfrm>
          <a:prstGeom prst="rect">
            <a:avLst/>
          </a:prstGeom>
          <a:noFill/>
        </p:spPr>
      </p:pic>
      <p:sp>
        <p:nvSpPr>
          <p:cNvPr id="5" name="Rectangle 4"/>
          <p:cNvSpPr/>
          <p:nvPr/>
        </p:nvSpPr>
        <p:spPr>
          <a:xfrm rot="19403861">
            <a:off x="-31064" y="2835406"/>
            <a:ext cx="3106748" cy="923330"/>
          </a:xfrm>
          <a:prstGeom prst="rect">
            <a:avLst/>
          </a:prstGeom>
          <a:noFill/>
        </p:spPr>
        <p:txBody>
          <a:bodyPr wrap="none" lIns="91440" tIns="45720" rIns="91440" bIns="45720">
            <a:spAutoFit/>
          </a:bodyPr>
          <a:lstStyle/>
          <a:p>
            <a:pPr algn="ctr"/>
            <a:r>
              <a:rPr lang="sr-Cyrl-R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СУЈЕВЕРЈЕ</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6" name="TextBox 5"/>
          <p:cNvSpPr txBox="1"/>
          <p:nvPr/>
        </p:nvSpPr>
        <p:spPr>
          <a:xfrm>
            <a:off x="6572264" y="3071810"/>
            <a:ext cx="2571736" cy="1477328"/>
          </a:xfrm>
          <a:prstGeom prst="rect">
            <a:avLst/>
          </a:prstGeom>
          <a:noFill/>
        </p:spPr>
        <p:txBody>
          <a:bodyPr wrap="square" rtlCol="0">
            <a:spAutoFit/>
          </a:bodyPr>
          <a:lstStyle/>
          <a:p>
            <a:r>
              <a:rPr lang="sr-Cyrl-RS" dirty="0"/>
              <a:t>ПРАВОСЛАВНИ КАТИХИЗИС</a:t>
            </a:r>
          </a:p>
          <a:p>
            <a:r>
              <a:rPr lang="ru-RU" dirty="0"/>
              <a:t>К</a:t>
            </a:r>
            <a:r>
              <a:rPr lang="sr-Cyrl-RS" dirty="0"/>
              <a:t>атихета Марко Радаковић</a:t>
            </a:r>
          </a:p>
          <a:p>
            <a:r>
              <a:rPr lang="sr-Cyrl-RS" dirty="0"/>
              <a:t>Сомбор, 2016.л.Г.</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smashinglists.com/wp-content/uploads/2012/06/Knock-on-Wood-Ten-Most-Common-Superstitions_thumb.jpg"/>
          <p:cNvPicPr>
            <a:picLocks noChangeAspect="1" noChangeArrowheads="1"/>
          </p:cNvPicPr>
          <p:nvPr/>
        </p:nvPicPr>
        <p:blipFill>
          <a:blip r:embed="rId2"/>
          <a:srcRect/>
          <a:stretch>
            <a:fillRect/>
          </a:stretch>
        </p:blipFill>
        <p:spPr bwMode="auto">
          <a:xfrm>
            <a:off x="0" y="1428736"/>
            <a:ext cx="9121164" cy="5429264"/>
          </a:xfrm>
          <a:prstGeom prst="rect">
            <a:avLst/>
          </a:prstGeom>
          <a:noFill/>
        </p:spPr>
      </p:pic>
      <p:sp>
        <p:nvSpPr>
          <p:cNvPr id="3" name="Content Placeholder 2"/>
          <p:cNvSpPr>
            <a:spLocks noGrp="1"/>
          </p:cNvSpPr>
          <p:nvPr>
            <p:ph idx="1"/>
          </p:nvPr>
        </p:nvSpPr>
        <p:spPr>
          <a:xfrm>
            <a:off x="0" y="0"/>
            <a:ext cx="9144000" cy="4525963"/>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fontScale="85000" lnSpcReduction="10000"/>
          </a:bodyPr>
          <a:lstStyle/>
          <a:p>
            <a:pPr>
              <a:buNone/>
            </a:pPr>
            <a:r>
              <a:rPr lang="ru-RU" dirty="0"/>
              <a:t>Куцање у дрво. Вербални талисман „да не чује зло” праћен ритуалним куцањем у дрво се најчешће користи након судбинских искушења која су се добро завршила. Фиксација за дрво потиче од веровања да у њему живе добри духови, а ваља допустити и могућност да потиче од веровања у моћи хришћанског дрвеног крста. Овај израз постоји у многим језицима,што доказује да је веровање у магију дрвета широко распрострањено. Савремени начин живота је донекле модификовао ово сујеверје, па је сад уобичајено да се куцне и у дрвени предмет, јер живо дрво често није у близини.</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ox(i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643182"/>
          </a:xfrm>
        </p:spPr>
        <p:txBody>
          <a:bodyPr>
            <a:normAutofit fontScale="70000" lnSpcReduction="20000"/>
          </a:bodyPr>
          <a:lstStyle/>
          <a:p>
            <a:pPr>
              <a:buNone/>
            </a:pPr>
            <a:r>
              <a:rPr lang="ru-RU" dirty="0"/>
              <a:t>Јадац. Виљушкаста кост грудног коша пернате живине, у народу је позната и као кост „за испуњавање жеља”. Користи се тако што две особе узму кост за једну, односно другу страну, замисле жељу и повуку је према себи. Када кост пукне, особи која добије већи део испуниће се жеља. Легенда каже да је ова игра потекла из времена старих Римљана који су организовали и борбе за јадац. Кости птица су у то време коришћене и за тумачење судбине, тако што су бацане на земљу, након чега би видовњак из њиховог распореда прорицао будућност.</a:t>
            </a:r>
            <a:endParaRPr lang="en-US" dirty="0"/>
          </a:p>
        </p:txBody>
      </p:sp>
      <p:pic>
        <p:nvPicPr>
          <p:cNvPr id="5122" name="Picture 2" descr="http://zena.blic.rs/data/images/2014/03/27/11/56112_z-jadac-foto-profimedia-rs_300x0.jpg?ver=1395915975"/>
          <p:cNvPicPr>
            <a:picLocks noChangeAspect="1" noChangeArrowheads="1"/>
          </p:cNvPicPr>
          <p:nvPr/>
        </p:nvPicPr>
        <p:blipFill>
          <a:blip r:embed="rId2"/>
          <a:srcRect/>
          <a:stretch>
            <a:fillRect/>
          </a:stretch>
        </p:blipFill>
        <p:spPr bwMode="auto">
          <a:xfrm>
            <a:off x="1714480" y="2214554"/>
            <a:ext cx="5786458" cy="4320557"/>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dy.h-cdn.co/assets/cm/15/08/54eaa0dc6334a_-_01-wd1109-superstitions-2.jpg"/>
          <p:cNvPicPr>
            <a:picLocks noChangeAspect="1" noChangeArrowheads="1"/>
          </p:cNvPicPr>
          <p:nvPr/>
        </p:nvPicPr>
        <p:blipFill>
          <a:blip r:embed="rId2"/>
          <a:srcRect/>
          <a:stretch>
            <a:fillRect/>
          </a:stretch>
        </p:blipFill>
        <p:spPr bwMode="auto">
          <a:xfrm>
            <a:off x="0" y="1456049"/>
            <a:ext cx="9144000" cy="5401951"/>
          </a:xfrm>
          <a:prstGeom prst="rect">
            <a:avLst/>
          </a:prstGeom>
          <a:noFill/>
        </p:spPr>
      </p:pic>
      <p:sp>
        <p:nvSpPr>
          <p:cNvPr id="3" name="Content Placeholder 2"/>
          <p:cNvSpPr>
            <a:spLocks noGrp="1"/>
          </p:cNvSpPr>
          <p:nvPr>
            <p:ph idx="1"/>
          </p:nvPr>
        </p:nvSpPr>
        <p:spPr>
          <a:xfrm>
            <a:off x="0" y="0"/>
            <a:ext cx="9144000" cy="3143247"/>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fontScale="77500" lnSpcReduction="20000"/>
          </a:bodyPr>
          <a:lstStyle/>
          <a:p>
            <a:pPr>
              <a:buNone/>
            </a:pPr>
            <a:r>
              <a:rPr lang="ru-RU" dirty="0"/>
              <a:t>Петак 13. Страх од овог датума потиче из касног 17.  века, а претпоставља се да је комбинација два лоша аспекта, петка кад је умро Исус Христ и броја 13, који се одувек сматрао несрећним бројем. 13 је број који нарушава склад магичног броја 12 (месеца у години, знакова зоодијака). Претпоставља се како се паника око наведеног дана створила 1927. године кад се догодио други највећи крах на берзама. Пословни неуспеси и банкроти потакнули су очајне брокере на бацање кроз прозоре зграде у Вол Стриту.</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checkerboard(across)">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ru-RU" dirty="0"/>
              <a:t>У психологији тај се поремећај назива параскевидекатриафобија од којега само у САД – у пати око 20 милијуна људи.</a:t>
            </a:r>
          </a:p>
          <a:p>
            <a:endParaRPr lang="ru-RU" dirty="0"/>
          </a:p>
          <a:p>
            <a:r>
              <a:rPr lang="ru-RU" dirty="0"/>
              <a:t>Према истраживањима, више од 80 посто небодера у свијету нема 13. </a:t>
            </a:r>
            <a:r>
              <a:rPr lang="sr-Cyrl-RS" dirty="0"/>
              <a:t>спрат</a:t>
            </a:r>
            <a:r>
              <a:rPr lang="ru-RU" dirty="0"/>
              <a:t>. Неуспели пут „Апола 13“ на Месец приписује се управо том броју. У хотелима и болницама често не постоји соба с тим бројем. Државе сваког петка 13. изгубе и до хиљаде долара због тога што људи на тај дан одбијају радити ствари које обично раде осталим данима у седмици.</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1026" name="Picture 2" descr="http://newmediarockstars.com/wp-content/uploads/2015/10/fridaythe13th.jpg"/>
          <p:cNvPicPr>
            <a:picLocks noChangeAspect="1" noChangeArrowheads="1"/>
          </p:cNvPicPr>
          <p:nvPr/>
        </p:nvPicPr>
        <p:blipFill>
          <a:blip r:embed="rId2"/>
          <a:srcRect/>
          <a:stretch>
            <a:fillRect/>
          </a:stretch>
        </p:blipFill>
        <p:spPr bwMode="auto">
          <a:xfrm>
            <a:off x="0" y="1714500"/>
            <a:ext cx="9144000" cy="5143500"/>
          </a:xfrm>
          <a:prstGeom prst="rect">
            <a:avLst/>
          </a:prstGeom>
          <a:noFill/>
        </p:spPr>
      </p:pic>
      <p:sp>
        <p:nvSpPr>
          <p:cNvPr id="6" name="TextBox 5"/>
          <p:cNvSpPr txBox="1"/>
          <p:nvPr/>
        </p:nvSpPr>
        <p:spPr>
          <a:xfrm>
            <a:off x="357158" y="0"/>
            <a:ext cx="7500990" cy="1077218"/>
          </a:xfrm>
          <a:prstGeom prst="rect">
            <a:avLst/>
          </a:prstGeom>
          <a:noFill/>
        </p:spPr>
        <p:txBody>
          <a:bodyPr wrap="square" rtlCol="0">
            <a:spAutoFit/>
          </a:bodyPr>
          <a:lstStyle/>
          <a:p>
            <a:r>
              <a:rPr lang="sr-Cyrl-RS" sz="3200" b="1" dirty="0">
                <a:solidFill>
                  <a:schemeClr val="bg1"/>
                </a:solidFill>
              </a:rPr>
              <a:t>С друге стране, филмска индустрија зарађује на основу страха од петка 13ог.</a:t>
            </a:r>
            <a:endParaRPr lang="en-US" sz="3200" b="1"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ru-RU" dirty="0"/>
              <a:t>Како не постоји веродостојан разлог због којег би требао постојати страх од наведеног датума који би требао бити несретан због неке више силе, психолози упозоравају како су они који га се боје заправо једини „кривци“ за своју несрећу. Негативним мислима и уверењем како је неки дан несрећан заправо се подсвесно подстичу незгоде и лоша срећа. На тај начин, људи који верују да ће им се догодити лоше ствари изазивају своју несрећу, било да је у питању петак 13. или било који други дан у години.</a:t>
            </a:r>
            <a:endParaRPr lang="en-US" dirty="0"/>
          </a:p>
          <a:p>
            <a:pPr>
              <a:buNone/>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786322"/>
            <a:ext cx="9144000" cy="2071678"/>
          </a:xfrm>
        </p:spPr>
        <p:txBody>
          <a:bodyPr>
            <a:normAutofit fontScale="85000" lnSpcReduction="20000"/>
          </a:bodyPr>
          <a:lstStyle/>
          <a:p>
            <a:pPr>
              <a:buNone/>
            </a:pPr>
            <a:r>
              <a:rPr lang="ru-RU" dirty="0"/>
              <a:t>Потковица. Грци су почели да поткивају коње у 4. веку, а како су их сматрали за свете животиње, све у вези са њима је имало светачку компоненту. Прављене су од гвожђа, метала за који постоји уврежено веровање да добија снагу од вештица, и скоро увек имају седам рупа. Броју седам се приписују снажне магијске моћи.</a:t>
            </a:r>
            <a:endParaRPr lang="en-US" dirty="0"/>
          </a:p>
        </p:txBody>
      </p:sp>
      <p:sp>
        <p:nvSpPr>
          <p:cNvPr id="3074" name="AutoShape 2" descr="data:image/jpeg;base64,/9j/4AAQSkZJRgABAQAAAQABAAD/2wCEAAkGBxQTEhUUEhQWFhUXGRwYGBgXGR0bHBsdHBgaGBoeHx8aHCggGxwmHBwaJDEiJSorLy4uHB8zODMsNygtLiwBCgoKDg0OGxAQGzQkICQ0LC8wMCwsLCwsNCwsLCwsLCwsNCwsLCwsLCwsLCwsLCwsLCwsLCwsLCwsLCwsLCwsLP/AABEIALEBHAMBIgACEQEDEQH/xAAbAAACAwEBAQAAAAAAAAAAAAAEBQIDBgABB//EAD4QAAIBAwMCBAMGBAYCAQUBAAECEQADIQQSMQVBIlFhcROBkQYyobHB8EJy0eEUIzNSYvE0snMHFYLC0iT/xAAZAQADAQEBAAAAAAAAAAAAAAACAwQBAAX/xAAqEQACAgICAQQCAgIDAQAAAAAAAQIRAyESMUEEIjJRYXETM0KRI6HBFP/aAAwDAQACEQMRAD8AxT6gbj8AGZ2mEmdsNPgG44x37VTr9BdClnG0NBhiBHtw0x5irun27t12K3Cu0Asu4qGLDdyOBJ/AChdeL67BcIbxQxI/hJhTjioL8ef+xDaf7CtagSzczBkCR5nz+VOug9Ot63RqjTNtiA47GA0jziYpYLCtCfeDEMQTnC/litB0S7/hwpMfACQVAAgzz6mp5Oo67DwbXKXQk0oe1e2MIfdMRmeD9cH50y6rpluIwJZSuVZDkd8jvTj7R2lJtalIaAVBnB3xBn0ikn+YW8MCRGTxPf8AOsgk/d5E5Yfxy0Z3pFzdC3NwJ45BY+cmtb07SIwI5aJAP4mspfYozbgWZcEDORTHQFr0hboTw7XG07vWDMTxXSUnK/An5OwW7te4xtiFYxuOJjwwPMU36F0lfFcuQduEETk8nyop+j2doQLEcEE4+tS0fRQLUF33MJ3AwfYeVDJ2tM6t2S0oVi6TBAXiIGc+096XXdWq3zbSdqCWBIiTmlvT9QbGo+A6DJ2k8MR2IPf/ALpTrAg1FwlnYsxAPIgmBj6Zoo4e0FSao1g1AY78QRAx65/GaRrIG9g53F8qPCAW4M1X0xl3hGV84BYxtP8AL7kd6hqepg77bCSjyonuGg++KNQcfakb+B8tl32sCxAAXauAQf19aUa91+NbUSdpDseyiJ54NP8ATX7920FdEQY2mCCvykT86r03SLSZMueZYz+HFHhxzSaZZjhNx4naLUhgzAGIEQMmqNdoHv7Sx2bTIK5b28qYvqBwsA+Q/oKu04CxuOeT5yRn8T+FMhhV3ZsPSKO3sXp0tRG0sDMyOZHefeqk6eyOLinP1n/cD5z3pnuE+k8j+nevRkeVMeJDXhg/FGa6mHN22qLsW4xBJExAkj6THyp3p+lBQxTcNwhiScj24+gomAardcQrMM9jSpYdUhE/TNfEjpryKNiwCvKk5z3+dVdZU7SyZMHE96VdR6Lca8Lq3JgRtOJ+YNCf4y9bBDofruB9jQZMLpCJYZR7H+h0ypbW7dIAe0u8sQAIEGBwJwYFR+0NvelttspIUmYI3QFJ3HilOsFo7S7gAHdsMzJ9O8R2pj1LWrcQWjns4jy7fWkShUlIy0+zzqdt0KKhAJU8+WAP+69tOVQKckDtn86BvsbcKP4j4eSfYzwJo/SugRWvNDTGeeYGKXkj7RbSrou1WltlXuuuQPXmI4B86V6C81qyWC8csRJJ/wCIOM/Ou1HWvjXTatSEBgkGJjnI7YozTNctXdwtubVsEl+044HcDPpTIpx1Jfk5LdMU2tTdsut1bcrDbpBBO75cCoazrDXnIfw24wIkSfMkVqbvU1vXLYMEv4bZBMnjMDt6mgLmitliVAaCMRxM8enNd/Ik7cf0HJUrQP0RW+MQY2RggiJ84A4NG9R0ZJk+L1/fFLNZqrlq4vw73w1A8S7QQTn5ir7vUvjAIrFP954VsdhMz3oJQb9wviqsEt9NIvbwwIKkOpJJ59KJta9BIa6FIPDAg/8AVW6rbaARJLnkRlvbyHrSfVdI1Nxixsg/ykR6d6ZFLJ8zEuT2G9LTZeBIZQdy5HcwF/ACtDrLNt1AYDd5xg0Jq8WiJgmDx/yx86r6Zpj8VVdvAwx7g5GaVNvIrRttgTW9rsqyWWNsnzgx7TP407ckqisRCz37nkeo9DSf7Rb11FthABwTxlfF+IihtPrr73Ia2QJ59PSiabipBOT40jR9K6qlthp3AaywJMT4CW4Ij7pzkcVH7RaK5pE+LZi5aJEzys8ExyMxQWlUfE2r9xcsR3b5c0eetBbvwXZtty3JUpvtxJHYgqfMjFFHJbuhuOamuMjM9FcIbt29/qbpYxxI4mjOrakXNj22EjxAgSD2z6iqep9O3ksLtt7XZVJHP/EiZqrpukgQMQZitlO/d5J8vtex30h2vJvckiYHYGO8DPPY0X1O61qy1xIBUTB4OcjHea86M8K3lJ4/Glz623qXuIHKbTtg8MMEk9jmYFLSV8mHGPIVaLpLs41F5yz8wckDsD2+VGajp4Y2/hna6HDckAg8exiPKrZIG1gQc+59ahpdYWuFFENHHl6me1EsmSU9Ge5ul2THTFQwCS0yo75yWJ9+5q/p3R7dolzDXCSSxHBJ7eVHbACzRlok+wxQmo1LTtSJ7k9hyfnirccOPZ6OHAobfYXdvxzQty09wHaDtHJmP3ml/Q9bauXHC7nC58Y5k9o7U9a5Ijt5DApjdaKVvZmrV++L2wWPCGALZnbPIPHen/U23QyHawwYEYHFSUeVTIB/fpXV5MSa7Fi6sgic+fY/0ou1rVPp71O5pyeYPoaGvaMTlSB2z+HpRWYM7JXcNxx5gTUbscx/elYtEf6bxnAbPH5CptqroEMmPwruSOphZgiKHdexAqsa5e6kfj+VcdannHvj61tpnUePaQjbcQMvbGV/lPaljt43jktyRnypy+otHxKR2lSZxEEgj5/hSG/cJ3MhBzz+HNTZsaW0RepiktFvVNaB8HwyVJLMPI4H4if+69sWw7ERzwTg8eVV6WyADcYhf9xOVP8Af2rTdO0wFtcHI85GeI+UVM3xSRJpu2INL0S2u0KIiTxk4jMnj0NOF1ptrDdu/pHcURb0O07t5I+vHrQXUyptuDG4ZG7ieRQN8nbZjbbFehUPd/ygFRfGYwSJ49pzFXaq+6sXt8xHEiO0+fvTd/s+LVkXiWDkbmAOIPlMnHvWfdvEw+IcmFDeUSIgkRzmsUlPcfAyeKUVTIXPs7fuKHuFc5jdkzPyETxUNFojuNs9gWeRnDAD5+tagavegOCRKsoPECknVuoKkAzJkCBMDk+vMUX8spPjQtp9BNrTgtu2w4GxW7Edgf8AljBptoddsQBlM1l9L1VrjlFtyFhyWkCQZHrAq+3Yuks3xCNzFiJ8/KeBQuDfydM6S1+S/VW9xm48gEYUYEd/c/hVC9VtnUWkJKrJIciBPYT5c0Y0Ak8qTJnnPP79KJ0ltGBcqNpEKpHbmfc/0rcU/DWgIs77SadbiDgkgRHmDyPypb9nka07Aox38GYAjJntB86MuX0WNxgCQIE957cHNW31drYu2WARZ3ycjPceUCl8m7VaYyN+PBVe0+z4lxAqqAIXI9/fmhOpEMTdx41CgD+EDkex/rV2oZmttEkgCYI8xmTjiaWW23XShG2QCMzJjt2iPzrY7VgdkviKlslsAZJ8v79qiusLbNisoJxcfG4doAx59zxTjQfZ0am7btkeFZZkmN8ZWY96C+1OuK3GZ0zbGy3bmEX1gd4p8ODS+2PxwhxuXkB6LqbzSmQh/igZnkgDH1rYGzb/ANNVYGOQAcx/Ws59iNeLivvAmY8h5j60ZovtdZs6go6u/hghAMMCIEntzRZMTcmqOimpVQr+1BYapLaySFEAdySe/wAqc9N0fwhnLtlj+g9BVBtl7x1LLG4QoPIXz96t11w7Tt5/Tzp+KKjFfZdhxr5eS/T2/iv8ND/MRkj+ppnq7FuzhIJggnBP9vWsV9m1vi/cJJCD5Z9O5rR7jTXaKFs8tWlXCqADmFAH5VPf51RqdQF9SeAOTWY1XUblxiPurOI79iay0BkyqCNBqupqkx445jilg+0lyYCQD3x+ooQ+Jdswox71BtIyNuEsQsep+XelPL4IJeqk3oc//db3xAiqGG0NukCJ7HHNHvqzB3jEZPl7ml3Sde6KEKKpYT4lggz3ntVl7qLrJum0OZX5Z96D+Z3Ri9TNMMUBhNs+sfvmo2LhWYgc4P8AWlvRbaJbu3GJXxkIJwMTAFMdNdFxdwweTPrT4TjJ0i/HlUlZYwB5WPUD9PKl7aVrjkLGBJJGPb0pqQKVdSssdyoYnvnED05nijaaWg7AjpgzRM+dQ6PoUS6yMJYmVByCI7Tg1T0MsLm1pMiRj5GnfUFCN8QiSoJ/Chkri0TZo/yY7Qt63pALlkmCgcJsBgCe3zznmtHooVRbF2CBAMg+gAkcT29KV9KtRbGpvlSjCU7wx4JnMjtUToxhrd4EbpKnP08jPeoZyvX0RO1FJjXU9c+Fu/ybjbZG5ACPf8aV27p1VzTbAfhFg1xjgGP4c8k+QzTB/DbJyT3+opFrgFNq4CFUHEeffPAxWQSOxNclZ9K64y/4a8cQLTGDxgSPlNfN+maI3gt3UN8TafAgAAHpiJGJjitJrNXusOrkbLgAJnkYx9aVNbVQqgEADEHjM8ec0rB/xwZV6vKlOl4KujXG3NdeRuJVVGMCguureBO2bgbI2iInG0xwR596g99lYIefiE7h6mYA/cTTyxqQcu0RyJ7/ANP1p1tTukROW+hX0ldo2nxluRMkGOPrkn5U301oXAWEjJBBwQRjgiqemop2tgbsxHHlRus1gtNtEZzk/vyoNybYPbKdZprYubXurbRh3YBu+72xQmj1SuSljNq2hCuxzIMD6/hiszqulm7cLWrousDLBmAcQeIbH41rdFcPwiUsm2SIYsnJByTGDx85p0sajG1spjCEY7AL99GEEEY4bEHvxPrUumlgLgWCrDa3MGeRHBxXr212zgyu73ByDVFy+ERG25/4kiMD37z+FTq+kTbu0H9N1SWW2XVPHKkDvI4gDtigtfqWe2CQdyvIMZ2nBH5fSvSlzUMCAiwR/EJIXJ9zFXaUAFifCJjAwucAGa1ri7fYUlKrYV07UMLiXFYqUBEDkzEk/QV59obJvkP4QxIEnAzjND2upW0uFZgnt96fpkH0ppqriXLTKY4mRxAz3FDFTTRibqn0Zi1p1ti5ZII3k4Bjt5++KK6foVY24E8G4w58IG2ff9DQb23W2rMS6iGBjKnkQfKZwacfZ/R/Dtlj964dx9B/CPp+dXwXLtlOCHKWw/VXYmcR+xRPTbaC0bxyWOxVPbvu9QKzf2lv3ApFsMYE+ETk9/ai/s/duNZQ3eeIPl2prjez0dXQxHFD67Vi0hJ+Q8zRDMFyeBzWV6iDqiWHC/dEwI9fLFa2kLy5OCCem2zdN12u7SYUmMKpyY9T+QqOt0TtJX4RztUAnA7cjJ/vV3StL8MFd26QJ8vSP60xNv4YFyAQpzPkBBM9u9QznLlaPOnlctMU6PROx+Ai7mIZjAjCiZE88R6yKJ0SeAtIlAGJmMAwfwPej+k9VjUqtpZ+JCm5OFkSPQqcZ5mrl0Zu3bu1Sqybd8EGMgiRGc84Hage65aBWO2i3pvU0uzsVbgiCxwBHbPND/aPQKyhwoCiMZz588jHrV3T/s29tLdv4yrb5Y28ljncST3+kVO/YQuRaC3CmFa6fidyAFDGAB3OZ7Uu4qftloPg+jOBg7gMSFHiCjAkiJqVgm3fuQ8psU7TzzE44x50y63praMm+2qs4gPZYhZA7o0iO0iKXdD06/57kkm6x2nyUHw/jVcJcfdZqk4e4dqZBzz3rrgBBH796B6Rq8MhEMh49KZOPxq6L5RsvjLkrRTpkBtsf40YZPcEx2rzW29yn1FLOpdYOmZoEh1z+/Sjen6k3LYLcny8qxWHoS9R6irELdXYimPCeTxx5Uw+OhnYU3YB47jHafnSvW2kW9uhi54AExHcj6VI6/aCgQBnMbiZbIjgeEd81DlxK6R5udLkMej3Bfcq7Qs/eWTMc+0+dDavTXEuXLUgqzDmMAdwPLb2p39nNN8IFdvP8Xl6An25ofqOn/zWdTIgCfXv+EUjnwk+PQpVVoquaEhRbUv8NkfaOQGEEcnt2pb1K89x1RJiN73SY2iSOBgcU7v64C3tyZgrt5BHBx+80ldy6n+HxDaMccH385o4P72c8l97CLGmhDcjxcknmCR3jAjyrmiAp5aceYyB+Ve3bhRAhUQ0gnkhQBxHmCR86D0uqO83NoW0BEvAjiAoOSRHAmuUHLYCjasvN24CF2sB2J9PbitBoHhB92e5YkkmMmTSyFcbwSD3g80lbqzKzBfGATBbn86GMXJ+05RbZ5Y6eo1bAXm3SxZVTCgmYJY85HAPNN9b1IW9yJ8Muc5aIJxkQZjtU+jaUEljh3Ks0yTAAIHp4jJ9hQn2o+z4T/8A0IO4+IoO2ZwGHkZ5qttSnsqk48qZ3RbO0KjXDc3lgCMgbQCwHpJiidfoVA3biT69vap9I0hYElssuCpgLIggAqZ9xzV2t0ZtoqAhiigeI5+eMmpMrt2mIyU9oV/Z3TpvceLxAknsM4+fOfKmqKqgocoZ9Jmg7TfCywHiIBI7AzE+fFHXGX+Y+XArm+bsB5JNUIdb0YXGi0uzvIk58zJ/WjVFxLfwnub3Yxk9uW/QfOml2NsyI4gce9ZwqTcA3ZJ947k+s96YnJ6b0apWqZcHm4unWYkBt3lIJP04rU3AIMdu3sKR9KsL8UscsiAfNo/KDTrQWzcupb7OYn0HNV4l7dHo+ljUbHFrRpa063HWd4OI8xAH60iUdvwp/wDa6VuLbkFQqlQMRiM+ZJnNILj7RPpn2phQjP8A2v121Qi8nmlfRpe06MNoxJ/3AH7s9jU7AOp1LL6gAn3lvkBNObmksBiLVuc5YzmO/kKnzZFHT7IPUTTdBPSrPG37xMeg9PkK0XS7EJDQWYGfKJiPas2mpFlS4EgDgnAp50DUA2gzP94RuAJx6D8agUmvcSx2LOo3ES8qaZQds7guAGHA8iPbijLWvuMxditt+NizPnJPczVVqxasqzqpaWPiiGYTkgE4ya7X9d02xWS4N8xAXc3l8o96yXKTpRGqLadAPVushWYGFeOO3MEn0kH3MVDpO9ALlsyo5UGfDPiPHlUdT0+3eAuXrZ8JIIU7Q+4lgWJz96ePMVK67wotj4SAjw2xtWO4b/dieabxhGNLvyFai009nvUrRYm6GB0qKQjEkMT2he5mMxQPRdUt1doG0jIj0/rWjv8AT1vWz8QSpEQDEeo9fWgej6ZLIZCqggwG7kH17mu/lg40DkaasD06Tqhs5IhlntzPqMUyF7MCgtbeQEPtEKSBHPBmD+lF2EET2MR55FW+nnaoo9LPXEB6v0oXtgnbJgkCef70aOnf4f8AyyZgDP6x2rzVsFTcOxEe80Xq7wd+QSFHHfvTb9xZSEmqEMxH+2PxFKtVozvS5wB931IP40d19WkbWC5ziQe3Hzoq10tTta6zOUgiIGD96PI8YqfN7ZXZBkheV7C9FduFCGXeAJBmDwTFXaZviIAw2Mw3KvaNoLAnvg/hSltZllWfhmYYDxsD2A43Hz7Uz0llLQtMu4y0kPkjw5xGIGOKllSWxCjXZT0hbhdt2IJIOJYbiAfbml/Vuif52/Tk/wDJBwhxkH8Yp7ptcy4iWjI57Yx5UDf6olsAEFTcO0eRk/hQYnPm2l2bVajsGvSgkxcYZHYCf/bjtSfX2XufeUSRODjP74pvrfE6kSADEfpFEnTBZZsY5OIpjnxehT06AOiXt1sQrcbSvnGIFCjT3FkGy3Pr+lOulwu5g4M9vQd80YbU+tBzUW2vJzTIamxaS41xRAYhgASQuAMSe/MetQ6veN206LClhE1n2v3duwAOqsBBwyifMcxWg2mNuMYHyx9aqbS9wblb5AXT9UdOoVRudu4ER2PJpkVViQwlo5+dA6kM/hVC0Dn7v40TYYhRuBDRBLRPbuMfOpm+SujJyi64oB1/RjfAO8hI3COd3A+XNK763rIBUkqMGc1qbd/d90hu2DxjvVOvtNAtrbloncw8I+fc0cZP4/RnehXo+rJdCoxiT+P7FXmwjXAbTywP3Vg8GDPlSnV9Cay3xNwIEnmMlSMfOitKRbllWGIEN2MzPPfFG4xivadxV6C+n4Nz1ePoB+po/p2qZbqFDDZyI8s11vSqqgAccnz86o1Nz4fiGO2PL+lVxTUaPYxrjFIYavXfFYuRBP8A1QXVXhDznH1obSXv3/3VX2g14tLbYmAGBjmY7Vr2qQUtJs86P0obS9sRG9XzJOefy+te3WZT/tHFeaG4beqcrKpA2n+Ft4DL6TtIq/WaZyxLKY5PYfWvOzfPZ5OZq19lytZ+CXugbOM/dx5+ZntROif4kkAhSIXGIj0yB7Ugfpt66ItqTbaRM+HIgkT+lOendVZWNvaJWMHkjgn9+YoHHWmL8Cjqty8bvwmBAMQRwRgYjzpp0zp2zItqp88T9eaL63btvbRgPECQAeVn9JoHoK3Lk7uFxA47imJp6R1tjROoKrFW5gZPcH19IoS/rgCQV3TEQcZ/SqG6HN4s119gzsnBjtI4E1LWwwIVYC8Rx9PehnUXo1vQL1X7WGyfh2Ull+9cbIHyHPzqjT3nuEMCWnxO5wADMAD38qgyWwD8beA0ztA8vXmnGsvqcYAER6/T9iubjGKpBOScTL6m3tI8Rja2WJJ/7Na9E8IHpx+FZq/b33UUDG8E/LJ+VagD5Vd6dtxtlfpI6bFf2sX/ACMfh2xSn7HEwxYHdzJ7rAxn1mtJrvGFU9yPp3r1bYAMCFnA8u1NvdFnG9irqtyHU/oDx711vXC4QuInnuPwqvqFre8TtHBoe500pAKkjtjnPNSZpRcmjzPUf2Gg0XTrYui8x27Qd5B9IB/Lioanqp+KoKkAqQGMeIgz7gwfzobV6RjcTxAIAN8SW3dx5R6+lD9cc2gSFW4AQQGWRBwTHb5Gp4xTdNhxgpdF2mDG46kiEYskc7WAJg8iG+gmh+raQttYhHiYIzmZjcIIP1rzSIspftyoLFXQmdrBTEHkownB4yM1Xrbm0qwO1GPiBmCCACDGcZM0+qmdHi2ohfS13jsF7kiYP5mjOoWre17l1pFsr7ZwMHj+lVdJ0SqbjrcJJIHEBSAOAeZFB6sE2nt3ckvJP8JAXw/mfaKQ4rld6/7AaikNNZYF6wJy2G3JGD6CI/Cs/qrdosd+pvqRAgISOPMU2sa5QoS3bhgADnHAE+deaUJHj2bpM7jB/KmKfHoBZPsB0STcuCIzinfRtQvwlJTdIK+uGYc+1ItR0x7Za8GLAnETgk8wJrzppv3E22mCw2JBg5krkTmtkrW/wBe7NM12MACO0eVQvHkjiqG1ylJyYGYEZ/c1Hp6YLuT4jgflSZWALtOSt+4tsKqhVYxAyZkevnTL/wC4jYYZN4EgMfL50i194/EYricTHlxVI0ysC11j88fnTVthdlGs1N6/B3KAvZfP+tGadvHZFsMTMHcO8yxHf61T0rSWWuBlusqg5jv6DtWibS2i++20nMgn0701S9yQyCuSRex7zMjcY7eY9c96WdVueADv+zTZiO3fiCcT+dKOonxAE9j8+KrZ6zKNEOJ5qGqAa8qlQ0KSBE/n3zV+nMnNKOo6m58clBMY/r7Umd8XQv1DrGxr1XUbtMHaUNo7CY5VpK/Qgr7EVHpWne/p3W4FZT91hGBt3Atngxt9CKu6VaDWXS4wZnIJDcYMj3759aA6Xrf8PdfTnsGB8lAllB8+1Sx6aW2jzk12bDo/VA1hRd/1AoYEgjevAJ7Bux8+ay1yLl5/h+JkeJHcRgg/UVV0bXn4bSzHa2Nxxt2rHt3xTjpaq27bhQQRHmcnilTqEpPyBOdqmEf4eRLseJEn60t6TfZGcz8OXMCRxOIA7UR9qEuJaRrQB3MVyeMc+1S+zWmti0fCBcJ8XrjEfjWquFnVS2df1RDASxJxkQKUnrcXHX4RMDLBvD+QMZGOac9XiBjvJHt5UJd6baa26KviOQ/f7sL8iIFZBx/yVmx41Yu6at26IumfESq8Dy+mPxpkQqAlySBwGMxHl5ZkZ7AUu0upVQEKzgeLHbEA8nii9R0j41ssWK4wDn9ijlFylXQF2ynol34t5rgHhQcx3P8Aaa0iR34pZ0PTlLKggLOSB7x8zRt54MA16GOKjGkerihxgjPda6wLdwBgdqnBEzIjNN9HqiyAsIPIj1pRruhb2FwsQGmBzI70bqbuy0T5CAKJfYbb39Adq8Hdgp3EHgHIPEelM9Wl3dbMiY4EwAIySRA570i+zymyfiSF3YMj70+Lg/nNF63W/HBtuSmTtzIPlunk15843ltdHmZJJux1YvqBiYHLQYjvE9vWqb2m+Jp7rTB2mAeMZGfXB+dIdARZI+PvIEiJkTxIHkPP1p/1LVo9gJbIKsZLe2f6A0qUHGar/YEfa7Mp9nlc3GJ8I2kNmRWg01zMQCYMAiR9DzxQVi2Et3CB4lYTPdYjA85iq7mq23PDyrTj2mqZvndG8mpJh1i8oDbVGMfxAenB/cV7q7m5PCArExkkrxJNUakh7d25bG3guvqBnHbmaSLdcoACAxzD4nyI9PSlxhy2G7btjF9V4vhoT8XaPCD94wPu+fnHNFW+mM2WZmbuZNBJp7aMrXPFdxE5CH0Pvx5U8Kahf9MShypXy9fXzrZuKVRBlFf4l2luWltAG65JkE/DPnxBYR86800I+62Syk8MI/U5pf1638JN5YnhSp/3TAOfzrui9RA8DcHicn19xS3C/d4AkgtNG2+4ysdjEn4ZHEmcUVcVNoiAccmrfjhQdpkfl7YpF1a0Pii4AyGJ2sTtfzI8qYvya1asC6gxZSYiSYHfGM9+a8YE2P8AMXCrB/5Gj9Re+GNwksfugicEdx3NKdfrL107SFRfLAA+XNFjbZkU2yrTtcNgMB93gDsKO+yeqZ7zBuAk/iBV/SdfZtpsuMBAgmGj8s1X0N7ZvubYZRtOTgcjgU/F89odh/s6NE3n9fnSnqH34I7T9aYM+D270n1bk3Inj+lPmeinYXpTgk/v9xSKzeJZh2JJpw13bbYk9ppN0kuTuC484pOX47JvVvSRbcvOjbbnhLZUjg44nzqxLAuOzFtrtIYx94cz7jiO4z2NWdYvfF+HbkAq244yD2x5V1/RFQG3dyDA5EE/WkcoqmvJGmk7/wBkumKloHIYk8kYo77MOg1Bt7ot7Dc3EgBAOZ9K7RaAFQEUFTklhP60JrdCi7mgiY8IPgMeY5PtxSva5Pl5M5W9mi611yzctC3bVgu4FWYRIEiQOc9vakg6mo/y0BZgJIHI95jPpQzaZi4UmQDge/74p90+zpvHODvO7zLAkE5FDUYp0c3y2UaLUNBDid0YMSKh1cD4UZG0iIJBnyMcinIuadICS3ymgeqahWXCy3acZ9fwobB29Iz7Iyqt0nhgGAHZvI8c9vU+VG2rxuOqozlTlpPHpxMzio/HLbUO0K24HbJ4Pbz5o7TWggMcnk9z5VVhjye0U+nxxl34DWIBGMenlx9KG1dzEDvhfc1A6oSBOcRVNvUDfun7shQed0ZP1gVUz0dBV+4MDso2/Tk/X8qT626HcWyQF5bPH96Mu3wqlmPAmfX/ALpR0qybrtJ2l8T2B7A+U8T2xQZHUROaWqXklfvN8TbtAW2CsTPOJ/Kq21dvapuyxYwoHEDHiYZ57c+tMdZa/wA10dZgwSMEH0qrqGgXYH8ShJI8BaTO7kcVLGUdJogvdMFfVliqGTAxAHh8hHlFMLElRAiMZ8p/OgrF0qdxIE8gcZzOKut6wNIXvPOM9iP33rJJgLb2Q06i/dALwuQEyN0QSCfnMCp9b0qhlCKA5/iXHHPpxRXRrVu4QWVSymQYwSe/lu4zTjrPRQQjlijGQsAZHJ9jxn1rJZYxl2Mcb6EuiUKjQZ3Zj2WIxzxQOoBK7oUHtux3xjv5UTbS4D8NE/04DRgZ4gnnzo3RqzEm4pBA4Yev0NKcnF8mLvwZG4/j8O7IDEzgTzJPrNaDpnU7gQBGkfvypb16/aW8yeKDklYPiMk4Pbj8aHs9EuGTauKqEyA7hW+Yq3+NZEm9DlHka7qwT4ZGoiMQJzImIPnWVusrS1hDvXIifl3ph9rNcjOLYG4rMt5tOQPT+9UaVQqps7icdyef6UmCcI2KlKhloOpm/aAYm3etnxDgODgGPMGD9ancBe4rOZKgDGQM4gVy9EO34gI3Ge/r9KFtBoY5YkjA9D+NBOW9aAlIM6iFtxvllbjmfUnuDSrU9HIvoQ5NqQ0DsCDye8ED5U9NhryIl1GRQ+7dI4AM/WiOrXLKoFtnGAPy+dZ/I4u4mxk0rMZd0e1yDLZx5Vb8S9p3Nz4W62wCyO38XPY/Kn4sWsGTI4HNHaLqFmzuDNHBCwSc/hTY+ocXdWFjyVKwTQlrltbmwgHMTmk967DsWxknithobykSi7UJMIOw/wC8/Olf2i0IAl1ZN2NxBHrAkcwR9afLJJrkPXqJ3oQ67VhkKqOe/wDan32c0JWwnqCfmTSp+lPEzIYDaYgnsZ7c9xTnQXWtWNsDwyZJznPHfNT5puUaE5MkpP3AHVtPu3XIG+2e3dcTPrXaq/C5IBiYmSIE5AqXUnItbg3iuSs+pG0fnS3Tr8O0LXP+4j+I0lJOKbF9Kxz029/kzJzJFC3rcqd0xmh7CgBRmJJ7xJOI+lajQWLeMA7QST3wJP5V0tu0clyZl7Gui98IkhlIn5AE5Hf9ap0z7XuNOGzBzBmf1pj1nRibryAXWIJxNwiIIz2P4Uls6C+IL22Cxhs5+fl706o8b6sbOK46DbOuZ/CFDSPOB6TGTTF9AzqEZlEAlSmACeTHf50tVQo3rBb3AiPxn1o6zc+JO1m29yYk4+7I5/ChjFtriDj5yqMQXoGiYAtc/hJCeuYLfgKasARie9eEGAFxiKtKAE5n1/P8auX0j1YQUIlbWBkH2g0FqdIVG4DwDEdh3NMN3n3oD7T9TC2xbUZGWyeY7jtP4UdHOVAWrvLeItjbtHrHiAkCO9W6C4ocJ5+JvzP9PnSnQsiwzbiSZ8JAn5ngetG668ygONoBxCyfbJyT61Pkk30edky8thur6tbL+Nofb4pB5BI7d8Uz6Rq+zQVbtWWtXEuXN8NG3JAmSD/YU9sOAngWG5POD+/Ko8sOq7Ak72C9Sv2/8Q9sQoH04E+2ZrzVau2oDAhtucenak2usuHa4+Q2JBkmIJP78qZ3tPutgAeEgcZ5pzSVAtcWmdpLYXdbYtBP3l5iJX6iD86bN1PaLaXXJBXarYwOwz3NU3kACnuF78+ERn8KHtWwbqNcXcEUkBhiSR+/nQSUZXyCi7f4ND0vU27sgEMyeFpWGEcTOZqOo1Z37VjA8fcZ7fLn6Vmr90IxkhFuSpbOBOMjOPyo69pVVZDlie8wSfPBg1PLEl7k++jJSAvtZqLbW8hS6sMHDQfLzFZ2xpLREkEenP6jFaLqOmLrudVbaNvfOTjH50kuppVMN/iFPkpRh8iYP1q/079nFMOEtUmGXunR4gWB7TB5ozp9xSq2gBukFT5DvUreokwIfvjJj5Zr3TdL/wAzcwcL/t4z+YFKnK1TE39nvX7rXSttHKqowBwxB5P0p107RKUHfzPek+otI7/5bAMoJKgzwO/kaL6d10bCqgyvOKHk6VrRjugzqUrctBGIDNtbyAjJpdr9LeJJCAKP4gZJ9fQUyssLmcz5cD1Mg80IvTblm6Wl/hGdpZtxny9R6UvkrsbFJRsB0Gp2EzYZjxJ4H1ojS9NJV2vOPEZAjj5/pRXW3HwUIABJkmcgDtjnMClGkU3rihrotAkbSxjvAafQg/SmwXLpA+KRvP8A6f8ASrPxfh3i4uHbdslhCuqkF1g9/Oe2e1bD7adNt6lbdm4doa8IgSxMEELHBI79gKh05lYIt+7YvXVMqyDIIH3vMHzjmqbeqLncT4pkeh4x5d6b6v1mP0eNWrv6/wDSzDitUh1rPs5Z+AthEhFAkqJY7RCiefKvjX296ZqbChFtmW7rmB3mODMA19x6Nf8AiW8+0z5Y/wC6+Vf/AFSvtc1luwwVbarJ+GxYtMjxAwoIxiO/NUZHBwWRdaYvJFJ2zCdF1Dvbdbgyhke+c/UUdYTcGXzz6juD8jRR0awFQBQBzjA5/Olmis3CVYKT4o9Y/pUDcZSbWieUt6LmvswWV27So57iZ/SnekvbVc/7htjzkj+lKNWZdxgEOCPbav8Af60x1F0KAO5H0nn6/rXSpIFvZctlHViyyCVMn0AjHympWNa9qQp3KRlWyCf0qHw5SAdsoI7gHtSc66B4sA4z51POEpB8mno916G9eWFVfDuaIwO/zpqdOqKABHkPKklu7tfeuYOR/wAWzn506F0ETPt869LDShot9LTTfkpdPnRSKpAEEGOfPiBHaqlXivNRfCKWYcVUlSsoeyvXav4Szgt/CP19qz2j0vx33sSVmY/3eZJ7GhdX1LfdgmMwfT0pl0Zj8R7ahYUZbMny9KRllKtEmfI+kHt0tVQhJJ5AbPlie3egep9KvG1IAgZ2gyR3MzFNihMSSPUZj5d6JsawXVbbBEZkETjOD+81JGcltkSb7Mt0/UgBSXJ8wPSOwHrWotPuWe3bsaz167aUYDETgKABJ7Crb0gfdgkTDEn5Vslbs6T3Yd1RUUSsk8mO1B9DLqrbl3jJUA+I9+/aoWpfYRG3h18jwD7HMVLSar4b7YJC4BUSG+nBoaaVILkztXrDdS2wAQEsDOeCPwOaOAV/GrdoI/tQ2tspKSjMpz5BSzZBHOMelNBogvYRHIrJTSR1oXa9gll2dR32yJBPaveiW79wS9hhbA8JWB3/ANpPEGZqxuphrd/Tvt8QG3EnDDP0H1o9NWLFlSsbiPzMCs5cY1JbY2UoqNPyVrp5f73psyCP6+dK732ZUsS7kEmYgGK0encuFefEB94j8PWhbd8Cd2TJkwTWQm1L2inr4iXT3wGZY2huPhjbA9e/41a1hVG5yduc8n8eaGVDvgmCcDHyofTaVXLEcbj+BijW9sUt9h+kt7w5BA3RgcwPP1opri2E2rBfaTx38qJ0VkW13zggR7+ZpRrCHYFexz6+396F1J/gJvY56beG1SylJ5kgbT5Z/Aiib/TvjMQ9xvhhtyBTBJ2jMjjIpD1C4TaBBkAgEc/Om2i1oATcPEAPf0mgtx9yGwk/Bf8A4cLCEF4/3Caz/wBo+hsdm6BKAKewYFiQY4nd+Hetc2sEA4qvqADWyH7j/r2NbjnKDuwoy49IUfY7q97TIUKWmcHDMm5gCMDcSMRmvoHQdWNR8Z9QFX4YSWEqDIMnnI4r5pbFxtxVZRR94Nnw5OI96hp/tCURi24qcAqRDCeGg4PpVXLm6kk19HKc09H2fqfXF0lqQ4HhBtDD27okCAcQw75+tZH7TdUGrZHe0UZViC0xOcCIHvXz3qvXmFpQzym7cqA4EgSfTFNdBrbjgM4AU8DJJH1xWepyyca6R0pN9jDpumDISf4iYI5ABIH5TSY3mtXHAO8gkYPNMtZ1UW7Y2oPILPvE4zWaXVzdAM7iN2PPmpMcHJtinsnqOn3C8liob7zLn1MDmjV+FbwruzEjB8RJ9o59K8uztLqZjJXuD5j+lD6DqFq1qnXUIAAJVmElThhjPnVCjOS/X0H8lotuXdQW2/DKDbKyMtzPOFiOPUUtvWmkrdJk5E8/Ka2ba1LlsXc7JlSRGOCY5j+lIftPrrVpl2W1uq3jKuCVz/Ejcg+cYocUnKbilR0Y8mJm1hW2UU5ZwDHko/qRTPoDsqlWO7bJjjbGTman/gdO9sXAvwHIkLJIycfX2ppreloi+EBWxJByxHnPOaOXqFHoPk4O4kxqFMsT4foazWu1Rv3CgO1R+NG6rTAiDJPJz+5obSW7a3JxxB3ciO/pTf8A6OSoY/UuSpaB9N0EFvGRBmcdgREeWK0di2quSBEgcd44oe8AY2kRwIPNFWVCgbjziDmpcuWctMllOT7O118LuIkwD9YpPpC21XcsIWAJycQceR86Y9VvrbEsGI7KB5dyQMDPFZ25rWeLm7M8DsPKPKjxptfg5J+C5m8KsQMNgeUHA+lMOo6kPbkYPtnNLLl9o8Q2r3gU26fbUrz6MJ4PI48xFHNeTGEaHRAjdyCNpHYgx2oXSxbvqqyqkEZjmrUthHIRjx90mF+WSaD1l8XW2fDI7bg2AfpSFdtPo1RNBqSMnihbtwqWAyMGPKQJFVaW26oPiObjDiRBAnkwecd6nbuiSSs+lJlSega2KtbblgUglZLZkwcdqtNw3VGYAiSR2FV6iyXulV8I5lJmJ/6rQ6S25AVhgDLNG406TpL7Na0G2L6aRVuEm4Nyr/xG4gTGYgGc001luyrndaUydwKpukHzM8zPHpWd6oWIVUAPjGO8AEz+lQuFk8MN+f61uLGu7GKaWqF/XO38v6Ut+z3+kfc/nXV1Mj/WxC+LGF77r/zj81oLs1dXUnwY/ARo/uN7frULf3l9q6urZdFGL4mi6R975fpXuu/g9z+Rrq6hj0H/AIoFH/jt/wDHWL6f/oan5f8A7V1dVHpu5ftGrsTant7V9N0v+na/kH5V1dRev/rX7NydIA659xf5qV6b/XH8v/8AVdXUr0/x/wBiF2xr07hvY/8ArSX7Q/8Akt8v/QV7XVRh7YeL4M1b/wDiL/8AH/WknUf/ABE9x/711dU+H+x/sPD2y7qH3fmPzFNOqfe+f6iurqnl0v2L8izWff8AkPypDb/12/fY15XVTg7YGP5BX2f7+w/OtTb7fzCurqX6j5mMM0P3W+f61nOpfcb/APH/ANhXV1UYf60WR+Ao1H3H+dW/ZH7r/wAy/rXV1bP+tkq6Y113319qsucj+aurqnfbCh5/Qwb79z+Vfyeh+n/ePsfyrq6phT7AOh/6rfvyrUDiurqdPtGik/66/wAoprd5rq6ix9HI/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6" name="AutoShape 4" descr="data:image/jpeg;base64,/9j/4AAQSkZJRgABAQAAAQABAAD/2wCEAAkGBxQTEhUUEhQWFhUXGRwYGBgXGR0bHBsdHBgaGBoeHx8aHCggGxwmHBwaJDEiJSorLy4uHB8zODMsNygtLiwBCgoKDg0OGxAQGzQkICQ0LC8wMCwsLCwsNCwsLCwsLCwsNCwsLCwsLCwsLCwsLCwsLCwsLCwsLCwsLCwsLCwsLP/AABEIALEBHAMBIgACEQEDEQH/xAAbAAACAwEBAQAAAAAAAAAAAAAEBQIDBgABB//EAD4QAAIBAwMCBAMGBAYCAQUBAAECEQADIQQSMQVBIlFhcROBkQYyobHB8EJy0eEUIzNSYvE0snMHFYLC0iT/xAAZAQADAQEBAAAAAAAAAAAAAAACAwQBAAX/xAAqEQACAgICAQQCAgIDAQAAAAAAAQIRAyESMUEEIjJRYXETM0KRI6HBFP/aAAwDAQACEQMRAD8AxT6gbj8AGZ2mEmdsNPgG44x37VTr9BdClnG0NBhiBHtw0x5irun27t12K3Cu0Asu4qGLDdyOBJ/AChdeL67BcIbxQxI/hJhTjioL8ef+xDaf7CtagSzczBkCR5nz+VOug9Ot63RqjTNtiA47GA0jziYpYLCtCfeDEMQTnC/litB0S7/hwpMfACQVAAgzz6mp5Oo67DwbXKXQk0oe1e2MIfdMRmeD9cH50y6rpluIwJZSuVZDkd8jvTj7R2lJtalIaAVBnB3xBn0ikn+YW8MCRGTxPf8AOsgk/d5E5Yfxy0Z3pFzdC3NwJ45BY+cmtb07SIwI5aJAP4mspfYozbgWZcEDORTHQFr0hboTw7XG07vWDMTxXSUnK/An5OwW7te4xtiFYxuOJjwwPMU36F0lfFcuQduEETk8nyop+j2doQLEcEE4+tS0fRQLUF33MJ3AwfYeVDJ2tM6t2S0oVi6TBAXiIGc+096XXdWq3zbSdqCWBIiTmlvT9QbGo+A6DJ2k8MR2IPf/ALpTrAg1FwlnYsxAPIgmBj6Zoo4e0FSao1g1AY78QRAx65/GaRrIG9g53F8qPCAW4M1X0xl3hGV84BYxtP8AL7kd6hqepg77bCSjyonuGg++KNQcfakb+B8tl32sCxAAXauAQf19aUa91+NbUSdpDseyiJ54NP8ATX7920FdEQY2mCCvykT86r03SLSZMueZYz+HFHhxzSaZZjhNx4naLUhgzAGIEQMmqNdoHv7Sx2bTIK5b28qYvqBwsA+Q/oKu04CxuOeT5yRn8T+FMhhV3ZsPSKO3sXp0tRG0sDMyOZHefeqk6eyOLinP1n/cD5z3pnuE+k8j+nevRkeVMeJDXhg/FGa6mHN22qLsW4xBJExAkj6THyp3p+lBQxTcNwhiScj24+gomAardcQrMM9jSpYdUhE/TNfEjpryKNiwCvKk5z3+dVdZU7SyZMHE96VdR6Lca8Lq3JgRtOJ+YNCf4y9bBDofruB9jQZMLpCJYZR7H+h0ypbW7dIAe0u8sQAIEGBwJwYFR+0NvelttspIUmYI3QFJ3HilOsFo7S7gAHdsMzJ9O8R2pj1LWrcQWjns4jy7fWkShUlIy0+zzqdt0KKhAJU8+WAP+69tOVQKckDtn86BvsbcKP4j4eSfYzwJo/SugRWvNDTGeeYGKXkj7RbSrou1WltlXuuuQPXmI4B86V6C81qyWC8csRJJ/wCIOM/Ou1HWvjXTatSEBgkGJjnI7YozTNctXdwtubVsEl+044HcDPpTIpx1Jfk5LdMU2tTdsut1bcrDbpBBO75cCoazrDXnIfw24wIkSfMkVqbvU1vXLYMEv4bZBMnjMDt6mgLmitliVAaCMRxM8enNd/Ik7cf0HJUrQP0RW+MQY2RggiJ84A4NG9R0ZJk+L1/fFLNZqrlq4vw73w1A8S7QQTn5ir7vUvjAIrFP954VsdhMz3oJQb9wviqsEt9NIvbwwIKkOpJJ59KJta9BIa6FIPDAg/8AVW6rbaARJLnkRlvbyHrSfVdI1Nxixsg/ykR6d6ZFLJ8zEuT2G9LTZeBIZQdy5HcwF/ACtDrLNt1AYDd5xg0Jq8WiJgmDx/yx86r6Zpj8VVdvAwx7g5GaVNvIrRttgTW9rsqyWWNsnzgx7TP407ckqisRCz37nkeo9DSf7Rb11FthABwTxlfF+IihtPrr73Ia2QJ59PSiabipBOT40jR9K6qlthp3AaywJMT4CW4Ij7pzkcVH7RaK5pE+LZi5aJEzys8ExyMxQWlUfE2r9xcsR3b5c0eetBbvwXZtty3JUpvtxJHYgqfMjFFHJbuhuOamuMjM9FcIbt29/qbpYxxI4mjOrakXNj22EjxAgSD2z6iqep9O3ksLtt7XZVJHP/EiZqrpukgQMQZitlO/d5J8vtex30h2vJvckiYHYGO8DPPY0X1O61qy1xIBUTB4OcjHea86M8K3lJ4/Glz623qXuIHKbTtg8MMEk9jmYFLSV8mHGPIVaLpLs41F5yz8wckDsD2+VGajp4Y2/hna6HDckAg8exiPKrZIG1gQc+59ahpdYWuFFENHHl6me1EsmSU9Ge5ul2THTFQwCS0yo75yWJ9+5q/p3R7dolzDXCSSxHBJ7eVHbACzRlok+wxQmo1LTtSJ7k9hyfnirccOPZ6OHAobfYXdvxzQty09wHaDtHJmP3ml/Q9bauXHC7nC58Y5k9o7U9a5Ijt5DApjdaKVvZmrV++L2wWPCGALZnbPIPHen/U23QyHawwYEYHFSUeVTIB/fpXV5MSa7Fi6sgic+fY/0ou1rVPp71O5pyeYPoaGvaMTlSB2z+HpRWYM7JXcNxx5gTUbscx/elYtEf6bxnAbPH5CptqroEMmPwruSOphZgiKHdexAqsa5e6kfj+VcdannHvj61tpnUePaQjbcQMvbGV/lPaljt43jktyRnypy+otHxKR2lSZxEEgj5/hSG/cJ3MhBzz+HNTZsaW0RepiktFvVNaB8HwyVJLMPI4H4if+69sWw7ERzwTg8eVV6WyADcYhf9xOVP8Af2rTdO0wFtcHI85GeI+UVM3xSRJpu2INL0S2u0KIiTxk4jMnj0NOF1ptrDdu/pHcURb0O07t5I+vHrQXUyptuDG4ZG7ieRQN8nbZjbbFehUPd/ygFRfGYwSJ49pzFXaq+6sXt8xHEiO0+fvTd/s+LVkXiWDkbmAOIPlMnHvWfdvEw+IcmFDeUSIgkRzmsUlPcfAyeKUVTIXPs7fuKHuFc5jdkzPyETxUNFojuNs9gWeRnDAD5+tagavegOCRKsoPECknVuoKkAzJkCBMDk+vMUX8spPjQtp9BNrTgtu2w4GxW7Edgf8AljBptoddsQBlM1l9L1VrjlFtyFhyWkCQZHrAq+3Yuks3xCNzFiJ8/KeBQuDfydM6S1+S/VW9xm48gEYUYEd/c/hVC9VtnUWkJKrJIciBPYT5c0Y0Ak8qTJnnPP79KJ0ltGBcqNpEKpHbmfc/0rcU/DWgIs77SadbiDgkgRHmDyPypb9nka07Aox38GYAjJntB86MuX0WNxgCQIE957cHNW31drYu2WARZ3ycjPceUCl8m7VaYyN+PBVe0+z4lxAqqAIXI9/fmhOpEMTdx41CgD+EDkex/rV2oZmttEkgCYI8xmTjiaWW23XShG2QCMzJjt2iPzrY7VgdkviKlslsAZJ8v79qiusLbNisoJxcfG4doAx59zxTjQfZ0am7btkeFZZkmN8ZWY96C+1OuK3GZ0zbGy3bmEX1gd4p8ODS+2PxwhxuXkB6LqbzSmQh/igZnkgDH1rYGzb/ANNVYGOQAcx/Ws59iNeLivvAmY8h5j60ZovtdZs6go6u/hghAMMCIEntzRZMTcmqOimpVQr+1BYapLaySFEAdySe/wAqc9N0fwhnLtlj+g9BVBtl7x1LLG4QoPIXz96t11w7Tt5/Tzp+KKjFfZdhxr5eS/T2/iv8ND/MRkj+ppnq7FuzhIJggnBP9vWsV9m1vi/cJJCD5Z9O5rR7jTXaKFs8tWlXCqADmFAH5VPf51RqdQF9SeAOTWY1XUblxiPurOI79iay0BkyqCNBqupqkx445jilg+0lyYCQD3x+ooQ+Jdswox71BtIyNuEsQsep+XelPL4IJeqk3oc//db3xAiqGG0NukCJ7HHNHvqzB3jEZPl7ml3Sde6KEKKpYT4lggz3ntVl7qLrJum0OZX5Z96D+Z3Ri9TNMMUBhNs+sfvmo2LhWYgc4P8AWlvRbaJbu3GJXxkIJwMTAFMdNdFxdwweTPrT4TjJ0i/HlUlZYwB5WPUD9PKl7aVrjkLGBJJGPb0pqQKVdSssdyoYnvnED05nijaaWg7AjpgzRM+dQ6PoUS6yMJYmVByCI7Tg1T0MsLm1pMiRj5GnfUFCN8QiSoJ/Chkri0TZo/yY7Qt63pALlkmCgcJsBgCe3zznmtHooVRbF2CBAMg+gAkcT29KV9KtRbGpvlSjCU7wx4JnMjtUToxhrd4EbpKnP08jPeoZyvX0RO1FJjXU9c+Fu/ybjbZG5ACPf8aV27p1VzTbAfhFg1xjgGP4c8k+QzTB/DbJyT3+opFrgFNq4CFUHEeffPAxWQSOxNclZ9K64y/4a8cQLTGDxgSPlNfN+maI3gt3UN8TafAgAAHpiJGJjitJrNXusOrkbLgAJnkYx9aVNbVQqgEADEHjM8ec0rB/xwZV6vKlOl4KujXG3NdeRuJVVGMCguureBO2bgbI2iInG0xwR596g99lYIefiE7h6mYA/cTTyxqQcu0RyJ7/ANP1p1tTukROW+hX0ldo2nxluRMkGOPrkn5U301oXAWEjJBBwQRjgiqemop2tgbsxHHlRus1gtNtEZzk/vyoNybYPbKdZprYubXurbRh3YBu+72xQmj1SuSljNq2hCuxzIMD6/hiszqulm7cLWrousDLBmAcQeIbH41rdFcPwiUsm2SIYsnJByTGDx85p0sajG1spjCEY7AL99GEEEY4bEHvxPrUumlgLgWCrDa3MGeRHBxXr212zgyu73ByDVFy+ERG25/4kiMD37z+FTq+kTbu0H9N1SWW2XVPHKkDvI4gDtigtfqWe2CQdyvIMZ2nBH5fSvSlzUMCAiwR/EJIXJ9zFXaUAFifCJjAwucAGa1ri7fYUlKrYV07UMLiXFYqUBEDkzEk/QV59obJvkP4QxIEnAzjND2upW0uFZgnt96fpkH0ppqriXLTKY4mRxAz3FDFTTRibqn0Zi1p1ti5ZII3k4Bjt5++KK6foVY24E8G4w58IG2ff9DQb23W2rMS6iGBjKnkQfKZwacfZ/R/Dtlj964dx9B/CPp+dXwXLtlOCHKWw/VXYmcR+xRPTbaC0bxyWOxVPbvu9QKzf2lv3ApFsMYE+ETk9/ai/s/duNZQ3eeIPl2prjez0dXQxHFD67Vi0hJ+Q8zRDMFyeBzWV6iDqiWHC/dEwI9fLFa2kLy5OCCem2zdN12u7SYUmMKpyY9T+QqOt0TtJX4RztUAnA7cjJ/vV3StL8MFd26QJ8vSP60xNv4YFyAQpzPkBBM9u9QznLlaPOnlctMU6PROx+Ai7mIZjAjCiZE88R6yKJ0SeAtIlAGJmMAwfwPej+k9VjUqtpZ+JCm5OFkSPQqcZ5mrl0Zu3bu1Sqybd8EGMgiRGc84Hage65aBWO2i3pvU0uzsVbgiCxwBHbPND/aPQKyhwoCiMZz588jHrV3T/s29tLdv4yrb5Y28ljncST3+kVO/YQuRaC3CmFa6fidyAFDGAB3OZ7Uu4qftloPg+jOBg7gMSFHiCjAkiJqVgm3fuQ8psU7TzzE44x50y63praMm+2qs4gPZYhZA7o0iO0iKXdD06/57kkm6x2nyUHw/jVcJcfdZqk4e4dqZBzz3rrgBBH796B6Rq8MhEMh49KZOPxq6L5RsvjLkrRTpkBtsf40YZPcEx2rzW29yn1FLOpdYOmZoEh1z+/Sjen6k3LYLcny8qxWHoS9R6irELdXYimPCeTxx5Uw+OhnYU3YB47jHafnSvW2kW9uhi54AExHcj6VI6/aCgQBnMbiZbIjgeEd81DlxK6R5udLkMej3Bfcq7Qs/eWTMc+0+dDavTXEuXLUgqzDmMAdwPLb2p39nNN8IFdvP8Xl6An25ofqOn/zWdTIgCfXv+EUjnwk+PQpVVoquaEhRbUv8NkfaOQGEEcnt2pb1K89x1RJiN73SY2iSOBgcU7v64C3tyZgrt5BHBx+80ldy6n+HxDaMccH385o4P72c8l97CLGmhDcjxcknmCR3jAjyrmiAp5aceYyB+Ve3bhRAhUQ0gnkhQBxHmCR86D0uqO83NoW0BEvAjiAoOSRHAmuUHLYCjasvN24CF2sB2J9PbitBoHhB92e5YkkmMmTSyFcbwSD3g80lbqzKzBfGATBbn86GMXJ+05RbZ5Y6eo1bAXm3SxZVTCgmYJY85HAPNN9b1IW9yJ8Muc5aIJxkQZjtU+jaUEljh3Ks0yTAAIHp4jJ9hQn2o+z4T/8A0IO4+IoO2ZwGHkZ5qttSnsqk48qZ3RbO0KjXDc3lgCMgbQCwHpJiidfoVA3biT69vap9I0hYElssuCpgLIggAqZ9xzV2t0ZtoqAhiigeI5+eMmpMrt2mIyU9oV/Z3TpvceLxAknsM4+fOfKmqKqgocoZ9Jmg7TfCywHiIBI7AzE+fFHXGX+Y+XArm+bsB5JNUIdb0YXGi0uzvIk58zJ/WjVFxLfwnub3Yxk9uW/QfOml2NsyI4gce9ZwqTcA3ZJ947k+s96YnJ6b0apWqZcHm4unWYkBt3lIJP04rU3AIMdu3sKR9KsL8UscsiAfNo/KDTrQWzcupb7OYn0HNV4l7dHo+ljUbHFrRpa063HWd4OI8xAH60iUdvwp/wDa6VuLbkFQqlQMRiM+ZJnNILj7RPpn2phQjP8A2v121Qi8nmlfRpe06MNoxJ/3AH7s9jU7AOp1LL6gAn3lvkBNObmksBiLVuc5YzmO/kKnzZFHT7IPUTTdBPSrPG37xMeg9PkK0XS7EJDQWYGfKJiPas2mpFlS4EgDgnAp50DUA2gzP94RuAJx6D8agUmvcSx2LOo3ES8qaZQds7guAGHA8iPbijLWvuMxditt+NizPnJPczVVqxasqzqpaWPiiGYTkgE4ya7X9d02xWS4N8xAXc3l8o96yXKTpRGqLadAPVushWYGFeOO3MEn0kH3MVDpO9ALlsyo5UGfDPiPHlUdT0+3eAuXrZ8JIIU7Q+4lgWJz96ePMVK67wotj4SAjw2xtWO4b/dieabxhGNLvyFai009nvUrRYm6GB0qKQjEkMT2he5mMxQPRdUt1doG0jIj0/rWjv8AT1vWz8QSpEQDEeo9fWgej6ZLIZCqggwG7kH17mu/lg40DkaasD06Tqhs5IhlntzPqMUyF7MCgtbeQEPtEKSBHPBmD+lF2EET2MR55FW+nnaoo9LPXEB6v0oXtgnbJgkCef70aOnf4f8AyyZgDP6x2rzVsFTcOxEe80Xq7wd+QSFHHfvTb9xZSEmqEMxH+2PxFKtVozvS5wB931IP40d19WkbWC5ziQe3Hzoq10tTta6zOUgiIGD96PI8YqfN7ZXZBkheV7C9FduFCGXeAJBmDwTFXaZviIAw2Mw3KvaNoLAnvg/hSltZllWfhmYYDxsD2A43Hz7Uz0llLQtMu4y0kPkjw5xGIGOKllSWxCjXZT0hbhdt2IJIOJYbiAfbml/Vuif52/Tk/wDJBwhxkH8Yp7ptcy4iWjI57Yx5UDf6olsAEFTcO0eRk/hQYnPm2l2bVajsGvSgkxcYZHYCf/bjtSfX2XufeUSRODjP74pvrfE6kSADEfpFEnTBZZsY5OIpjnxehT06AOiXt1sQrcbSvnGIFCjT3FkGy3Pr+lOulwu5g4M9vQd80YbU+tBzUW2vJzTIamxaS41xRAYhgASQuAMSe/MetQ6veN206LClhE1n2v3duwAOqsBBwyifMcxWg2mNuMYHyx9aqbS9wblb5AXT9UdOoVRudu4ER2PJpkVViQwlo5+dA6kM/hVC0Dn7v40TYYhRuBDRBLRPbuMfOpm+SujJyi64oB1/RjfAO8hI3COd3A+XNK763rIBUkqMGc1qbd/d90hu2DxjvVOvtNAtrbloncw8I+fc0cZP4/RnehXo+rJdCoxiT+P7FXmwjXAbTywP3Vg8GDPlSnV9Cay3xNwIEnmMlSMfOitKRbllWGIEN2MzPPfFG4xivadxV6C+n4Nz1ePoB+po/p2qZbqFDDZyI8s11vSqqgAccnz86o1Nz4fiGO2PL+lVxTUaPYxrjFIYavXfFYuRBP8A1QXVXhDznH1obSXv3/3VX2g14tLbYmAGBjmY7Vr2qQUtJs86P0obS9sRG9XzJOefy+te3WZT/tHFeaG4beqcrKpA2n+Ft4DL6TtIq/WaZyxLKY5PYfWvOzfPZ5OZq19lytZ+CXugbOM/dx5+ZntROif4kkAhSIXGIj0yB7Ugfpt66ItqTbaRM+HIgkT+lOendVZWNvaJWMHkjgn9+YoHHWmL8Cjqty8bvwmBAMQRwRgYjzpp0zp2zItqp88T9eaL63btvbRgPECQAeVn9JoHoK3Lk7uFxA47imJp6R1tjROoKrFW5gZPcH19IoS/rgCQV3TEQcZ/SqG6HN4s119gzsnBjtI4E1LWwwIVYC8Rx9PehnUXo1vQL1X7WGyfh2Ull+9cbIHyHPzqjT3nuEMCWnxO5wADMAD38qgyWwD8beA0ztA8vXmnGsvqcYAER6/T9iubjGKpBOScTL6m3tI8Rja2WJJ/7Na9E8IHpx+FZq/b33UUDG8E/LJ+VagD5Vd6dtxtlfpI6bFf2sX/ACMfh2xSn7HEwxYHdzJ7rAxn1mtJrvGFU9yPp3r1bYAMCFnA8u1NvdFnG9irqtyHU/oDx711vXC4QuInnuPwqvqFre8TtHBoe500pAKkjtjnPNSZpRcmjzPUf2Gg0XTrYui8x27Qd5B9IB/Lioanqp+KoKkAqQGMeIgz7gwfzobV6RjcTxAIAN8SW3dx5R6+lD9cc2gSFW4AQQGWRBwTHb5Gp4xTdNhxgpdF2mDG46kiEYskc7WAJg8iG+gmh+raQttYhHiYIzmZjcIIP1rzSIspftyoLFXQmdrBTEHkownB4yM1Xrbm0qwO1GPiBmCCACDGcZM0+qmdHi2ohfS13jsF7kiYP5mjOoWre17l1pFsr7ZwMHj+lVdJ0SqbjrcJJIHEBSAOAeZFB6sE2nt3ckvJP8JAXw/mfaKQ4rld6/7AaikNNZYF6wJy2G3JGD6CI/Cs/qrdosd+pvqRAgISOPMU2sa5QoS3bhgADnHAE+deaUJHj2bpM7jB/KmKfHoBZPsB0STcuCIzinfRtQvwlJTdIK+uGYc+1ItR0x7Za8GLAnETgk8wJrzppv3E22mCw2JBg5krkTmtkrW/wBe7NM12MACO0eVQvHkjiqG1ylJyYGYEZ/c1Hp6YLuT4jgflSZWALtOSt+4tsKqhVYxAyZkevnTL/wC4jYYZN4EgMfL50i194/EYricTHlxVI0ysC11j88fnTVthdlGs1N6/B3KAvZfP+tGadvHZFsMTMHcO8yxHf61T0rSWWuBlusqg5jv6DtWibS2i++20nMgn0701S9yQyCuSRex7zMjcY7eY9c96WdVueADv+zTZiO3fiCcT+dKOonxAE9j8+KrZ6zKNEOJ5qGqAa8qlQ0KSBE/n3zV+nMnNKOo6m58clBMY/r7Umd8XQv1DrGxr1XUbtMHaUNo7CY5VpK/Qgr7EVHpWne/p3W4FZT91hGBt3Atngxt9CKu6VaDWXS4wZnIJDcYMj3759aA6Xrf8PdfTnsGB8lAllB8+1Sx6aW2jzk12bDo/VA1hRd/1AoYEgjevAJ7Bux8+ay1yLl5/h+JkeJHcRgg/UVV0bXn4bSzHa2Nxxt2rHt3xTjpaq27bhQQRHmcnilTqEpPyBOdqmEf4eRLseJEn60t6TfZGcz8OXMCRxOIA7UR9qEuJaRrQB3MVyeMc+1S+zWmti0fCBcJ8XrjEfjWquFnVS2df1RDASxJxkQKUnrcXHX4RMDLBvD+QMZGOac9XiBjvJHt5UJd6baa26KviOQ/f7sL8iIFZBx/yVmx41Yu6at26IumfESq8Dy+mPxpkQqAlySBwGMxHl5ZkZ7AUu0upVQEKzgeLHbEA8nii9R0j41ssWK4wDn9ijlFylXQF2ynol34t5rgHhQcx3P8Aaa0iR34pZ0PTlLKggLOSB7x8zRt54MA16GOKjGkerihxgjPda6wLdwBgdqnBEzIjNN9HqiyAsIPIj1pRruhb2FwsQGmBzI70bqbuy0T5CAKJfYbb39Adq8Hdgp3EHgHIPEelM9Wl3dbMiY4EwAIySRA570i+zymyfiSF3YMj70+Lg/nNF63W/HBtuSmTtzIPlunk15843ltdHmZJJux1YvqBiYHLQYjvE9vWqb2m+Jp7rTB2mAeMZGfXB+dIdARZI+PvIEiJkTxIHkPP1p/1LVo9gJbIKsZLe2f6A0qUHGar/YEfa7Mp9nlc3GJ8I2kNmRWg01zMQCYMAiR9DzxQVi2Et3CB4lYTPdYjA85iq7mq23PDyrTj2mqZvndG8mpJh1i8oDbVGMfxAenB/cV7q7m5PCArExkkrxJNUakh7d25bG3guvqBnHbmaSLdcoACAxzD4nyI9PSlxhy2G7btjF9V4vhoT8XaPCD94wPu+fnHNFW+mM2WZmbuZNBJp7aMrXPFdxE5CH0Pvx5U8Kahf9MShypXy9fXzrZuKVRBlFf4l2luWltAG65JkE/DPnxBYR86800I+62Syk8MI/U5pf1638JN5YnhSp/3TAOfzrui9RA8DcHicn19xS3C/d4AkgtNG2+4ysdjEn4ZHEmcUVcVNoiAccmrfjhQdpkfl7YpF1a0Pii4AyGJ2sTtfzI8qYvya1asC6gxZSYiSYHfGM9+a8YE2P8AMXCrB/5Gj9Re+GNwksfugicEdx3NKdfrL107SFRfLAA+XNFjbZkU2yrTtcNgMB93gDsKO+yeqZ7zBuAk/iBV/SdfZtpsuMBAgmGj8s1X0N7ZvubYZRtOTgcjgU/F89odh/s6NE3n9fnSnqH34I7T9aYM+D270n1bk3Inj+lPmeinYXpTgk/v9xSKzeJZh2JJpw13bbYk9ppN0kuTuC484pOX47JvVvSRbcvOjbbnhLZUjg44nzqxLAuOzFtrtIYx94cz7jiO4z2NWdYvfF+HbkAq244yD2x5V1/RFQG3dyDA5EE/WkcoqmvJGmk7/wBkumKloHIYk8kYo77MOg1Bt7ot7Dc3EgBAOZ9K7RaAFQEUFTklhP60JrdCi7mgiY8IPgMeY5PtxSva5Pl5M5W9mi611yzctC3bVgu4FWYRIEiQOc9vakg6mo/y0BZgJIHI95jPpQzaZi4UmQDge/74p90+zpvHODvO7zLAkE5FDUYp0c3y2UaLUNBDid0YMSKh1cD4UZG0iIJBnyMcinIuadICS3ymgeqahWXCy3acZ9fwobB29Iz7Iyqt0nhgGAHZvI8c9vU+VG2rxuOqozlTlpPHpxMzio/HLbUO0K24HbJ4Pbz5o7TWggMcnk9z5VVhjye0U+nxxl34DWIBGMenlx9KG1dzEDvhfc1A6oSBOcRVNvUDfun7shQed0ZP1gVUz0dBV+4MDso2/Tk/X8qT626HcWyQF5bPH96Mu3wqlmPAmfX/ALpR0qybrtJ2l8T2B7A+U8T2xQZHUROaWqXklfvN8TbtAW2CsTPOJ/Kq21dvapuyxYwoHEDHiYZ57c+tMdZa/wA10dZgwSMEH0qrqGgXYH8ShJI8BaTO7kcVLGUdJogvdMFfVliqGTAxAHh8hHlFMLElRAiMZ8p/OgrF0qdxIE8gcZzOKut6wNIXvPOM9iP33rJJgLb2Q06i/dALwuQEyN0QSCfnMCp9b0qhlCKA5/iXHHPpxRXRrVu4QWVSymQYwSe/lu4zTjrPRQQjlijGQsAZHJ9jxn1rJZYxl2Mcb6EuiUKjQZ3Zj2WIxzxQOoBK7oUHtux3xjv5UTbS4D8NE/04DRgZ4gnnzo3RqzEm4pBA4Yev0NKcnF8mLvwZG4/j8O7IDEzgTzJPrNaDpnU7gQBGkfvypb16/aW8yeKDklYPiMk4Pbj8aHs9EuGTauKqEyA7hW+Yq3+NZEm9DlHka7qwT4ZGoiMQJzImIPnWVusrS1hDvXIifl3ph9rNcjOLYG4rMt5tOQPT+9UaVQqps7icdyef6UmCcI2KlKhloOpm/aAYm3etnxDgODgGPMGD9ancBe4rOZKgDGQM4gVy9EO34gI3Ge/r9KFtBoY5YkjA9D+NBOW9aAlIM6iFtxvllbjmfUnuDSrU9HIvoQ5NqQ0DsCDye8ED5U9NhryIl1GRQ+7dI4AM/WiOrXLKoFtnGAPy+dZ/I4u4mxk0rMZd0e1yDLZx5Vb8S9p3Nz4W62wCyO38XPY/Kn4sWsGTI4HNHaLqFmzuDNHBCwSc/hTY+ocXdWFjyVKwTQlrltbmwgHMTmk967DsWxknithobykSi7UJMIOw/wC8/Olf2i0IAl1ZN2NxBHrAkcwR9afLJJrkPXqJ3oQ67VhkKqOe/wDan32c0JWwnqCfmTSp+lPEzIYDaYgnsZ7c9xTnQXWtWNsDwyZJznPHfNT5puUaE5MkpP3AHVtPu3XIG+2e3dcTPrXaq/C5IBiYmSIE5AqXUnItbg3iuSs+pG0fnS3Tr8O0LXP+4j+I0lJOKbF9Kxz029/kzJzJFC3rcqd0xmh7CgBRmJJ7xJOI+lajQWLeMA7QST3wJP5V0tu0clyZl7Gui98IkhlIn5AE5Hf9ap0z7XuNOGzBzBmf1pj1nRibryAXWIJxNwiIIz2P4Uls6C+IL22Cxhs5+fl706o8b6sbOK46DbOuZ/CFDSPOB6TGTTF9AzqEZlEAlSmACeTHf50tVQo3rBb3AiPxn1o6zc+JO1m29yYk4+7I5/ChjFtriDj5yqMQXoGiYAtc/hJCeuYLfgKasARie9eEGAFxiKtKAE5n1/P8auX0j1YQUIlbWBkH2g0FqdIVG4DwDEdh3NMN3n3oD7T9TC2xbUZGWyeY7jtP4UdHOVAWrvLeItjbtHrHiAkCO9W6C4ocJ5+JvzP9PnSnQsiwzbiSZ8JAn5ngetG668ygONoBxCyfbJyT61Pkk30edky8thur6tbL+Nofb4pB5BI7d8Uz6Rq+zQVbtWWtXEuXN8NG3JAmSD/YU9sOAngWG5POD+/Ko8sOq7Ak72C9Sv2/8Q9sQoH04E+2ZrzVau2oDAhtucenak2usuHa4+Q2JBkmIJP78qZ3tPutgAeEgcZ5pzSVAtcWmdpLYXdbYtBP3l5iJX6iD86bN1PaLaXXJBXarYwOwz3NU3kACnuF78+ERn8KHtWwbqNcXcEUkBhiSR+/nQSUZXyCi7f4ND0vU27sgEMyeFpWGEcTOZqOo1Z37VjA8fcZ7fLn6Vmr90IxkhFuSpbOBOMjOPyo69pVVZDlie8wSfPBg1PLEl7k++jJSAvtZqLbW8hS6sMHDQfLzFZ2xpLREkEenP6jFaLqOmLrudVbaNvfOTjH50kuppVMN/iFPkpRh8iYP1q/079nFMOEtUmGXunR4gWB7TB5ozp9xSq2gBukFT5DvUreokwIfvjJj5Zr3TdL/wAzcwcL/t4z+YFKnK1TE39nvX7rXSttHKqowBwxB5P0p107RKUHfzPek+otI7/5bAMoJKgzwO/kaL6d10bCqgyvOKHk6VrRjugzqUrctBGIDNtbyAjJpdr9LeJJCAKP4gZJ9fQUyssLmcz5cD1Mg80IvTblm6Wl/hGdpZtxny9R6UvkrsbFJRsB0Gp2EzYZjxJ4H1ojS9NJV2vOPEZAjj5/pRXW3HwUIABJkmcgDtjnMClGkU3rihrotAkbSxjvAafQg/SmwXLpA+KRvP8A6f8ASrPxfh3i4uHbdslhCuqkF1g9/Oe2e1bD7adNt6lbdm4doa8IgSxMEELHBI79gKh05lYIt+7YvXVMqyDIIH3vMHzjmqbeqLncT4pkeh4x5d6b6v1mP0eNWrv6/wDSzDitUh1rPs5Z+AthEhFAkqJY7RCiefKvjX296ZqbChFtmW7rmB3mODMA19x6Nf8AiW8+0z5Y/wC6+Vf/AFSvtc1luwwVbarJ+GxYtMjxAwoIxiO/NUZHBwWRdaYvJFJ2zCdF1Dvbdbgyhke+c/UUdYTcGXzz6juD8jRR0awFQBQBzjA5/Olmis3CVYKT4o9Y/pUDcZSbWieUt6LmvswWV27So57iZ/SnekvbVc/7htjzkj+lKNWZdxgEOCPbav8Af60x1F0KAO5H0nn6/rXSpIFvZctlHViyyCVMn0AjHympWNa9qQp3KRlWyCf0qHw5SAdsoI7gHtSc66B4sA4z51POEpB8mno916G9eWFVfDuaIwO/zpqdOqKABHkPKklu7tfeuYOR/wAWzn506F0ETPt869LDShot9LTTfkpdPnRSKpAEEGOfPiBHaqlXivNRfCKWYcVUlSsoeyvXav4Szgt/CP19qz2j0vx33sSVmY/3eZJ7GhdX1LfdgmMwfT0pl0Zj8R7ahYUZbMny9KRllKtEmfI+kHt0tVQhJJ5AbPlie3egep9KvG1IAgZ2gyR3MzFNihMSSPUZj5d6JsawXVbbBEZkETjOD+81JGcltkSb7Mt0/UgBSXJ8wPSOwHrWotPuWe3bsaz167aUYDETgKABJ7Crb0gfdgkTDEn5Vslbs6T3Yd1RUUSsk8mO1B9DLqrbl3jJUA+I9+/aoWpfYRG3h18jwD7HMVLSar4b7YJC4BUSG+nBoaaVILkztXrDdS2wAQEsDOeCPwOaOAV/GrdoI/tQ2tspKSjMpz5BSzZBHOMelNBogvYRHIrJTSR1oXa9gll2dR32yJBPaveiW79wS9hhbA8JWB3/ANpPEGZqxuphrd/Tvt8QG3EnDDP0H1o9NWLFlSsbiPzMCs5cY1JbY2UoqNPyVrp5f73psyCP6+dK732ZUsS7kEmYgGK0encuFefEB94j8PWhbd8Cd2TJkwTWQm1L2inr4iXT3wGZY2huPhjbA9e/41a1hVG5yduc8n8eaGVDvgmCcDHyofTaVXLEcbj+BijW9sUt9h+kt7w5BA3RgcwPP1opri2E2rBfaTx38qJ0VkW13zggR7+ZpRrCHYFexz6+396F1J/gJvY56beG1SylJ5kgbT5Z/Aiib/TvjMQ9xvhhtyBTBJ2jMjjIpD1C4TaBBkAgEc/Om2i1oATcPEAPf0mgtx9yGwk/Bf8A4cLCEF4/3Caz/wBo+hsdm6BKAKewYFiQY4nd+Hetc2sEA4qvqADWyH7j/r2NbjnKDuwoy49IUfY7q97TIUKWmcHDMm5gCMDcSMRmvoHQdWNR8Z9QFX4YSWEqDIMnnI4r5pbFxtxVZRR94Nnw5OI96hp/tCURi24qcAqRDCeGg4PpVXLm6kk19HKc09H2fqfXF0lqQ4HhBtDD27okCAcQw75+tZH7TdUGrZHe0UZViC0xOcCIHvXz3qvXmFpQzym7cqA4EgSfTFNdBrbjgM4AU8DJJH1xWepyyca6R0pN9jDpumDISf4iYI5ABIH5TSY3mtXHAO8gkYPNMtZ1UW7Y2oPILPvE4zWaXVzdAM7iN2PPmpMcHJtinsnqOn3C8liob7zLn1MDmjV+FbwruzEjB8RJ9o59K8uztLqZjJXuD5j+lD6DqFq1qnXUIAAJVmElThhjPnVCjOS/X0H8lotuXdQW2/DKDbKyMtzPOFiOPUUtvWmkrdJk5E8/Ka2ba1LlsXc7JlSRGOCY5j+lIftPrrVpl2W1uq3jKuCVz/Ejcg+cYocUnKbilR0Y8mJm1hW2UU5ZwDHko/qRTPoDsqlWO7bJjjbGTman/gdO9sXAvwHIkLJIycfX2ppreloi+EBWxJByxHnPOaOXqFHoPk4O4kxqFMsT4foazWu1Rv3CgO1R+NG6rTAiDJPJz+5obSW7a3JxxB3ciO/pTf8A6OSoY/UuSpaB9N0EFvGRBmcdgREeWK0di2quSBEgcd44oe8AY2kRwIPNFWVCgbjziDmpcuWctMllOT7O118LuIkwD9YpPpC21XcsIWAJycQceR86Y9VvrbEsGI7KB5dyQMDPFZ25rWeLm7M8DsPKPKjxptfg5J+C5m8KsQMNgeUHA+lMOo6kPbkYPtnNLLl9o8Q2r3gU26fbUrz6MJ4PI48xFHNeTGEaHRAjdyCNpHYgx2oXSxbvqqyqkEZjmrUthHIRjx90mF+WSaD1l8XW2fDI7bg2AfpSFdtPo1RNBqSMnihbtwqWAyMGPKQJFVaW26oPiObjDiRBAnkwecd6nbuiSSs+lJlSega2KtbblgUglZLZkwcdqtNw3VGYAiSR2FV6iyXulV8I5lJmJ/6rQ6S25AVhgDLNG406TpL7Na0G2L6aRVuEm4Nyr/xG4gTGYgGc001luyrndaUydwKpukHzM8zPHpWd6oWIVUAPjGO8AEz+lQuFk8MN+f61uLGu7GKaWqF/XO38v6Ut+z3+kfc/nXV1Mj/WxC+LGF77r/zj81oLs1dXUnwY/ARo/uN7frULf3l9q6urZdFGL4mi6R975fpXuu/g9z+Rrq6hj0H/AIoFH/jt/wDHWL6f/oan5f8A7V1dVHpu5ftGrsTant7V9N0v+na/kH5V1dRev/rX7NydIA659xf5qV6b/XH8v/8AVdXUr0/x/wBiF2xr07hvY/8ArSX7Q/8Akt8v/QV7XVRh7YeL4M1b/wDiL/8AH/WknUf/ABE9x/711dU+H+x/sPD2y7qH3fmPzFNOqfe+f6iurqnl0v2L8izWff8AkPypDb/12/fY15XVTg7YGP5BX2f7+w/OtTb7fzCurqX6j5mMM0P3W+f61nOpfcb/APH/ANhXV1UYf60WR+Ao1H3H+dW/ZH7r/wAy/rXV1bP+tkq6Y113319qsucj+aurqnfbCh5/Qwb79z+Vfyeh+n/ePsfyrq6phT7AOh/6rfvyrUDiurqdPtGik/66/wAoprd5rq6ix9HI/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078" name="Picture 6" descr="http://superstitionsonline.com/wp-content/uploads/2013/02/horseshoe_superstitions.jpg"/>
          <p:cNvPicPr>
            <a:picLocks noChangeAspect="1" noChangeArrowheads="1"/>
          </p:cNvPicPr>
          <p:nvPr/>
        </p:nvPicPr>
        <p:blipFill>
          <a:blip r:embed="rId2"/>
          <a:srcRect/>
          <a:stretch>
            <a:fillRect/>
          </a:stretch>
        </p:blipFill>
        <p:spPr bwMode="auto">
          <a:xfrm>
            <a:off x="2357422" y="571480"/>
            <a:ext cx="4210064" cy="3956008"/>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071678"/>
          </a:xfrm>
        </p:spPr>
        <p:txBody>
          <a:bodyPr/>
          <a:lstStyle/>
          <a:p>
            <a:pPr>
              <a:buNone/>
            </a:pPr>
            <a:r>
              <a:rPr lang="sr-Cyrl-RS" dirty="0"/>
              <a:t>Црна мачка која прелази пут. </a:t>
            </a:r>
            <a:r>
              <a:rPr lang="ru-RU" dirty="0"/>
              <a:t>Ово веровање потиче из доба када се мислило да вештице попримају облик домаћих животиња, а црна мачка делује као створена за ту улогу. </a:t>
            </a:r>
            <a:endParaRPr lang="en-US" dirty="0"/>
          </a:p>
        </p:txBody>
      </p:sp>
      <p:pic>
        <p:nvPicPr>
          <p:cNvPr id="7170" name="Picture 2" descr="http://cbskool2.files.wordpress.com/2012/01/black-cats-crossing-your-path.jpg"/>
          <p:cNvPicPr>
            <a:picLocks noChangeAspect="1" noChangeArrowheads="1"/>
          </p:cNvPicPr>
          <p:nvPr/>
        </p:nvPicPr>
        <p:blipFill>
          <a:blip r:embed="rId2"/>
          <a:srcRect/>
          <a:stretch>
            <a:fillRect/>
          </a:stretch>
        </p:blipFill>
        <p:spPr bwMode="auto">
          <a:xfrm>
            <a:off x="1285852" y="1928802"/>
            <a:ext cx="5339965" cy="4929198"/>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114552"/>
          </a:xfrm>
        </p:spPr>
        <p:txBody>
          <a:bodyPr/>
          <a:lstStyle/>
          <a:p>
            <a:pPr>
              <a:buNone/>
            </a:pPr>
            <a:r>
              <a:rPr lang="sr-Cyrl-RS" dirty="0"/>
              <a:t>Када се четири особе рукују, па при растанку случајно укрсте руке – биће весеља; ако се то деси при састанку – биће свађе међу њима.</a:t>
            </a:r>
          </a:p>
        </p:txBody>
      </p:sp>
      <p:pic>
        <p:nvPicPr>
          <p:cNvPr id="22530" name="Picture 2" descr="http://freethoughtnation.com/wp-content/uploads/2011/03/handshaking.jpg"/>
          <p:cNvPicPr>
            <a:picLocks noChangeAspect="1" noChangeArrowheads="1"/>
          </p:cNvPicPr>
          <p:nvPr/>
        </p:nvPicPr>
        <p:blipFill>
          <a:blip r:embed="rId2"/>
          <a:srcRect/>
          <a:stretch>
            <a:fillRect/>
          </a:stretch>
        </p:blipFill>
        <p:spPr bwMode="auto">
          <a:xfrm>
            <a:off x="3143240" y="1517325"/>
            <a:ext cx="6000760" cy="534067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5105400"/>
            <a:ext cx="6400800" cy="1752600"/>
          </a:xfrm>
        </p:spPr>
        <p:txBody>
          <a:bodyPr>
            <a:normAutofit fontScale="92500" lnSpcReduction="10000"/>
          </a:bodyPr>
          <a:lstStyle/>
          <a:p>
            <a:r>
              <a:rPr lang="ru-RU" dirty="0">
                <a:solidFill>
                  <a:schemeClr val="tx1"/>
                </a:solidFill>
              </a:rPr>
              <a:t>А</a:t>
            </a:r>
            <a:r>
              <a:rPr lang="sr-Cyrl-RS" dirty="0">
                <a:solidFill>
                  <a:schemeClr val="tx1"/>
                </a:solidFill>
              </a:rPr>
              <a:t>ко се две особе различитог пола сударе главама – заволеће се, ако је реч о особама истог пола, замрзеће се.</a:t>
            </a:r>
            <a:endParaRPr lang="en-US" dirty="0">
              <a:solidFill>
                <a:schemeClr val="tx1"/>
              </a:solidFill>
            </a:endParaRPr>
          </a:p>
        </p:txBody>
      </p:sp>
      <p:pic>
        <p:nvPicPr>
          <p:cNvPr id="12290" name="Picture 2" descr="http://metro-portal.hr/img/repository/2011/11/medium/nogomet.jpg"/>
          <p:cNvPicPr>
            <a:picLocks noChangeAspect="1" noChangeArrowheads="1"/>
          </p:cNvPicPr>
          <p:nvPr/>
        </p:nvPicPr>
        <p:blipFill>
          <a:blip r:embed="rId2"/>
          <a:srcRect/>
          <a:stretch>
            <a:fillRect/>
          </a:stretch>
        </p:blipFill>
        <p:spPr bwMode="auto">
          <a:xfrm>
            <a:off x="1142977" y="0"/>
            <a:ext cx="8001024" cy="5177133"/>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images3.kurir.rs/slika-724x489/crna-macka-groblje-petak-13-sujeverje-baksuz-foto-dragan-kadic-1379060627-365507.jpg"/>
          <p:cNvPicPr>
            <a:picLocks noChangeAspect="1" noChangeArrowheads="1"/>
          </p:cNvPicPr>
          <p:nvPr/>
        </p:nvPicPr>
        <p:blipFill>
          <a:blip r:embed="rId2"/>
          <a:srcRect/>
          <a:stretch>
            <a:fillRect/>
          </a:stretch>
        </p:blipFill>
        <p:spPr bwMode="auto">
          <a:xfrm>
            <a:off x="-1" y="714357"/>
            <a:ext cx="9096111" cy="6143644"/>
          </a:xfrm>
          <a:prstGeom prst="rect">
            <a:avLst/>
          </a:prstGeom>
          <a:noFill/>
        </p:spPr>
      </p:pic>
      <p:sp>
        <p:nvSpPr>
          <p:cNvPr id="3" name="Content Placeholder 2"/>
          <p:cNvSpPr>
            <a:spLocks noGrp="1"/>
          </p:cNvSpPr>
          <p:nvPr>
            <p:ph idx="1"/>
          </p:nvPr>
        </p:nvSpPr>
        <p:spPr>
          <a:xfrm>
            <a:off x="0" y="1"/>
            <a:ext cx="9144000" cy="3000372"/>
          </a:xfrm>
          <a:gradFill>
            <a:gsLst>
              <a:gs pos="0">
                <a:srgbClr val="5E9EFF"/>
              </a:gs>
              <a:gs pos="39999">
                <a:srgbClr val="85C2FF"/>
              </a:gs>
              <a:gs pos="70000">
                <a:srgbClr val="C4D6EB"/>
              </a:gs>
              <a:gs pos="100000">
                <a:srgbClr val="FFEBFA"/>
              </a:gs>
            </a:gsLst>
            <a:lin ang="5400000" scaled="0"/>
          </a:gradFill>
        </p:spPr>
        <p:txBody>
          <a:bodyPr>
            <a:normAutofit lnSpcReduction="10000"/>
          </a:bodyPr>
          <a:lstStyle/>
          <a:p>
            <a:pPr>
              <a:buNone/>
            </a:pPr>
            <a:r>
              <a:rPr lang="ru-RU" dirty="0"/>
              <a:t>Сујеверје или празноверје представља квазирелигијска и неразумна веровања да су збивања у будућности узрокована одређеним магијским радњама, без логичног узрочно/последичног односа између чињења тих радњи и догађаја у будућности.</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pic>
        <p:nvPicPr>
          <p:cNvPr id="21506" name="Picture 2" descr="http://www.pharmamedica.rs/images/fotografije/Broj22/kad-u-usima-susti.jpg"/>
          <p:cNvPicPr>
            <a:picLocks noChangeAspect="1" noChangeArrowheads="1"/>
          </p:cNvPicPr>
          <p:nvPr/>
        </p:nvPicPr>
        <p:blipFill>
          <a:blip r:embed="rId2"/>
          <a:srcRect/>
          <a:stretch>
            <a:fillRect/>
          </a:stretch>
        </p:blipFill>
        <p:spPr bwMode="auto">
          <a:xfrm>
            <a:off x="0" y="0"/>
            <a:ext cx="6858000" cy="6858000"/>
          </a:xfrm>
          <a:prstGeom prst="rect">
            <a:avLst/>
          </a:prstGeom>
          <a:noFill/>
        </p:spPr>
      </p:pic>
      <p:sp>
        <p:nvSpPr>
          <p:cNvPr id="3" name="Content Placeholder 2"/>
          <p:cNvSpPr>
            <a:spLocks noGrp="1"/>
          </p:cNvSpPr>
          <p:nvPr>
            <p:ph idx="1"/>
          </p:nvPr>
        </p:nvSpPr>
        <p:spPr>
          <a:xfrm>
            <a:off x="0" y="0"/>
            <a:ext cx="9144000" cy="2285992"/>
          </a:xfrm>
        </p:spPr>
        <p:txBody>
          <a:bodyPr>
            <a:normAutofit fontScale="92500"/>
          </a:bodyPr>
          <a:lstStyle/>
          <a:p>
            <a:pPr>
              <a:buNone/>
            </a:pPr>
            <a:r>
              <a:rPr lang="ru-RU" dirty="0"/>
              <a:t>А</a:t>
            </a:r>
            <a:r>
              <a:rPr lang="sr-Cyrl-RS" dirty="0"/>
              <a:t>ко неком звони десно ухо, добиће добру вест; лево – лошу. Ако неко из друштва погоди које му ухо звони, тај ће добити добру или лошу вест, а ако не погоди, вест ће добити онај коме ухо звони.</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www.abc.ba/upload/images/srbi-lijevi-dlan.jpg"/>
          <p:cNvPicPr>
            <a:picLocks noChangeAspect="1" noChangeArrowheads="1"/>
          </p:cNvPicPr>
          <p:nvPr/>
        </p:nvPicPr>
        <p:blipFill>
          <a:blip r:embed="rId2"/>
          <a:srcRect/>
          <a:stretch>
            <a:fillRect/>
          </a:stretch>
        </p:blipFill>
        <p:spPr bwMode="auto">
          <a:xfrm>
            <a:off x="0" y="496957"/>
            <a:ext cx="9144000" cy="6361043"/>
          </a:xfrm>
          <a:prstGeom prst="rect">
            <a:avLst/>
          </a:prstGeom>
          <a:noFill/>
        </p:spPr>
      </p:pic>
      <p:sp>
        <p:nvSpPr>
          <p:cNvPr id="3" name="Content Placeholder 2"/>
          <p:cNvSpPr>
            <a:spLocks noGrp="1"/>
          </p:cNvSpPr>
          <p:nvPr>
            <p:ph idx="1"/>
          </p:nvPr>
        </p:nvSpPr>
        <p:spPr>
          <a:xfrm>
            <a:off x="0" y="1"/>
            <a:ext cx="9144000" cy="1571611"/>
          </a:xfrm>
          <a:solidFill>
            <a:schemeClr val="tx1"/>
          </a:solidFill>
        </p:spPr>
        <p:txBody>
          <a:bodyPr/>
          <a:lstStyle/>
          <a:p>
            <a:pPr>
              <a:buNone/>
            </a:pPr>
            <a:r>
              <a:rPr lang="ru-RU" dirty="0">
                <a:solidFill>
                  <a:schemeClr val="bg1"/>
                </a:solidFill>
              </a:rPr>
              <a:t>К</a:t>
            </a:r>
            <a:r>
              <a:rPr lang="sr-Cyrl-RS" dirty="0">
                <a:solidFill>
                  <a:schemeClr val="bg1"/>
                </a:solidFill>
              </a:rPr>
              <a:t>ад те сврбе обрве, осрамотићеш се. Ако те сврби нос, љутићеш се на некога. Ако те сврби десни длан, даћеш новце, леви – добићеш их. </a:t>
            </a:r>
            <a:endParaRPr lang="en-US" dirty="0">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0" y="0"/>
            <a:ext cx="9144000" cy="254318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r-Cyrl-RS" sz="3200" b="0" i="0" u="none" strike="noStrike" kern="1200" cap="none" spc="0" normalizeH="0" baseline="0" noProof="0" dirty="0">
                <a:ln>
                  <a:noFill/>
                </a:ln>
                <a:solidFill>
                  <a:schemeClr val="tx1"/>
                </a:solidFill>
                <a:effectLst/>
                <a:uLnTx/>
                <a:uFillTx/>
                <a:latin typeface="+mn-lt"/>
                <a:ea typeface="+mn-ea"/>
                <a:cs typeface="+mn-cs"/>
              </a:rPr>
              <a:t>Ако</a:t>
            </a:r>
            <a:r>
              <a:rPr kumimoji="0" lang="sr-Cyrl-RS" sz="3200" b="0" i="0" u="none" strike="noStrike" kern="1200" cap="none" spc="0" normalizeH="0" noProof="0" dirty="0">
                <a:ln>
                  <a:noFill/>
                </a:ln>
                <a:solidFill>
                  <a:schemeClr val="tx1"/>
                </a:solidFill>
                <a:effectLst/>
                <a:uLnTx/>
                <a:uFillTx/>
                <a:latin typeface="+mn-lt"/>
                <a:ea typeface="+mn-ea"/>
                <a:cs typeface="+mn-cs"/>
              </a:rPr>
              <a:t> ти израсте на оку чмичак – остао си дужан нешто некој трудници. </a:t>
            </a:r>
            <a:r>
              <a:rPr kumimoji="0" lang="ru-RU" sz="3200" b="0" i="0" u="none" strike="noStrike" kern="1200" cap="none" spc="0" normalizeH="0" noProof="0" dirty="0">
                <a:ln>
                  <a:noFill/>
                </a:ln>
                <a:solidFill>
                  <a:schemeClr val="tx1"/>
                </a:solidFill>
                <a:effectLst/>
                <a:uLnTx/>
                <a:uFillTx/>
                <a:latin typeface="+mn-lt"/>
                <a:ea typeface="+mn-ea"/>
                <a:cs typeface="+mn-cs"/>
              </a:rPr>
              <a:t>К</a:t>
            </a:r>
            <a:r>
              <a:rPr kumimoji="0" lang="sr-Cyrl-RS" sz="3200" b="0" i="0" u="none" strike="noStrike" kern="1200" cap="none" spc="0" normalizeH="0" noProof="0" dirty="0">
                <a:ln>
                  <a:noFill/>
                </a:ln>
                <a:solidFill>
                  <a:schemeClr val="tx1"/>
                </a:solidFill>
                <a:effectLst/>
                <a:uLnTx/>
                <a:uFillTx/>
                <a:latin typeface="+mn-lt"/>
                <a:ea typeface="+mn-ea"/>
                <a:cs typeface="+mn-cs"/>
              </a:rPr>
              <a:t>ад неко кине – “истина”! </a:t>
            </a:r>
            <a:r>
              <a:rPr kumimoji="0" lang="ru-RU" sz="3200" b="0" i="0" u="none" strike="noStrike" kern="1200" cap="none" spc="0" normalizeH="0" noProof="0" dirty="0">
                <a:ln>
                  <a:noFill/>
                </a:ln>
                <a:solidFill>
                  <a:schemeClr val="tx1"/>
                </a:solidFill>
                <a:effectLst/>
                <a:uLnTx/>
                <a:uFillTx/>
                <a:latin typeface="+mn-lt"/>
                <a:ea typeface="+mn-ea"/>
                <a:cs typeface="+mn-cs"/>
              </a:rPr>
              <a:t>А</a:t>
            </a:r>
            <a:r>
              <a:rPr kumimoji="0" lang="sr-Cyrl-RS" sz="3200" b="0" i="0" u="none" strike="noStrike" kern="1200" cap="none" spc="0" normalizeH="0" noProof="0" dirty="0">
                <a:ln>
                  <a:noFill/>
                </a:ln>
                <a:solidFill>
                  <a:schemeClr val="tx1"/>
                </a:solidFill>
                <a:effectLst/>
                <a:uLnTx/>
                <a:uFillTx/>
                <a:latin typeface="+mn-lt"/>
                <a:ea typeface="+mn-ea"/>
                <a:cs typeface="+mn-cs"/>
              </a:rPr>
              <a:t>ко погледаш на сат док се поклапају велика и мала казаљка – неко мисли на тебе.</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19458" name="Picture 2" descr="http://media.perfectvision.rs/2014/05/cmica-1.jpg"/>
          <p:cNvPicPr>
            <a:picLocks noChangeAspect="1" noChangeArrowheads="1"/>
          </p:cNvPicPr>
          <p:nvPr/>
        </p:nvPicPr>
        <p:blipFill>
          <a:blip r:embed="rId2"/>
          <a:srcRect/>
          <a:stretch>
            <a:fillRect/>
          </a:stretch>
        </p:blipFill>
        <p:spPr bwMode="auto">
          <a:xfrm>
            <a:off x="214282" y="3000372"/>
            <a:ext cx="3810000" cy="2657476"/>
          </a:xfrm>
          <a:prstGeom prst="rect">
            <a:avLst/>
          </a:prstGeom>
          <a:noFill/>
        </p:spPr>
      </p:pic>
      <p:pic>
        <p:nvPicPr>
          <p:cNvPr id="19460" name="Picture 4" descr="http://www.mati.rs/wp-content/uploads/2014/11/vodenjak-.jpg"/>
          <p:cNvPicPr>
            <a:picLocks noChangeAspect="1" noChangeArrowheads="1"/>
          </p:cNvPicPr>
          <p:nvPr/>
        </p:nvPicPr>
        <p:blipFill>
          <a:blip r:embed="rId3"/>
          <a:srcRect/>
          <a:stretch>
            <a:fillRect/>
          </a:stretch>
        </p:blipFill>
        <p:spPr bwMode="auto">
          <a:xfrm>
            <a:off x="4500562" y="2285992"/>
            <a:ext cx="4110040" cy="4110041"/>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s://c1.staticflickr.com/3/2483/3551462545_c918785065.jpg"/>
          <p:cNvPicPr>
            <a:picLocks noChangeAspect="1" noChangeArrowheads="1"/>
          </p:cNvPicPr>
          <p:nvPr/>
        </p:nvPicPr>
        <p:blipFill>
          <a:blip r:embed="rId2"/>
          <a:srcRect/>
          <a:stretch>
            <a:fillRect/>
          </a:stretch>
        </p:blipFill>
        <p:spPr bwMode="auto">
          <a:xfrm>
            <a:off x="0" y="4579"/>
            <a:ext cx="9144000" cy="6853421"/>
          </a:xfrm>
          <a:prstGeom prst="rect">
            <a:avLst/>
          </a:prstGeom>
          <a:noFill/>
        </p:spPr>
      </p:pic>
      <p:sp>
        <p:nvSpPr>
          <p:cNvPr id="2" name="Content Placeholder 2"/>
          <p:cNvSpPr txBox="1">
            <a:spLocks/>
          </p:cNvSpPr>
          <p:nvPr/>
        </p:nvSpPr>
        <p:spPr>
          <a:xfrm>
            <a:off x="0" y="3643314"/>
            <a:ext cx="8229600" cy="3000396"/>
          </a:xfrm>
          <a:prstGeom prst="rect">
            <a:avLst/>
          </a:prstGeom>
          <a:solidFill>
            <a:schemeClr val="bg1"/>
          </a:solidFill>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r-Cyrl-RS" sz="3200" b="0" i="0" u="none" strike="noStrike" kern="1200" cap="none" spc="0" normalizeH="0" baseline="0" noProof="0" dirty="0">
                <a:ln>
                  <a:noFill/>
                </a:ln>
                <a:solidFill>
                  <a:schemeClr val="tx1"/>
                </a:solidFill>
                <a:effectLst/>
                <a:uLnTx/>
                <a:uFillTx/>
                <a:latin typeface="+mn-lt"/>
                <a:ea typeface="+mn-ea"/>
                <a:cs typeface="+mn-cs"/>
              </a:rPr>
              <a:t>Разбијено</a:t>
            </a:r>
            <a:r>
              <a:rPr kumimoji="0" lang="sr-Cyrl-RS" sz="3200" b="0" i="0" u="none" strike="noStrike" kern="1200" cap="none" spc="0" normalizeH="0" noProof="0" dirty="0">
                <a:ln>
                  <a:noFill/>
                </a:ln>
                <a:solidFill>
                  <a:schemeClr val="tx1"/>
                </a:solidFill>
                <a:effectLst/>
                <a:uLnTx/>
                <a:uFillTx/>
                <a:latin typeface="+mn-lt"/>
                <a:ea typeface="+mn-ea"/>
                <a:cs typeface="+mn-cs"/>
              </a:rPr>
              <a:t> огледало доноси несрећу. </a:t>
            </a:r>
            <a:r>
              <a:rPr kumimoji="0" lang="ru-RU" sz="3200" b="0" i="0" u="none" strike="noStrike" kern="1200" cap="none" spc="0" normalizeH="0" noProof="0" dirty="0">
                <a:ln>
                  <a:noFill/>
                </a:ln>
                <a:solidFill>
                  <a:schemeClr val="tx1"/>
                </a:solidFill>
                <a:effectLst/>
                <a:uLnTx/>
                <a:uFillTx/>
                <a:latin typeface="+mn-lt"/>
                <a:ea typeface="+mn-ea"/>
                <a:cs typeface="+mn-cs"/>
              </a:rPr>
              <a:t>К</a:t>
            </a:r>
            <a:r>
              <a:rPr kumimoji="0" lang="sr-Cyrl-RS" sz="3200" b="0" i="0" u="none" strike="noStrike" kern="1200" cap="none" spc="0" normalizeH="0" noProof="0" dirty="0">
                <a:ln>
                  <a:noFill/>
                </a:ln>
                <a:solidFill>
                  <a:schemeClr val="tx1"/>
                </a:solidFill>
                <a:effectLst/>
                <a:uLnTx/>
                <a:uFillTx/>
                <a:latin typeface="+mn-lt"/>
                <a:ea typeface="+mn-ea"/>
                <a:cs typeface="+mn-cs"/>
              </a:rPr>
              <a:t>ада пукне чаша у руци – слути зло, а кад испадне – слути добро. Кад се врата на кући сама отварају, доћи ће гости. Кад намештај ноћу пуцкета – неко ће се од укућана разболети.</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0" y="0"/>
            <a:ext cx="8229600" cy="254318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sr-Cyrl-RS" sz="3200" dirty="0"/>
              <a:t>Расклиман сто у кући значи да у том дому влада жена, расклиматане столице – муж. Кад ватра неће да гори, дрва пиште – кућа има непријатеља. Кад се ватра одмах запали – мајка му се обрадовала. </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17410" name="Picture 2" descr="http://cdn.siasat.com/wp-content/uploads/2015/07/fire-flame.jpg"/>
          <p:cNvPicPr>
            <a:picLocks noChangeAspect="1" noChangeArrowheads="1"/>
          </p:cNvPicPr>
          <p:nvPr/>
        </p:nvPicPr>
        <p:blipFill>
          <a:blip r:embed="rId2"/>
          <a:srcRect/>
          <a:stretch>
            <a:fillRect/>
          </a:stretch>
        </p:blipFill>
        <p:spPr bwMode="auto">
          <a:xfrm>
            <a:off x="0" y="3371849"/>
            <a:ext cx="6191250" cy="3486151"/>
          </a:xfrm>
          <a:prstGeom prst="rect">
            <a:avLst/>
          </a:prstGeom>
          <a:noFill/>
        </p:spPr>
      </p:pic>
      <p:pic>
        <p:nvPicPr>
          <p:cNvPr id="17412" name="Picture 4" descr="http://thumbs.dreamstime.com/x/happy-middle-aged-woman-laughing-portrait-29763600.jpg"/>
          <p:cNvPicPr>
            <a:picLocks noChangeAspect="1" noChangeArrowheads="1"/>
          </p:cNvPicPr>
          <p:nvPr/>
        </p:nvPicPr>
        <p:blipFill>
          <a:blip r:embed="rId3"/>
          <a:srcRect t="24031"/>
          <a:stretch>
            <a:fillRect/>
          </a:stretch>
        </p:blipFill>
        <p:spPr bwMode="auto">
          <a:xfrm>
            <a:off x="6072198" y="3357562"/>
            <a:ext cx="3071802" cy="3500438"/>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24sata.rs/resources/images/0000/012/437/PERTLE%20-%20profimedia-0128371160_1000x0.jpg"/>
          <p:cNvPicPr>
            <a:picLocks noChangeAspect="1" noChangeArrowheads="1"/>
          </p:cNvPicPr>
          <p:nvPr/>
        </p:nvPicPr>
        <p:blipFill>
          <a:blip r:embed="rId2"/>
          <a:srcRect/>
          <a:stretch>
            <a:fillRect/>
          </a:stretch>
        </p:blipFill>
        <p:spPr bwMode="auto">
          <a:xfrm>
            <a:off x="3714712" y="0"/>
            <a:ext cx="5429288" cy="6343651"/>
          </a:xfrm>
          <a:prstGeom prst="rect">
            <a:avLst/>
          </a:prstGeom>
          <a:noFill/>
        </p:spPr>
      </p:pic>
      <p:sp>
        <p:nvSpPr>
          <p:cNvPr id="2" name="Content Placeholder 2"/>
          <p:cNvSpPr txBox="1">
            <a:spLocks/>
          </p:cNvSpPr>
          <p:nvPr/>
        </p:nvSpPr>
        <p:spPr>
          <a:xfrm>
            <a:off x="0" y="0"/>
            <a:ext cx="3643306" cy="68580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ru-RU" sz="3200" dirty="0"/>
              <a:t>« Помери се с места!», «Језик прегризао!». Коме се гост у кући протеже, треба га избацити из дома јер је бацио око на неку женску укућанку(!?!?). Ако се некоме одреши обућа у путу знак је да га супруг/а вара.</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0" y="0"/>
            <a:ext cx="8229600" cy="254318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sr-Cyrl-RS" sz="3200" dirty="0"/>
              <a:t>Седиш на углу од стола – нећеш се оженити. Не ваља се давати пиће преко руке. Хлеб сећи само к себи. Ако сретнеш свињу на путу, биће добитка. </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7170" name="Picture 2" descr="http://opusteno.rs/slike/2014/03/smesne-slike-21905/svinja-na-putu.jpg"/>
          <p:cNvPicPr>
            <a:picLocks noChangeAspect="1" noChangeArrowheads="1"/>
          </p:cNvPicPr>
          <p:nvPr/>
        </p:nvPicPr>
        <p:blipFill>
          <a:blip r:embed="rId2"/>
          <a:srcRect/>
          <a:stretch>
            <a:fillRect/>
          </a:stretch>
        </p:blipFill>
        <p:spPr bwMode="auto">
          <a:xfrm>
            <a:off x="0" y="2071678"/>
            <a:ext cx="8858280" cy="4786322"/>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643182"/>
          </a:xfrm>
        </p:spPr>
        <p:txBody>
          <a:bodyPr>
            <a:normAutofit fontScale="85000" lnSpcReduction="20000"/>
          </a:bodyPr>
          <a:lstStyle/>
          <a:p>
            <a:pPr>
              <a:buNone/>
            </a:pPr>
            <a:r>
              <a:rPr lang="ru-RU" dirty="0"/>
              <a:t>Сујеверја настају због магијске свести друштва. Магизам је удобнији и једноставнији од хришћанске вере, он прониче у све слојеве друштва, не захтевајући посебне душевне напоре за усвајање. Изненађује: човек може да не верује у Бога или да верује јако површно, али притом врло верује свим могућим знацима, хороскопима, очигледним предрасудама. </a:t>
            </a:r>
            <a:endParaRPr lang="en-US" dirty="0"/>
          </a:p>
        </p:txBody>
      </p:sp>
      <p:pic>
        <p:nvPicPr>
          <p:cNvPr id="4098" name="Picture 2" descr="http://www.glavnevesti.com/images/news/20160622/82178_333202255_dnevni-novo.png"/>
          <p:cNvPicPr>
            <a:picLocks noChangeAspect="1" noChangeArrowheads="1"/>
          </p:cNvPicPr>
          <p:nvPr/>
        </p:nvPicPr>
        <p:blipFill>
          <a:blip r:embed="rId2"/>
          <a:srcRect/>
          <a:stretch>
            <a:fillRect/>
          </a:stretch>
        </p:blipFill>
        <p:spPr bwMode="auto">
          <a:xfrm>
            <a:off x="714348" y="2556310"/>
            <a:ext cx="7643834" cy="430169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8229600" cy="2571744"/>
          </a:xfrm>
        </p:spPr>
        <p:txBody>
          <a:bodyPr>
            <a:normAutofit/>
          </a:bodyPr>
          <a:lstStyle/>
          <a:p>
            <a:pPr>
              <a:buNone/>
            </a:pPr>
            <a:r>
              <a:rPr lang="ru-RU" dirty="0"/>
              <a:t>У сујеверју не делује логика, већ страх пред људским обичајем. Сујеверје представља слепо прихватање мишљење људских незнања (и не толико интелектуалних, колико духовних незнања). </a:t>
            </a:r>
            <a:endParaRPr lang="en-US" dirty="0"/>
          </a:p>
        </p:txBody>
      </p:sp>
      <p:pic>
        <p:nvPicPr>
          <p:cNvPr id="3074" name="Picture 2" descr="http://i.dailymail.co.uk/i/pix/2010/05/23/article-0-09B801B9000005DC-228_468x365.jpg"/>
          <p:cNvPicPr>
            <a:picLocks noChangeAspect="1" noChangeArrowheads="1"/>
          </p:cNvPicPr>
          <p:nvPr/>
        </p:nvPicPr>
        <p:blipFill>
          <a:blip r:embed="rId2"/>
          <a:srcRect/>
          <a:stretch>
            <a:fillRect/>
          </a:stretch>
        </p:blipFill>
        <p:spPr bwMode="auto">
          <a:xfrm>
            <a:off x="3428992" y="2500305"/>
            <a:ext cx="5529270" cy="4312359"/>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857496"/>
          </a:xfrm>
        </p:spPr>
        <p:txBody>
          <a:bodyPr>
            <a:normAutofit fontScale="85000" lnSpcReduction="10000"/>
          </a:bodyPr>
          <a:lstStyle/>
          <a:p>
            <a:pPr>
              <a:buNone/>
            </a:pPr>
            <a:r>
              <a:rPr lang="ru-RU" dirty="0"/>
              <a:t>Људској души је, уопште, својствена потреба за вером. И сујеверје представља покушај да се задовољи та потреба, само не вером која је објављена у Божијем Откровењу – јер  таква вера захтева огромне напоре, личне, душевне, вољне, па чак и интелектуалне – већ вером, да тако кажемо, приручном, позајмљеном из локалних традиција и заснованој на додиру са нечим тајанственим.</a:t>
            </a:r>
            <a:endParaRPr lang="en-US" dirty="0"/>
          </a:p>
        </p:txBody>
      </p:sp>
      <p:pic>
        <p:nvPicPr>
          <p:cNvPr id="45058" name="Picture 2" descr="http://i.huffpost.com/gen/1832834/images/o-SUPERSTITIOUS-PERSON-CROSSING-THEIR-FINGERS-facebook.jpg"/>
          <p:cNvPicPr>
            <a:picLocks noChangeAspect="1" noChangeArrowheads="1"/>
          </p:cNvPicPr>
          <p:nvPr/>
        </p:nvPicPr>
        <p:blipFill>
          <a:blip r:embed="rId2"/>
          <a:srcRect/>
          <a:stretch>
            <a:fillRect/>
          </a:stretch>
        </p:blipFill>
        <p:spPr bwMode="auto">
          <a:xfrm>
            <a:off x="0" y="2750331"/>
            <a:ext cx="8215338" cy="4107669"/>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214554"/>
          </a:xfrm>
        </p:spPr>
        <p:txBody>
          <a:bodyPr/>
          <a:lstStyle/>
          <a:p>
            <a:pPr>
              <a:buNone/>
            </a:pPr>
            <a:r>
              <a:rPr lang="ru-RU" dirty="0"/>
              <a:t>Сваки народ или етничка заједница у свом фолклору имају одређене врсте сујеверја и празноверја, али су нека од њих преобликована у обележја савремене поп културе.</a:t>
            </a:r>
            <a:endParaRPr lang="en-US" dirty="0"/>
          </a:p>
        </p:txBody>
      </p:sp>
      <p:pic>
        <p:nvPicPr>
          <p:cNvPr id="13314" name="Picture 2" descr="http://www.blic.rs/data/images/2014-12-30/555953_sujeverje_orig.jpg?ver=1419971117"/>
          <p:cNvPicPr>
            <a:picLocks noChangeAspect="1" noChangeArrowheads="1"/>
          </p:cNvPicPr>
          <p:nvPr/>
        </p:nvPicPr>
        <p:blipFill>
          <a:blip r:embed="rId2"/>
          <a:srcRect/>
          <a:stretch>
            <a:fillRect/>
          </a:stretch>
        </p:blipFill>
        <p:spPr bwMode="auto">
          <a:xfrm>
            <a:off x="2428860" y="2143116"/>
            <a:ext cx="6000750" cy="4362451"/>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714752"/>
            <a:ext cx="9144000" cy="3143248"/>
          </a:xfrm>
        </p:spPr>
        <p:txBody>
          <a:bodyPr/>
          <a:lstStyle/>
          <a:p>
            <a:pPr>
              <a:buNone/>
            </a:pPr>
            <a:r>
              <a:rPr lang="ru-RU" dirty="0"/>
              <a:t>Сујеверје пре свега представља унутрашње ланце које човек сам себи ставља. То је мноштво невидљивих веза којима је изнутра окован човек тако да већ не може слободно да живи, већ се непрестано нечега боји, обазире се, бива узнемирен.</a:t>
            </a:r>
            <a:endParaRPr lang="en-US" dirty="0"/>
          </a:p>
        </p:txBody>
      </p:sp>
      <p:pic>
        <p:nvPicPr>
          <p:cNvPr id="5" name="Picture 2" descr="http://careerintell.careerintelligen.netdna-cdn.com/wp-content/uploads/2014/01/fear-of-selling.jpg"/>
          <p:cNvPicPr>
            <a:picLocks noChangeAspect="1" noChangeArrowheads="1"/>
          </p:cNvPicPr>
          <p:nvPr/>
        </p:nvPicPr>
        <p:blipFill>
          <a:blip r:embed="rId2" cstate="print"/>
          <a:srcRect/>
          <a:stretch>
            <a:fillRect/>
          </a:stretch>
        </p:blipFill>
        <p:spPr bwMode="auto">
          <a:xfrm>
            <a:off x="0" y="-1"/>
            <a:ext cx="5786446" cy="3857631"/>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00570"/>
            <a:ext cx="9144000" cy="2357430"/>
          </a:xfrm>
        </p:spPr>
        <p:txBody>
          <a:bodyPr>
            <a:normAutofit fontScale="92500" lnSpcReduction="10000"/>
          </a:bodyPr>
          <a:lstStyle/>
          <a:p>
            <a:r>
              <a:rPr lang="ru-RU" dirty="0"/>
              <a:t>Сваки дан који нам је Бог дао за живот освећен је Његовим присуством и Његова помоћ људима је спремна за све који је траже. Зато хришћанин не треба да се брине због бројева или дана, већ једино због греха. Пад у грех за собом повлачи казну</a:t>
            </a:r>
            <a:endParaRPr lang="en-US" dirty="0"/>
          </a:p>
        </p:txBody>
      </p:sp>
      <p:pic>
        <p:nvPicPr>
          <p:cNvPr id="4" name="Picture 4" descr="https://i2.wp.com/www.vrnjacka-banja.co.rs/wp-content/uploads/2009/09/most-ljubavi-21.jpg"/>
          <p:cNvPicPr>
            <a:picLocks noChangeAspect="1" noChangeArrowheads="1"/>
          </p:cNvPicPr>
          <p:nvPr/>
        </p:nvPicPr>
        <p:blipFill>
          <a:blip r:embed="rId2"/>
          <a:srcRect/>
          <a:stretch>
            <a:fillRect/>
          </a:stretch>
        </p:blipFill>
        <p:spPr bwMode="auto">
          <a:xfrm>
            <a:off x="3524250" y="0"/>
            <a:ext cx="5619750" cy="449580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946523"/>
            <a:ext cx="8229600" cy="2911477"/>
          </a:xfrm>
        </p:spPr>
        <p:txBody>
          <a:bodyPr>
            <a:normAutofit fontScale="92500" lnSpcReduction="20000"/>
          </a:bodyPr>
          <a:lstStyle/>
          <a:p>
            <a:pPr>
              <a:buNone/>
            </a:pPr>
            <a:r>
              <a:rPr lang="ru-RU" dirty="0">
                <a:solidFill>
                  <a:schemeClr val="bg1"/>
                </a:solidFill>
              </a:rPr>
              <a:t>Живот у верности Богу за собом повлачи мир душе и унутрашњу радост, био то понедељак, петак 13-ти или још неки. У неразумном обредоверју, када се испуњавање обреда поставља изнад љубави према човеку и самог човека, такође постоји одсјај сујеверја и магизма. </a:t>
            </a:r>
            <a:endParaRPr lang="en-US" dirty="0">
              <a:solidFill>
                <a:schemeClr val="bg1"/>
              </a:solidFill>
            </a:endParaRPr>
          </a:p>
        </p:txBody>
      </p:sp>
      <p:pic>
        <p:nvPicPr>
          <p:cNvPr id="52226" name="Picture 2" descr="https://d.ibtimes.co.uk/en/full/368000/russian-christian-orthodox-worshippers-light-candles-they-wait-holy-easter-service-church-st.jpg"/>
          <p:cNvPicPr>
            <a:picLocks noChangeAspect="1" noChangeArrowheads="1"/>
          </p:cNvPicPr>
          <p:nvPr/>
        </p:nvPicPr>
        <p:blipFill>
          <a:blip r:embed="rId2"/>
          <a:srcRect/>
          <a:stretch>
            <a:fillRect/>
          </a:stretch>
        </p:blipFill>
        <p:spPr bwMode="auto">
          <a:xfrm>
            <a:off x="0" y="-1"/>
            <a:ext cx="5715008" cy="3976443"/>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5643578"/>
          </a:xfrm>
        </p:spPr>
        <p:txBody>
          <a:bodyPr>
            <a:normAutofit lnSpcReduction="10000"/>
          </a:bodyPr>
          <a:lstStyle/>
          <a:p>
            <a:pPr>
              <a:buNone/>
            </a:pPr>
            <a:r>
              <a:rPr lang="ru-RU" dirty="0"/>
              <a:t>Зато и видимо суровост у односу према људима који су тек ушли у храм, које сурово прекоревају за сваки неправилни поступак као да ти људи својим првим корацима у сусрет Богу могу да повреде храм и богослужење. Зато, са друге стране видимо сујеверни однос према црквеним службама, а затим и разочарење људи који су примили неку Свету Тајну и након тога се разболели или осетили животне тешкоће. Они су мислили да ће их тачно испуњени обред избавити од свих земаљских несрећа, док Бог и саме несреће укључује у Своју бригу о нама</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572000" cy="6643709"/>
          </a:xfrm>
        </p:spPr>
        <p:txBody>
          <a:bodyPr>
            <a:normAutofit/>
          </a:bodyPr>
          <a:lstStyle/>
          <a:p>
            <a:pPr>
              <a:buNone/>
            </a:pPr>
            <a:r>
              <a:rPr lang="ru-RU" dirty="0"/>
              <a:t>Чак и однос према црквеним светињама може бити потпуно сујеверан. То се догађа када се човек безумно ослања на неки свети предмет: појас, тамјан, привезак за иконом Светитеља, не сећајући се при том ни Бога, ни елементарних закона безбедности. </a:t>
            </a:r>
            <a:endParaRPr lang="en-US" dirty="0"/>
          </a:p>
        </p:txBody>
      </p:sp>
      <p:pic>
        <p:nvPicPr>
          <p:cNvPr id="5122" name="Picture 2" descr="http://i255.photobucket.com/albums/hh160/canexx/krst.jpg"/>
          <p:cNvPicPr>
            <a:picLocks noChangeAspect="1" noChangeArrowheads="1"/>
          </p:cNvPicPr>
          <p:nvPr/>
        </p:nvPicPr>
        <p:blipFill>
          <a:blip r:embed="rId2"/>
          <a:srcRect/>
          <a:stretch>
            <a:fillRect/>
          </a:stretch>
        </p:blipFill>
        <p:spPr bwMode="auto">
          <a:xfrm>
            <a:off x="4707187" y="857232"/>
            <a:ext cx="4436813" cy="4786346"/>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525963"/>
          </a:xfrm>
        </p:spPr>
        <p:txBody>
          <a:bodyPr/>
          <a:lstStyle/>
          <a:p>
            <a:pPr>
              <a:buNone/>
            </a:pPr>
            <a:r>
              <a:rPr lang="ru-RU" dirty="0"/>
              <a:t>На пример, то се догађа када се возач не везује безбедносним појасом, или брзо вози са оправдањем да је аутомобил освећен и изнад волана има икону. Овде видимо глупост прикривену побожношћу.</a:t>
            </a:r>
            <a:endParaRPr lang="en-US" dirty="0"/>
          </a:p>
        </p:txBody>
      </p:sp>
      <p:sp>
        <p:nvSpPr>
          <p:cNvPr id="4098" name="AutoShape 2" descr="https://a.dilcdn.com/bl/wp-content/uploads/sites/8/2012/05/driving-fast.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100" name="Picture 4" descr="https://a.dilcdn.com/bl/wp-content/uploads/sites/8/2012/05/driving-fast.jpg"/>
          <p:cNvPicPr>
            <a:picLocks noChangeAspect="1" noChangeArrowheads="1"/>
          </p:cNvPicPr>
          <p:nvPr/>
        </p:nvPicPr>
        <p:blipFill>
          <a:blip r:embed="rId2"/>
          <a:srcRect/>
          <a:stretch>
            <a:fillRect/>
          </a:stretch>
        </p:blipFill>
        <p:spPr bwMode="auto">
          <a:xfrm>
            <a:off x="1500166" y="2643182"/>
            <a:ext cx="5429257" cy="4045095"/>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8229600" cy="2285992"/>
          </a:xfrm>
        </p:spPr>
        <p:txBody>
          <a:bodyPr/>
          <a:lstStyle/>
          <a:p>
            <a:pPr>
              <a:buNone/>
            </a:pPr>
            <a:r>
              <a:rPr lang="ru-RU" dirty="0"/>
              <a:t>Шта је сује-верје? Као што се види иза саме речи: сујетна вера, то јест, празна, лажна, узалудна вера.  Истинску веру прате трезвеност и расуђивање.</a:t>
            </a:r>
            <a:endParaRPr lang="en-US" dirty="0"/>
          </a:p>
        </p:txBody>
      </p:sp>
      <p:pic>
        <p:nvPicPr>
          <p:cNvPr id="3074" name="Picture 2" descr="http://images.kurir.rs/slika-724x489/detelina-sa-cetiri-lista-foto-profimedia-1447512568-784383.jpg"/>
          <p:cNvPicPr>
            <a:picLocks noChangeAspect="1" noChangeArrowheads="1"/>
          </p:cNvPicPr>
          <p:nvPr/>
        </p:nvPicPr>
        <p:blipFill>
          <a:blip r:embed="rId2"/>
          <a:srcRect/>
          <a:stretch>
            <a:fillRect/>
          </a:stretch>
        </p:blipFill>
        <p:spPr bwMode="auto">
          <a:xfrm>
            <a:off x="2247900" y="2200275"/>
            <a:ext cx="6896100" cy="4657725"/>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4429124" y="214290"/>
            <a:ext cx="4286248" cy="6124754"/>
          </a:xfrm>
          <a:prstGeom prst="rect">
            <a:avLst/>
          </a:prstGeom>
        </p:spPr>
        <p:txBody>
          <a:bodyPr wrap="square">
            <a:spAutoFit/>
          </a:bodyPr>
          <a:lstStyle/>
          <a:p>
            <a:r>
              <a:rPr lang="ru-RU" sz="2800" dirty="0"/>
              <a:t>Сујеверју је карактеристична особеност да се главно придаје нечему што је потпуно небитно, случајно, непостојеће, док се на главно, суштинско и важно не обраћа скоро никакав значај. Али живот се усмерава не стихијама тајанствених сила, већ Промислом Божијим, то јест, </a:t>
            </a:r>
            <a:r>
              <a:rPr lang="ru-RU" sz="2800" b="1" dirty="0"/>
              <a:t>Његовом нежном и мудром бригом о нама</a:t>
            </a:r>
            <a:r>
              <a:rPr lang="ru-RU" sz="2800" dirty="0"/>
              <a:t>.</a:t>
            </a:r>
            <a:endParaRPr lang="en-US" sz="2800" dirty="0"/>
          </a:p>
        </p:txBody>
      </p:sp>
      <p:pic>
        <p:nvPicPr>
          <p:cNvPr id="2050" name="Picture 2" descr="http://pouke.org/forum/uploads/monthly_2016_04/de128e7461f0e51d9f199e2ff08a3674.jpg.c6299000f3d547803266f5d51d97a6de.jpg"/>
          <p:cNvPicPr>
            <a:picLocks noChangeAspect="1" noChangeArrowheads="1"/>
          </p:cNvPicPr>
          <p:nvPr/>
        </p:nvPicPr>
        <p:blipFill>
          <a:blip r:embed="rId2"/>
          <a:srcRect/>
          <a:stretch>
            <a:fillRect/>
          </a:stretch>
        </p:blipFill>
        <p:spPr bwMode="auto">
          <a:xfrm>
            <a:off x="357158" y="428604"/>
            <a:ext cx="3810000" cy="571500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sr-Cyrl-RS" dirty="0"/>
              <a:t>Литература </a:t>
            </a:r>
            <a:r>
              <a:rPr lang="en-US" dirty="0">
                <a:hlinkClick r:id="rId2"/>
              </a:rPr>
              <a:t>https://vizionarski.wordpress.com/2013/05/05/%D0%BE-%D1%81%D1%83%D1%98%D0%B5%D0%B2%D0%B5%D1%80%D1%98%D1%83-%D0%B8-%D0%B8%D1%81%D1%82%D0%B8%D0%BD%D1%81%D0%BA%D0%BE%D1%98-%D0%B2%D0%B5%D1%80%D0%B8/</a:t>
            </a:r>
            <a:r>
              <a:rPr lang="sr-Cyrl-RS" dirty="0"/>
              <a:t>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000768"/>
          </a:xfrm>
        </p:spPr>
        <p:txBody>
          <a:bodyPr>
            <a:normAutofit/>
          </a:bodyPr>
          <a:lstStyle/>
          <a:p>
            <a:r>
              <a:rPr lang="ru-RU" dirty="0"/>
              <a:t>Без размишљања испуњавати обичај који признаје гомила и веровати у ефекат и представља један од знакова сујеверја. Сујеверна свест се карактерише изузетно савесним односом према спољашњем дејству, покрету, појави. Пљунути преко левог рамена, куцнути у дрво, сести на кофер пред пут – све ово за сујеверну свест представља сигурну гаранцију невидљиве помоћи и заштите.</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001156" cy="3071810"/>
          </a:xfrm>
        </p:spPr>
        <p:txBody>
          <a:bodyPr>
            <a:normAutofit/>
          </a:bodyPr>
          <a:lstStyle/>
          <a:p>
            <a:pPr>
              <a:buNone/>
            </a:pPr>
            <a:r>
              <a:rPr lang="ru-RU" dirty="0"/>
              <a:t>У основи сујеверја лежи несвесни страх и вера у неку скривену силу која се показује у видљивим делима или ситуацијама. И у том смислу је сујеверје блиско магији. У магији се сматра да су одређени симболички поступци сами по себи у стању да утичу на живот. </a:t>
            </a:r>
            <a:endParaRPr lang="en-US" dirty="0"/>
          </a:p>
          <a:p>
            <a:pPr>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643710"/>
          </a:xfrm>
        </p:spPr>
        <p:txBody>
          <a:bodyPr>
            <a:normAutofit fontScale="85000" lnSpcReduction="10000"/>
          </a:bodyPr>
          <a:lstStyle/>
          <a:p>
            <a:pPr>
              <a:buNone/>
            </a:pPr>
            <a:r>
              <a:rPr lang="ru-RU" dirty="0"/>
              <a:t>Када неко крене из куће на испит или други важан посао, за њиме се просипа вода</a:t>
            </a:r>
          </a:p>
          <a:p>
            <a:pPr>
              <a:buNone/>
            </a:pPr>
            <a:r>
              <a:rPr lang="ru-RU" dirty="0"/>
              <a:t>Када се сретне оџачар, за кога се иначе сматра да доноси срећу, треба на капуту заврнути дугме у круг и по могућству украсти му неку длаку из четке</a:t>
            </a:r>
          </a:p>
          <a:p>
            <a:pPr>
              <a:buNone/>
            </a:pPr>
            <a:r>
              <a:rPr lang="ru-RU" dirty="0"/>
              <a:t>Црна мачка доноси несрећу, те ако пређе неком преко пута, треба се вратити тј. не пресецати својим кретањем пут којим је прошла мачка.</a:t>
            </a:r>
          </a:p>
          <a:p>
            <a:pPr>
              <a:buNone/>
            </a:pPr>
            <a:r>
              <a:rPr lang="ru-RU" dirty="0"/>
              <a:t>Млада треба на себи да има и нешто старо и нешто ново</a:t>
            </a:r>
          </a:p>
          <a:p>
            <a:pPr>
              <a:buNone/>
            </a:pPr>
            <a:r>
              <a:rPr lang="ru-RU" dirty="0"/>
              <a:t>Девојка која прва ухвати бидермајер који млада, окренута леђима, баца неудатим девојкама, прва ће се удати од присутних.</a:t>
            </a:r>
          </a:p>
          <a:p>
            <a:pPr>
              <a:buNone/>
            </a:pPr>
            <a:r>
              <a:rPr lang="ru-RU" dirty="0"/>
              <a:t>Ујутру приликом устајања из кревета треба прво стати на десну ногу, иначе ће тог дана све ићи лоше.</a:t>
            </a:r>
          </a:p>
          <a:p>
            <a:pPr>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b2.img.mobypicture.com/e220bc087400cd465cf56f0df21b25c6_view.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0" y="0"/>
            <a:ext cx="3143240" cy="6857999"/>
          </a:xfrm>
          <a:gradFill>
            <a:gsLst>
              <a:gs pos="0">
                <a:srgbClr val="5E9EFF"/>
              </a:gs>
              <a:gs pos="39999">
                <a:srgbClr val="85C2FF"/>
              </a:gs>
              <a:gs pos="70000">
                <a:srgbClr val="C4D6EB"/>
              </a:gs>
              <a:gs pos="100000">
                <a:srgbClr val="FFEBFA"/>
              </a:gs>
            </a:gsLst>
            <a:lin ang="5400000" scaled="0"/>
          </a:gradFill>
        </p:spPr>
        <p:txBody>
          <a:bodyPr>
            <a:normAutofit fontScale="92500" lnSpcReduction="10000"/>
          </a:bodyPr>
          <a:lstStyle/>
          <a:p>
            <a:pPr>
              <a:buNone/>
            </a:pPr>
            <a:r>
              <a:rPr lang="sr-Cyrl-RS" dirty="0"/>
              <a:t>Неким сујеверним схватањима можемо претпоставити порекло: </a:t>
            </a:r>
          </a:p>
          <a:p>
            <a:pPr>
              <a:buNone/>
            </a:pPr>
            <a:r>
              <a:rPr lang="sr-Cyrl-RS" dirty="0"/>
              <a:t>- Не ваља кишобран отварати у кући. – У 18. веку у Енглеској кишобрани су били огромни и могли су некога повредити.</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1428735"/>
          </a:xfrm>
        </p:spPr>
        <p:txBody>
          <a:bodyPr>
            <a:normAutofit fontScale="85000" lnSpcReduction="10000"/>
          </a:bodyPr>
          <a:lstStyle/>
          <a:p>
            <a:pPr>
              <a:buNone/>
            </a:pPr>
            <a:r>
              <a:rPr lang="sr-Cyrl-RS" dirty="0"/>
              <a:t>Несрећа је проћи испод мердевина- Египћани су троугао сматрали светим, проћи испод њега значило би изазивати духове предака и зле духове које бораве у троуглу.</a:t>
            </a:r>
            <a:endParaRPr lang="en-US" dirty="0"/>
          </a:p>
        </p:txBody>
      </p:sp>
      <p:pic>
        <p:nvPicPr>
          <p:cNvPr id="9218" name="Picture 2" descr="http://dingo.care2.com/pictures/greenliving/uploads/2010/07/ladder.jpg"/>
          <p:cNvPicPr>
            <a:picLocks noChangeAspect="1" noChangeArrowheads="1"/>
          </p:cNvPicPr>
          <p:nvPr/>
        </p:nvPicPr>
        <p:blipFill>
          <a:blip r:embed="rId2"/>
          <a:srcRect/>
          <a:stretch>
            <a:fillRect/>
          </a:stretch>
        </p:blipFill>
        <p:spPr bwMode="auto">
          <a:xfrm>
            <a:off x="-51509" y="1357298"/>
            <a:ext cx="9195510" cy="5500702"/>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3071802" cy="7215214"/>
          </a:xfrm>
        </p:spPr>
        <p:txBody>
          <a:bodyPr>
            <a:normAutofit fontScale="62500" lnSpcReduction="20000"/>
          </a:bodyPr>
          <a:lstStyle/>
          <a:p>
            <a:pPr>
              <a:buNone/>
            </a:pPr>
            <a:r>
              <a:rPr lang="sr-Cyrl-RS" dirty="0"/>
              <a:t>Огледало је у античкој Грчкој било средство прорицања, кад би се ставило у воду. </a:t>
            </a:r>
            <a:r>
              <a:rPr lang="ru-RU" dirty="0"/>
              <a:t>Настало је из веровања да огледала не рефлектују само лик човека, него држе и делиће његове душе.</a:t>
            </a:r>
            <a:r>
              <a:rPr lang="sr-Cyrl-RS" dirty="0"/>
              <a:t> Римљани су сматрали да се здравље мења у седмогодишњим циклусима. Зато је разбијено огледало 7 година несреће. </a:t>
            </a:r>
            <a:r>
              <a:rPr lang="ru-RU" dirty="0"/>
              <a:t>Из културе старог америчког југа је потекао обичај да се у кући у којој је неко преминуо прекривају сва огледала да покојникова душа не би остала заробљена у њему.</a:t>
            </a:r>
            <a:endParaRPr lang="en-US" dirty="0"/>
          </a:p>
        </p:txBody>
      </p:sp>
      <p:pic>
        <p:nvPicPr>
          <p:cNvPr id="8194" name="Picture 2" descr="http://m5.paperblog.com/i/7/72873/the-origins-of-7-common-superstitions-L-dE7PME.jpeg"/>
          <p:cNvPicPr>
            <a:picLocks noChangeAspect="1" noChangeArrowheads="1"/>
          </p:cNvPicPr>
          <p:nvPr/>
        </p:nvPicPr>
        <p:blipFill>
          <a:blip r:embed="rId2"/>
          <a:srcRect/>
          <a:stretch>
            <a:fillRect/>
          </a:stretch>
        </p:blipFill>
        <p:spPr bwMode="auto">
          <a:xfrm>
            <a:off x="2982351" y="1"/>
            <a:ext cx="6161649" cy="6858000"/>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TotalTime>
  <Words>2040</Words>
  <Application>Microsoft Office PowerPoint</Application>
  <PresentationFormat>Пројекција на екрану (4:3)</PresentationFormat>
  <Paragraphs>49</Paragraphs>
  <Slides>38</Slides>
  <Notes>0</Notes>
  <HiddenSlides>0</HiddenSlides>
  <MMClips>0</MMClips>
  <ScaleCrop>false</ScaleCrop>
  <HeadingPairs>
    <vt:vector size="6" baseType="variant">
      <vt:variant>
        <vt:lpstr>Кориштени фонтови</vt:lpstr>
      </vt:variant>
      <vt:variant>
        <vt:i4>2</vt:i4>
      </vt:variant>
      <vt:variant>
        <vt:lpstr>Тема</vt:lpstr>
      </vt:variant>
      <vt:variant>
        <vt:i4>1</vt:i4>
      </vt:variant>
      <vt:variant>
        <vt:lpstr>Наслови слајдова</vt:lpstr>
      </vt:variant>
      <vt:variant>
        <vt:i4>38</vt:i4>
      </vt:variant>
    </vt:vector>
  </HeadingPairs>
  <TitlesOfParts>
    <vt:vector size="41" baseType="lpstr">
      <vt:lpstr>Arial</vt:lpstr>
      <vt:lpstr>Calibri</vt:lpstr>
      <vt:lpstr>Office Theme</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notebook</dc:creator>
  <cp:lastModifiedBy>Драган Ђурић</cp:lastModifiedBy>
  <cp:revision>18</cp:revision>
  <dcterms:created xsi:type="dcterms:W3CDTF">2015-12-06T16:19:05Z</dcterms:created>
  <dcterms:modified xsi:type="dcterms:W3CDTF">2026-07-26T11:47:46Z</dcterms:modified>
</cp:coreProperties>
</file>