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4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5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6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7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8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9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0" r:id="rId2"/>
    <p:sldMasterId id="2147483742" r:id="rId3"/>
    <p:sldMasterId id="2147483772" r:id="rId4"/>
    <p:sldMasterId id="2147483799" r:id="rId5"/>
    <p:sldMasterId id="2147483829" r:id="rId6"/>
    <p:sldMasterId id="2147483877" r:id="rId7"/>
    <p:sldMasterId id="2147483907" r:id="rId8"/>
    <p:sldMasterId id="2147483937" r:id="rId9"/>
    <p:sldMasterId id="2147483967" r:id="rId10"/>
  </p:sldMasterIdLst>
  <p:sldIdLst>
    <p:sldId id="256" r:id="rId11"/>
    <p:sldId id="257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60" r:id="rId23"/>
    <p:sldId id="272" r:id="rId24"/>
    <p:sldId id="277" r:id="rId25"/>
    <p:sldId id="273" r:id="rId26"/>
    <p:sldId id="274" r:id="rId27"/>
    <p:sldId id="275" r:id="rId28"/>
    <p:sldId id="276" r:id="rId2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4434" autoAdjust="0"/>
  </p:normalViewPr>
  <p:slideViewPr>
    <p:cSldViewPr snapToGrid="0">
      <p:cViewPr varScale="1">
        <p:scale>
          <a:sx n="76" d="100"/>
          <a:sy n="76" d="100"/>
        </p:scale>
        <p:origin x="5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image" Target="../media/image18.emf"/><Relationship Id="rId4" Type="http://schemas.openxmlformats.org/officeDocument/2006/relationships/image" Target="../media/image21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image" Target="../media/image5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image" Target="../media/image23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wmf"/><Relationship Id="rId1" Type="http://schemas.openxmlformats.org/officeDocument/2006/relationships/image" Target="../media/image28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Relationship Id="rId4" Type="http://schemas.openxmlformats.org/officeDocument/2006/relationships/image" Target="../media/image38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image" Target="../media/image39.emf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image" Target="../media/image47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image" Target="../media/image50.emf"/><Relationship Id="rId4" Type="http://schemas.openxmlformats.org/officeDocument/2006/relationships/image" Target="../media/image5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6042231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4056257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5141484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8828841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4324920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3670081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4439651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7052913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1487652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4818503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0330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3526268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1513699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636626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2292768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9097487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9798393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1115607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6937700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9837007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7390223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4263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412341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3023011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081064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005759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7353137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2582584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0512165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831668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9340828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767749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22799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6042930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0210597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210919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348432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1077201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8441932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5574425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6733137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0232449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8634849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62630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127207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6239727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6267272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6297451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6616406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6190176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583337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0819679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8919506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6318429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38650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1586909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0861556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7228459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40206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1422377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5821062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3975981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1860165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9151557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6447693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49779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7050176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3806621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299569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908625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1597675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844301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5222339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2913172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99170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2196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254441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4264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612532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342809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070832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210794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00668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006047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687395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014236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630155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455515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4988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408501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959182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630479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626005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931214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947577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625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720587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53465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616712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710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740141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40032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264569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9116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707902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098627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6880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58668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2633942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9508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1205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427992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80859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8039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233639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923063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458079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425010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370312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577993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517851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30238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3382754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050412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120033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700483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8721377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1570771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9722855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396446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615062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573794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06656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8335931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4587163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714310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5171652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6952425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476950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548868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1432578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07637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551276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55878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4438058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87196882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26130502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27703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8321988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326602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942307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090016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1411288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6938622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57379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2075987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4200377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446083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3289775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631821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619632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5194712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7846220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366890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4839257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01376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13" Type="http://schemas.openxmlformats.org/officeDocument/2006/relationships/slideLayout" Target="../slideLayouts/slideLayout163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slideLayout" Target="../slideLayouts/slideLayout162.xml"/><Relationship Id="rId17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52.xml"/><Relationship Id="rId16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5" Type="http://schemas.openxmlformats.org/officeDocument/2006/relationships/slideLayout" Target="../slideLayouts/slideLayout165.xml"/><Relationship Id="rId10" Type="http://schemas.openxmlformats.org/officeDocument/2006/relationships/slideLayout" Target="../slideLayouts/slideLayout160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Relationship Id="rId14" Type="http://schemas.openxmlformats.org/officeDocument/2006/relationships/slideLayout" Target="../slideLayouts/slideLayout16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75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98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92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17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1.xml"/><Relationship Id="rId16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09.xml"/><Relationship Id="rId19" Type="http://schemas.openxmlformats.org/officeDocument/2006/relationships/image" Target="../media/image12.png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1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26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slideLayout" Target="../slideLayouts/slideLayout146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17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35.xml"/><Relationship Id="rId16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43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slideLayout" Target="../slideLayouts/slideLayout1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99004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739187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  <p:sldLayoutId id="2147483979" r:id="rId12"/>
    <p:sldLayoutId id="2147483980" r:id="rId13"/>
    <p:sldLayoutId id="2147483981" r:id="rId14"/>
    <p:sldLayoutId id="2147483982" r:id="rId15"/>
    <p:sldLayoutId id="2147483983" r:id="rId16"/>
    <p:sldLayoutId id="214748398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25761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9792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428972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663826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859324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  <p:sldLayoutId id="2147483842" r:id="rId13"/>
    <p:sldLayoutId id="2147483843" r:id="rId14"/>
    <p:sldLayoutId id="2147483844" r:id="rId15"/>
    <p:sldLayoutId id="2147483845" r:id="rId16"/>
    <p:sldLayoutId id="214748384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1023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  <p:sldLayoutId id="2147483893" r:id="rId16"/>
    <p:sldLayoutId id="214748389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519662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  <p:sldLayoutId id="2147483920" r:id="rId13"/>
    <p:sldLayoutId id="2147483921" r:id="rId14"/>
    <p:sldLayoutId id="2147483922" r:id="rId15"/>
    <p:sldLayoutId id="2147483923" r:id="rId16"/>
    <p:sldLayoutId id="214748392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C019BB9-5749-4A43-9E94-D081E871AC79}" type="datetimeFigureOut">
              <a:rPr lang="sr-Latn-RS" smtClean="0"/>
              <a:t>14.5.2020.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1819F3DA-4B23-43B8-B5DF-C56C08D18E4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00828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  <p:sldLayoutId id="2147483950" r:id="rId13"/>
    <p:sldLayoutId id="2147483951" r:id="rId14"/>
    <p:sldLayoutId id="2147483952" r:id="rId15"/>
    <p:sldLayoutId id="2147483953" r:id="rId16"/>
    <p:sldLayoutId id="214748395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8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8.e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47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10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1.emf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53.emf"/><Relationship Id="rId4" Type="http://schemas.openxmlformats.org/officeDocument/2006/relationships/image" Target="../media/image50.emf"/><Relationship Id="rId9" Type="http://schemas.openxmlformats.org/officeDocument/2006/relationships/oleObject" Target="../embeddings/oleObject35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image" Target="../media/image22.jpg"/><Relationship Id="rId7" Type="http://schemas.openxmlformats.org/officeDocument/2006/relationships/image" Target="../media/image55.emf"/><Relationship Id="rId2" Type="http://schemas.openxmlformats.org/officeDocument/2006/relationships/slideLayout" Target="../slideLayouts/slideLayout118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54.emf"/><Relationship Id="rId4" Type="http://schemas.openxmlformats.org/officeDocument/2006/relationships/oleObject" Target="../embeddings/oleObject36.bin"/><Relationship Id="rId9" Type="http://schemas.openxmlformats.org/officeDocument/2006/relationships/image" Target="../media/image56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35.xml"/><Relationship Id="rId4" Type="http://schemas.openxmlformats.org/officeDocument/2006/relationships/image" Target="../media/image6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52.xml"/><Relationship Id="rId4" Type="http://schemas.openxmlformats.org/officeDocument/2006/relationships/image" Target="../media/image6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7" Type="http://schemas.openxmlformats.org/officeDocument/2006/relationships/image" Target="../media/image69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52.xml"/><Relationship Id="rId6" Type="http://schemas.openxmlformats.org/officeDocument/2006/relationships/image" Target="../media/image68.jpg"/><Relationship Id="rId5" Type="http://schemas.openxmlformats.org/officeDocument/2006/relationships/image" Target="../media/image67.jpeg"/><Relationship Id="rId4" Type="http://schemas.openxmlformats.org/officeDocument/2006/relationships/image" Target="../media/image6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35.xml"/><Relationship Id="rId4" Type="http://schemas.openxmlformats.org/officeDocument/2006/relationships/image" Target="../media/image7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15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75.jpeg"/><Relationship Id="rId5" Type="http://schemas.openxmlformats.org/officeDocument/2006/relationships/image" Target="../media/image74.jpg"/><Relationship Id="rId4" Type="http://schemas.openxmlformats.org/officeDocument/2006/relationships/image" Target="../media/image7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52.xml"/><Relationship Id="rId6" Type="http://schemas.openxmlformats.org/officeDocument/2006/relationships/image" Target="../media/image80.jpg"/><Relationship Id="rId5" Type="http://schemas.openxmlformats.org/officeDocument/2006/relationships/image" Target="../media/image79.jpg"/><Relationship Id="rId4" Type="http://schemas.openxmlformats.org/officeDocument/2006/relationships/image" Target="../media/image7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22.jpg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3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21.emf"/><Relationship Id="rId5" Type="http://schemas.openxmlformats.org/officeDocument/2006/relationships/image" Target="../media/image18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20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27.emf"/><Relationship Id="rId2" Type="http://schemas.openxmlformats.org/officeDocument/2006/relationships/slideLayout" Target="../slideLayouts/slideLayout5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4.e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26.emf"/><Relationship Id="rId4" Type="http://schemas.openxmlformats.org/officeDocument/2006/relationships/image" Target="../media/image23.emf"/><Relationship Id="rId9" Type="http://schemas.openxmlformats.org/officeDocument/2006/relationships/oleObject" Target="../embeddings/oleObject8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32.emf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31.emf"/><Relationship Id="rId4" Type="http://schemas.openxmlformats.org/officeDocument/2006/relationships/image" Target="../media/image28.emf"/><Relationship Id="rId9" Type="http://schemas.openxmlformats.org/officeDocument/2006/relationships/oleObject" Target="../embeddings/oleObject1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6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4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3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8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38.emf"/><Relationship Id="rId4" Type="http://schemas.openxmlformats.org/officeDocument/2006/relationships/image" Target="../media/image35.emf"/><Relationship Id="rId9" Type="http://schemas.openxmlformats.org/officeDocument/2006/relationships/oleObject" Target="../embeddings/oleObject20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43.emf"/><Relationship Id="rId2" Type="http://schemas.openxmlformats.org/officeDocument/2006/relationships/slideLayout" Target="../slideLayouts/slideLayout8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0.e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42.emf"/><Relationship Id="rId4" Type="http://schemas.openxmlformats.org/officeDocument/2006/relationships/image" Target="../media/image39.emf"/><Relationship Id="rId9" Type="http://schemas.openxmlformats.org/officeDocument/2006/relationships/oleObject" Target="../embeddings/oleObject2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6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5.e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4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1379" y="463641"/>
            <a:ext cx="89250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>
                <a:solidFill>
                  <a:srgbClr val="FF0000"/>
                </a:solidFill>
              </a:rPr>
              <a:t>Народ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данас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мало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зна</a:t>
            </a:r>
            <a:r>
              <a:rPr lang="en-US" b="1" dirty="0">
                <a:solidFill>
                  <a:srgbClr val="FF0000"/>
                </a:solidFill>
              </a:rPr>
              <a:t> о </a:t>
            </a:r>
            <a:r>
              <a:rPr lang="en-US" b="1" dirty="0" err="1">
                <a:solidFill>
                  <a:srgbClr val="FF0000"/>
                </a:solidFill>
              </a:rPr>
              <a:t>својој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династији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колико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би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требао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sr-Cyrl-RS" b="1" dirty="0" smtClean="0">
                <a:solidFill>
                  <a:srgbClr val="FF0000"/>
                </a:solidFill>
              </a:rPr>
              <a:t>Та династија једина у свету носи назив Светородна, јер је рађала само свеце и витезове који су утемељили Српску државу и Цркву. Они су нам показали какве особине треба да имају сви Срби: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604" y="1931474"/>
            <a:ext cx="4378951" cy="46882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Content Placeholder 5" descr="Genealogija_Nemanjic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3189" y="2146105"/>
            <a:ext cx="5200449" cy="42590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7238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745981" y="643943"/>
            <a:ext cx="4998913" cy="147732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Cyrl-RS" b="1" dirty="0" smtClean="0"/>
              <a:t>У једном тренутку кад су се најмање надали и кад су непријатељске снаге биле у незадрживом јуришу, појавише се светли небески војници са коњима и пламеним мачевима..</a:t>
            </a:r>
            <a:endParaRPr lang="sr-Latn-R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615599" y="3429840"/>
            <a:ext cx="332437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r-Cyrl-RS" b="1" dirty="0" smtClean="0"/>
              <a:t>Са неба се чуло гласно певање</a:t>
            </a:r>
            <a:endParaRPr lang="sr-Latn-R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82580" y="4540250"/>
            <a:ext cx="1596981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Cyrl-RS" b="1" dirty="0" smtClean="0"/>
              <a:t>Свет,Свет је</a:t>
            </a:r>
          </a:p>
          <a:p>
            <a:r>
              <a:rPr lang="sr-Cyrl-RS" b="1" dirty="0" smtClean="0"/>
              <a:t>      Господ</a:t>
            </a:r>
          </a:p>
          <a:p>
            <a:r>
              <a:rPr lang="sr-Cyrl-RS" b="1" dirty="0" smtClean="0"/>
              <a:t>Сведржитељ</a:t>
            </a:r>
            <a:endParaRPr lang="sr-Latn-R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9767603" y="4540250"/>
            <a:ext cx="1504579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r-Cyrl-RS" b="1" dirty="0"/>
              <a:t>Свет,Свет је</a:t>
            </a:r>
          </a:p>
          <a:p>
            <a:r>
              <a:rPr lang="sr-Cyrl-RS" b="1" dirty="0"/>
              <a:t>      Господ</a:t>
            </a:r>
          </a:p>
          <a:p>
            <a:r>
              <a:rPr lang="sr-Cyrl-RS" b="1" dirty="0" smtClean="0"/>
              <a:t>Сведржитељ</a:t>
            </a:r>
            <a:endParaRPr lang="sr-Latn-RS" b="1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6649390"/>
              </p:ext>
            </p:extLst>
          </p:nvPr>
        </p:nvGraphicFramePr>
        <p:xfrm>
          <a:off x="3642669" y="4540250"/>
          <a:ext cx="5102225" cy="231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8" name="CorelDRAW" r:id="rId3" imgW="3208247" imgH="1513788" progId="CorelDRAW.Graphic.11">
                  <p:embed/>
                </p:oleObj>
              </mc:Choice>
              <mc:Fallback>
                <p:oleObj name="CorelDRAW" r:id="rId3" imgW="3208247" imgH="1513788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42669" y="4540250"/>
                        <a:ext cx="5102225" cy="2317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4415442"/>
              </p:ext>
            </p:extLst>
          </p:nvPr>
        </p:nvGraphicFramePr>
        <p:xfrm>
          <a:off x="0" y="0"/>
          <a:ext cx="3642669" cy="3210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9" name="CorelDRAW" r:id="rId5" imgW="3197180" imgH="2885590" progId="CorelDRAW.Graphic.11">
                  <p:embed/>
                </p:oleObj>
              </mc:Choice>
              <mc:Fallback>
                <p:oleObj name="CorelDRAW" r:id="rId5" imgW="3197180" imgH="2885590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3642669" cy="3210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9467170"/>
              </p:ext>
            </p:extLst>
          </p:nvPr>
        </p:nvGraphicFramePr>
        <p:xfrm>
          <a:off x="8848206" y="0"/>
          <a:ext cx="3343794" cy="3210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0" name="CorelDRAW" r:id="rId7" imgW="1756235" imgH="3740740" progId="CorelDRAW.Graphic.11">
                  <p:embed/>
                </p:oleObj>
              </mc:Choice>
              <mc:Fallback>
                <p:oleObj name="CorelDRAW" r:id="rId7" imgW="1756235" imgH="3740740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848206" y="0"/>
                        <a:ext cx="3343794" cy="3210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743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1707106"/>
            <a:ext cx="3587725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Cyrl-RS" b="1" dirty="0" smtClean="0"/>
              <a:t>Непријатељи уплашени виђењем небеских војника и анђела почеше бежати...</a:t>
            </a:r>
            <a:endParaRPr lang="sr-Latn-R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459784" y="1545233"/>
            <a:ext cx="3732216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Cyrl-RS" b="1" dirty="0" smtClean="0"/>
              <a:t>Многи који су хтели да пређу реку ситницу удавише се, међу којима је био и Немањин брат Тихомир..</a:t>
            </a:r>
            <a:endParaRPr lang="sr-Latn-RS" b="1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2059576"/>
              </p:ext>
            </p:extLst>
          </p:nvPr>
        </p:nvGraphicFramePr>
        <p:xfrm>
          <a:off x="0" y="3736975"/>
          <a:ext cx="3876540" cy="312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6" name="CorelDRAW" r:id="rId3" imgW="4980409" imgH="1617172" progId="CorelDRAW.Graphic.11">
                  <p:embed/>
                </p:oleObj>
              </mc:Choice>
              <mc:Fallback>
                <p:oleObj name="CorelDRAW" r:id="rId3" imgW="4980409" imgH="1617172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3736975"/>
                        <a:ext cx="3876540" cy="3121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8607472"/>
              </p:ext>
            </p:extLst>
          </p:nvPr>
        </p:nvGraphicFramePr>
        <p:xfrm>
          <a:off x="8354677" y="3833567"/>
          <a:ext cx="3837323" cy="30244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7" name="CorelDRAW" r:id="rId5" imgW="5306228" imgH="1796678" progId="CorelDRAW.Graphic.11">
                  <p:embed/>
                </p:oleObj>
              </mc:Choice>
              <mc:Fallback>
                <p:oleObj name="CorelDRAW" r:id="rId5" imgW="5306228" imgH="1796678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354677" y="3833567"/>
                        <a:ext cx="3837323" cy="30244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1803755"/>
              </p:ext>
            </p:extLst>
          </p:nvPr>
        </p:nvGraphicFramePr>
        <p:xfrm>
          <a:off x="5138389" y="3736974"/>
          <a:ext cx="1693863" cy="312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8" name="CorelDRAW" r:id="rId7" imgW="2123895" imgH="4107309" progId="CorelDRAW.Graphic.11">
                  <p:embed/>
                </p:oleObj>
              </mc:Choice>
              <mc:Fallback>
                <p:oleObj name="CorelDRAW" r:id="rId7" imgW="2123895" imgH="4107309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138389" y="3736974"/>
                        <a:ext cx="1693863" cy="3121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1321891"/>
              </p:ext>
            </p:extLst>
          </p:nvPr>
        </p:nvGraphicFramePr>
        <p:xfrm>
          <a:off x="3806341" y="0"/>
          <a:ext cx="4357957" cy="2497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9" name="CorelDRAW" r:id="rId9" imgW="5230104" imgH="2526308" progId="CorelDRAW.Graphic.11">
                  <p:embed/>
                </p:oleObj>
              </mc:Choice>
              <mc:Fallback>
                <p:oleObj name="CorelDRAW" r:id="rId9" imgW="5230104" imgH="2526308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806341" y="0"/>
                        <a:ext cx="4357957" cy="24971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879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24263" y="4140779"/>
            <a:ext cx="49170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b="1" dirty="0" smtClean="0"/>
              <a:t>Немања Божијом помоћу и небеских сила заједно са својим војницима односи коначну победу. И тиме је дао пример који су верно следили његови потомци, да са Благословом Божијим, помагањем Пресвете Богородице, небеских сила и личног труда је могуће да српски народ и држава опстану поред свих потешкоћа која ће их задесити..</a:t>
            </a:r>
            <a:endParaRPr lang="sr-Latn-R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01529" y="2445173"/>
            <a:ext cx="1805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b="1" dirty="0" smtClean="0"/>
              <a:t>Помоћ са Неба..</a:t>
            </a:r>
            <a:endParaRPr lang="sr-Latn-R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903396" y="2306674"/>
            <a:ext cx="3098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/>
              <a:t>Вера и храброст Немањина и његових бораца</a:t>
            </a:r>
            <a:endParaRPr lang="sr-Latn-RS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794" y="0"/>
            <a:ext cx="2857500" cy="16002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641724" y="623534"/>
            <a:ext cx="2604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 smtClean="0"/>
              <a:t>Немања побеђује</a:t>
            </a:r>
            <a:endParaRPr lang="sr-Latn-R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01529" y="623534"/>
            <a:ext cx="2492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 smtClean="0"/>
              <a:t>Божијом помоћу</a:t>
            </a:r>
            <a:endParaRPr lang="sr-Latn-RS" sz="2400" b="1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5168461"/>
              </p:ext>
            </p:extLst>
          </p:nvPr>
        </p:nvGraphicFramePr>
        <p:xfrm>
          <a:off x="5084975" y="1656766"/>
          <a:ext cx="1481137" cy="2427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3" name="CorelDRAW" r:id="rId4" imgW="2017538" imgH="4488186" progId="CorelDRAW.Graphic.11">
                  <p:embed/>
                </p:oleObj>
              </mc:Choice>
              <mc:Fallback>
                <p:oleObj name="CorelDRAW" r:id="rId4" imgW="2017538" imgH="4488186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084975" y="1656766"/>
                        <a:ext cx="1481137" cy="24274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3465579"/>
              </p:ext>
            </p:extLst>
          </p:nvPr>
        </p:nvGraphicFramePr>
        <p:xfrm>
          <a:off x="0" y="3645869"/>
          <a:ext cx="3378202" cy="3298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4" name="CorelDRAW" r:id="rId6" imgW="3564299" imgH="3561234" progId="CorelDRAW.Graphic.11">
                  <p:embed/>
                </p:oleObj>
              </mc:Choice>
              <mc:Fallback>
                <p:oleObj name="CorelDRAW" r:id="rId6" imgW="3564299" imgH="3561234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3645869"/>
                        <a:ext cx="3378202" cy="32981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1942395"/>
              </p:ext>
            </p:extLst>
          </p:nvPr>
        </p:nvGraphicFramePr>
        <p:xfrm>
          <a:off x="8787416" y="3594343"/>
          <a:ext cx="3450582" cy="333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5" name="CorelDRAW" r:id="rId8" imgW="2205147" imgH="2179984" progId="CorelDRAW.Graphic.11">
                  <p:embed/>
                </p:oleObj>
              </mc:Choice>
              <mc:Fallback>
                <p:oleObj name="CorelDRAW" r:id="rId8" imgW="2205147" imgH="2179984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787416" y="3594343"/>
                        <a:ext cx="3450582" cy="3338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195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kraljevina-raska-i-zeta-xi-vek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0040"/>
            <a:ext cx="12191999" cy="535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91436" y="489397"/>
            <a:ext cx="5409126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Cyrl-RS" b="1" dirty="0" smtClean="0"/>
              <a:t>После ове битке Немања учвршћује своју власт у уједињеним српским земљама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354597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568" y="681320"/>
            <a:ext cx="4185020" cy="2750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2" y="4160520"/>
            <a:ext cx="3747752" cy="2697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873" y="4378817"/>
            <a:ext cx="3885127" cy="24791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04192" y="193428"/>
            <a:ext cx="3651769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r-Cyrl-RS" b="1" dirty="0" smtClean="0"/>
              <a:t>Немања гради цркве и манастире</a:t>
            </a:r>
            <a:endParaRPr lang="sr-Latn-R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0152" y="725377"/>
            <a:ext cx="3902298" cy="286232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Cyrl-RS" b="1" dirty="0" smtClean="0"/>
              <a:t>Немања је једном био заробљен од византијског цара, али цар видевши побожност Немањину и његово понашање затвори га не у класични затвор, већ у манастир Свете Богородице ,,Доброчинитељке’’. Због чега он се захвали Богу и Пресветој Богородици и подиже манастир Студеницу и посвети Мајци Божијој.</a:t>
            </a:r>
            <a:endParaRPr lang="sr-Latn-R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148342" y="725377"/>
            <a:ext cx="4043658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Cyrl-RS" b="1" dirty="0" smtClean="0"/>
              <a:t>Немања доведе најбоље мајсторе из земље и иностранства и сагради је тако лепо да је она била проглашена за мајку свих цркава у Србију.</a:t>
            </a:r>
            <a:endParaRPr lang="sr-Latn-R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133809" y="4378817"/>
            <a:ext cx="3902299" cy="17543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Cyrl-RS" b="1" dirty="0" smtClean="0"/>
              <a:t>Пре него што је умро, Немања је рекао својим наследницима да га пренесу и положе у Студеницу.Ту су такође сахрањени и његова жена Ана, његов синови Стефан и Вукан, унук Радослав.. </a:t>
            </a:r>
            <a:endParaRPr lang="sr-Latn-R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871138" y="3403033"/>
            <a:ext cx="2317879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r-Cyrl-RS" b="1" dirty="0" smtClean="0"/>
              <a:t>Манастир Студеница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337933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8940" y="4340179"/>
            <a:ext cx="11797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Кад владар зида цркву, не зида је за себе, ни за своје синове, ни унучад, него за народ који ће је кроз вјекове походити. Тако се ствара држава. А црква је чедо моје, </a:t>
            </a:r>
            <a:r>
              <a:rPr lang="ru-RU" b="1" dirty="0" smtClean="0"/>
              <a:t>велика </a:t>
            </a:r>
            <a:r>
              <a:rPr lang="ru-RU" b="1" dirty="0"/>
              <a:t>лађа која плови према дубоким и далеким нама незнаним временима и људима. У који год вијек доплови, довешће и нас и показати нас нашим још нерођеним потомцима. Сретан сам и миран, чедо моје што је сада моја Студеница, запловила према вјековима. А ми смо узидани у своје цркве тврде грађе, кадре да одоле страшним ударима времена. Све сам камен и мрамор, најтврђе што постоји на свијету. Узидали смо себе у своје цркве, исписали своју вјеру и живописали своје ликове у њима. Наши далеки потомци препознаће нас у </a:t>
            </a:r>
            <a:r>
              <a:rPr lang="ru-RU" b="1" dirty="0" smtClean="0"/>
              <a:t>Студеници,знаће </a:t>
            </a:r>
            <a:r>
              <a:rPr lang="ru-RU" b="1" dirty="0"/>
              <a:t>ко смо и какви смо. </a:t>
            </a:r>
            <a:r>
              <a:rPr lang="ru-RU" b="1" dirty="0" smtClean="0"/>
              <a:t>И </a:t>
            </a:r>
            <a:r>
              <a:rPr lang="ru-RU" b="1" dirty="0"/>
              <a:t>чедо моје, биће поносни што нас имају, поуздано знам да хоће. Поносиће се што су племе </a:t>
            </a:r>
            <a:r>
              <a:rPr lang="ru-RU" b="1" dirty="0" smtClean="0"/>
              <a:t>Немањићко</a:t>
            </a:r>
            <a:r>
              <a:rPr lang="ru-RU" b="1" dirty="0"/>
              <a:t>. </a:t>
            </a:r>
            <a:endParaRPr lang="sr-Latn-R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908" y="798075"/>
            <a:ext cx="3417478" cy="31780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40" y="1751527"/>
            <a:ext cx="3154270" cy="22494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084" y="1751527"/>
            <a:ext cx="3425781" cy="22245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84843" y="89534"/>
            <a:ext cx="3927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b="1" dirty="0" smtClean="0"/>
              <a:t>Завештање Цркава Стефана Немање 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584164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39423" y="192795"/>
            <a:ext cx="209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b="1" dirty="0" smtClean="0"/>
              <a:t>Градња Хиландара</a:t>
            </a:r>
            <a:endParaRPr lang="sr-Latn-R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487315" y="2517042"/>
            <a:ext cx="52717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b="1" dirty="0" smtClean="0"/>
              <a:t>Немања је са великом вером и трудом подизао и обнављао многе светиње. Али се само за једну може рећи да је Српска Царска Лавра, коју он подиже са Светим Савом уз помоћ свога сина Стефана.</a:t>
            </a:r>
            <a:endParaRPr lang="sr-Latn-R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143" y="596751"/>
            <a:ext cx="2600325" cy="1752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114" y="4304266"/>
            <a:ext cx="4156386" cy="2357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263" y="386366"/>
            <a:ext cx="3181350" cy="21427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94" y="391225"/>
            <a:ext cx="3241426" cy="2163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512" y="4456898"/>
            <a:ext cx="3232571" cy="20518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6" y="4456898"/>
            <a:ext cx="2940536" cy="22045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676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56278" y="68555"/>
            <a:ext cx="12997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 smtClean="0"/>
              <a:t>Немања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34103" y="3049081"/>
            <a:ext cx="4488509" cy="286232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Cyrl-RS" b="1" dirty="0" smtClean="0"/>
              <a:t>Немања као велики жипан, и човек кога су сви у окружењу бојали и поштовали, уместо да остане на престолу, он одлази у манастир и прихвата најтеже дужности, иако је био већ доста стар.Чувао је стоку, слушао млађе од себе, да су се сви калуђери на Светој Гори чудили и долазили да виде тог моћног владара који је некада био силан, а сад слуша друге ради спасења своје душе..</a:t>
            </a:r>
            <a:endParaRPr lang="sr-Latn-R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301803" y="2133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Latn-RS" dirty="0"/>
          </a:p>
        </p:txBody>
      </p:sp>
      <p:sp>
        <p:nvSpPr>
          <p:cNvPr id="9" name="TextBox 8"/>
          <p:cNvSpPr txBox="1"/>
          <p:nvPr/>
        </p:nvSpPr>
        <p:spPr>
          <a:xfrm>
            <a:off x="4064304" y="495357"/>
            <a:ext cx="3511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b="1" dirty="0" smtClean="0"/>
              <a:t>молитва+послушност+скромност</a:t>
            </a:r>
            <a:endParaRPr lang="sr-Latn-RS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426" y="957022"/>
            <a:ext cx="2305050" cy="1981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57" y="1841679"/>
            <a:ext cx="2885136" cy="406972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7418" y="6048019"/>
            <a:ext cx="3198814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Cyrl-RS" b="1" dirty="0" smtClean="0"/>
              <a:t>   Камен одакле је Немања</a:t>
            </a:r>
          </a:p>
          <a:p>
            <a:pPr algn="just"/>
            <a:r>
              <a:rPr lang="sr-Cyrl-RS" b="1" dirty="0"/>
              <a:t>г</a:t>
            </a:r>
            <a:r>
              <a:rPr lang="sr-Cyrl-RS" b="1" dirty="0" smtClean="0"/>
              <a:t>ледао изградњу Хиландара</a:t>
            </a:r>
            <a:endParaRPr lang="sr-Latn-RS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323" y="1841679"/>
            <a:ext cx="4401776" cy="408358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877708" y="6156101"/>
            <a:ext cx="4211391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Cyrl-RS" b="1" dirty="0" smtClean="0"/>
              <a:t>Главна Црква Манастира Хиландара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94456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8096890"/>
              </p:ext>
            </p:extLst>
          </p:nvPr>
        </p:nvGraphicFramePr>
        <p:xfrm>
          <a:off x="4316198" y="877171"/>
          <a:ext cx="3768167" cy="369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CorelDRAW" r:id="rId3" imgW="2969889" imgH="3310465" progId="CorelDRAW.Graphic.11">
                  <p:embed/>
                </p:oleObj>
              </mc:Choice>
              <mc:Fallback>
                <p:oleObj name="CorelDRAW" r:id="rId3" imgW="2969889" imgH="3310465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16198" y="877171"/>
                        <a:ext cx="3768167" cy="3692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629449" y="90720"/>
            <a:ext cx="5141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 smtClean="0"/>
              <a:t>Смрт  Светог  Симеона Мироточивог</a:t>
            </a:r>
            <a:endParaRPr lang="sr-Latn-R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0638" y="4933805"/>
            <a:ext cx="105735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b="1" dirty="0" smtClean="0"/>
              <a:t>Пред крај живота Немања као и већина Немањића и светитеља знао је дан своје смрти..Зато седам дана пред смрт ништа није је ни пио, осим што је узимао Свето Причешћа, тражећи да умре скромно са каменом под главом и са иконом Богородице, која је несебично помагала њега, његовог сина и све његове наследнике после њега..Али приликом његове смрти засијала је јака и необична светлост, која је обасјала све, што је био знак да је умро праведник Божији. Годину дана после његове смрти светогорски калуђери су га прогласили за светитеља.</a:t>
            </a:r>
            <a:endParaRPr lang="sr-Latn-R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397" y="877171"/>
            <a:ext cx="3119629" cy="29379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32631" y="3922823"/>
            <a:ext cx="3207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b="1" dirty="0" smtClean="0"/>
              <a:t>Икона пред којом се упокојио</a:t>
            </a:r>
          </a:p>
          <a:p>
            <a:r>
              <a:rPr lang="sr-Cyrl-RS" b="1" dirty="0"/>
              <a:t> </a:t>
            </a:r>
            <a:r>
              <a:rPr lang="sr-Cyrl-RS" b="1" dirty="0" smtClean="0"/>
              <a:t>         Стефан Немања</a:t>
            </a:r>
            <a:endParaRPr lang="sr-Latn-RS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38" y="877171"/>
            <a:ext cx="3843528" cy="347525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1039" y="4384488"/>
            <a:ext cx="4102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b="1" dirty="0" smtClean="0"/>
              <a:t>Соба у којој се упокојио Свети Симеон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230330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22" y="2378662"/>
            <a:ext cx="39145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b="1" dirty="0" smtClean="0"/>
              <a:t>О</a:t>
            </a:r>
          </a:p>
          <a:p>
            <a:r>
              <a:rPr lang="sr-Cyrl-RS" b="1" dirty="0" smtClean="0"/>
              <a:t>Б</a:t>
            </a:r>
          </a:p>
          <a:p>
            <a:r>
              <a:rPr lang="sr-Cyrl-RS" b="1" dirty="0" smtClean="0"/>
              <a:t>Е</a:t>
            </a:r>
          </a:p>
          <a:p>
            <a:r>
              <a:rPr lang="sr-Cyrl-RS" b="1" dirty="0" smtClean="0"/>
              <a:t>Ћ</a:t>
            </a:r>
          </a:p>
          <a:p>
            <a:r>
              <a:rPr lang="sr-Cyrl-RS" b="1" dirty="0" smtClean="0"/>
              <a:t>А</a:t>
            </a:r>
          </a:p>
          <a:p>
            <a:r>
              <a:rPr lang="sr-Cyrl-RS" b="1" dirty="0" smtClean="0"/>
              <a:t>Њ</a:t>
            </a:r>
          </a:p>
          <a:p>
            <a:r>
              <a:rPr lang="sr-Cyrl-RS" b="1" dirty="0" smtClean="0"/>
              <a:t>е</a:t>
            </a:r>
            <a:endParaRPr lang="sr-Latn-R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301" y="2161676"/>
            <a:ext cx="3444641" cy="23928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76" y="2234144"/>
            <a:ext cx="3964725" cy="23203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292" y="2161676"/>
            <a:ext cx="4022531" cy="23928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301" y="85775"/>
            <a:ext cx="3433992" cy="21121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301" y="4566841"/>
            <a:ext cx="3444641" cy="2246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839824" y="2161676"/>
            <a:ext cx="39145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b="1" dirty="0" smtClean="0"/>
              <a:t>Н</a:t>
            </a:r>
          </a:p>
          <a:p>
            <a:r>
              <a:rPr lang="sr-Cyrl-RS" b="1" dirty="0" smtClean="0"/>
              <a:t>Е</a:t>
            </a:r>
          </a:p>
          <a:p>
            <a:r>
              <a:rPr lang="sr-Cyrl-RS" b="1" dirty="0"/>
              <a:t>м</a:t>
            </a:r>
            <a:endParaRPr lang="sr-Cyrl-RS" b="1" dirty="0" smtClean="0"/>
          </a:p>
          <a:p>
            <a:r>
              <a:rPr lang="sr-Cyrl-RS" b="1" dirty="0" smtClean="0"/>
              <a:t>А</a:t>
            </a:r>
          </a:p>
          <a:p>
            <a:r>
              <a:rPr lang="sr-Cyrl-RS" b="1" dirty="0" smtClean="0"/>
              <a:t>Њ</a:t>
            </a:r>
          </a:p>
          <a:p>
            <a:r>
              <a:rPr lang="sr-Cyrl-RS" b="1" dirty="0" smtClean="0"/>
              <a:t>И</a:t>
            </a:r>
          </a:p>
          <a:p>
            <a:r>
              <a:rPr lang="sr-Cyrl-RS" b="1" dirty="0" smtClean="0"/>
              <a:t>Н</a:t>
            </a:r>
          </a:p>
          <a:p>
            <a:r>
              <a:rPr lang="sr-Cyrl-RS" b="1" dirty="0" smtClean="0"/>
              <a:t>О</a:t>
            </a:r>
          </a:p>
          <a:p>
            <a:endParaRPr lang="sr-Cyrl-RS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22174" y="-74180"/>
            <a:ext cx="43051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b="1" dirty="0"/>
              <a:t>Свети Симеон се јави у сну игуману Методију и каже му како је потребно да његове мошти буду пренете на родну груду, али да ће за утеху хиландарском братству из празног гроба његовог изнићи лоза и докле год она буде рађала, дотле ће и благослов његов на Хиландару да </a:t>
            </a:r>
            <a:r>
              <a:rPr lang="ru-RU" b="1" dirty="0" smtClean="0"/>
              <a:t>почива.</a:t>
            </a:r>
            <a:endParaRPr lang="sr-Latn-R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22849" y="4674559"/>
            <a:ext cx="41044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b="1" dirty="0" smtClean="0"/>
              <a:t>Свакоме </a:t>
            </a:r>
            <a:r>
              <a:rPr lang="ru-RU" b="1" dirty="0"/>
              <a:t>ко затражи, Хиландарци дају ово грожђе са упутством за употребу. Симеонову лозу Светогорци сматрају једним од своја три највећа чуда и верују да ће наступити крај времена када она буде увенула.</a:t>
            </a:r>
            <a:endParaRPr lang="sr-Latn-R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409904" y="7083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Latn-RS" dirty="0"/>
          </a:p>
        </p:txBody>
      </p:sp>
      <p:sp>
        <p:nvSpPr>
          <p:cNvPr id="19" name="TextBox 18"/>
          <p:cNvSpPr txBox="1"/>
          <p:nvPr/>
        </p:nvSpPr>
        <p:spPr>
          <a:xfrm>
            <a:off x="7862627" y="85775"/>
            <a:ext cx="43187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Симеоновој лози се приписује чудотворна моћ. Много је сведочења да је бесплодним супружницима, који су чврсто веровали, даровала пород</a:t>
            </a:r>
            <a:r>
              <a:rPr lang="ru-RU" b="1" dirty="0" smtClean="0"/>
              <a:t>.</a:t>
            </a:r>
            <a:r>
              <a:rPr lang="ru-RU" dirty="0"/>
              <a:t> </a:t>
            </a:r>
            <a:r>
              <a:rPr lang="ru-RU" b="1" dirty="0"/>
              <a:t>Та лоза се одржала и до наших дана. Иста сваке године без изузетка </a:t>
            </a:r>
            <a:r>
              <a:rPr lang="ru-RU" b="1"/>
              <a:t>богато </a:t>
            </a:r>
            <a:r>
              <a:rPr lang="ru-RU" b="1" smtClean="0"/>
              <a:t>рађа.</a:t>
            </a:r>
            <a:endParaRPr lang="sr-Latn-R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7883943" y="4566841"/>
            <a:ext cx="42973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b="1" dirty="0"/>
              <a:t>И</a:t>
            </a:r>
            <a:r>
              <a:rPr lang="ru-RU" b="1" dirty="0" smtClean="0"/>
              <a:t>ако </a:t>
            </a:r>
            <a:r>
              <a:rPr lang="ru-RU" b="1" dirty="0"/>
              <a:t>јој се осим обрезивања, никаква друга нега не указује, нити се какве мере против филоксере или других болести и штеточина предузимају, што представља велико чудо Божије, и тиме велику моралну утеху и духовно ободрење за наше Хиландарско братство, а и за све верујуће Србе. 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4259036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88643" y="3725216"/>
            <a:ext cx="9414456" cy="1323304"/>
          </a:xfrm>
        </p:spPr>
        <p:txBody>
          <a:bodyPr>
            <a:noAutofit/>
          </a:bodyPr>
          <a:lstStyle/>
          <a:p>
            <a:pPr algn="just"/>
            <a:r>
              <a:rPr lang="sr-Cyrl-RS" dirty="0" smtClean="0"/>
              <a:t>Немањина издржљивост и напори да уједини све српске земље показала се као прича из Библије, када је његов имењак Немија обнављао зидове Јерусалима морао да каже мајсторима да једном руком раде, а у другој држе мач!</a:t>
            </a:r>
            <a:endParaRPr lang="sr-Latn-R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019845"/>
            <a:ext cx="8474298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Cyrl-RS" sz="3600" b="1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Издржљивост,храброст Немањина..</a:t>
            </a:r>
            <a:endParaRPr lang="sr-Latn-RS" sz="3600" b="1" spc="50" dirty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575" y="607694"/>
            <a:ext cx="3215425" cy="211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6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916" y="2305317"/>
            <a:ext cx="3185788" cy="195759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6234" y="4262907"/>
            <a:ext cx="37816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b="1" dirty="0"/>
              <a:t>Немања је обновио дедовину Рашку </a:t>
            </a:r>
            <a:r>
              <a:rPr lang="sr-Cyrl-RS" b="1" dirty="0" smtClean="0"/>
              <a:t>Божијом помоћу.Прво је био завистан од Грчких царева, али се временом ослободио показавши изузетну храброст и мудрост.Ослободвши туђе власти многе области српске земље.</a:t>
            </a:r>
            <a:endParaRPr lang="sr-Latn-R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455312" y="55053"/>
            <a:ext cx="2382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/>
              <a:t>Велики Жупан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604" y="627648"/>
            <a:ext cx="36528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b="1" dirty="0" smtClean="0"/>
              <a:t>Рођен је у Рибници(Зета) и васпитан од родитеља у свакој доброти и праведности.Жупан је постао 1149.године, а од 1165. године постаје владар свих српских земаља.</a:t>
            </a:r>
            <a:endParaRPr lang="sr-Latn-R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455312" y="6488668"/>
            <a:ext cx="2730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/>
              <a:t>Ослободитељ</a:t>
            </a:r>
            <a:endParaRPr lang="sr-Latn-R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602414" y="700051"/>
            <a:ext cx="3920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b="1" dirty="0" smtClean="0"/>
              <a:t>Истовремено са уједињењем српских земаља, Немања се трудио да утврди Православну веру у народу и држави, што ће завршити његов син Свети Сава.</a:t>
            </a:r>
            <a:endParaRPr lang="sr-Latn-R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8783392" y="55053"/>
            <a:ext cx="1872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b="1" dirty="0" smtClean="0"/>
              <a:t>Црква и држава</a:t>
            </a:r>
            <a:endParaRPr lang="sr-Latn-R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7759554" y="6428127"/>
            <a:ext cx="3920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/>
              <a:t>Рас-главни град Српске Државе</a:t>
            </a:r>
            <a:endParaRPr lang="sr-Latn-R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759554" y="4456090"/>
            <a:ext cx="3920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b="1" dirty="0" smtClean="0"/>
              <a:t>Престоница је била у граду Расу, где се Немања крстио,замонашио са женом,одрекао престола, где се родило 6 српских краљева и где је оснавана прва Српска Црква и Држава.</a:t>
            </a:r>
            <a:endParaRPr lang="sr-Latn-RS" b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5416532"/>
              </p:ext>
            </p:extLst>
          </p:nvPr>
        </p:nvGraphicFramePr>
        <p:xfrm>
          <a:off x="4289498" y="0"/>
          <a:ext cx="3185787" cy="2305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" name="CorelDRAW" r:id="rId4" imgW="2774452" imgH="3768003" progId="CorelDRAW.Graphic.11">
                  <p:embed/>
                </p:oleObj>
              </mc:Choice>
              <mc:Fallback>
                <p:oleObj name="CorelDRAW" r:id="rId4" imgW="2774452" imgH="3768003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89498" y="0"/>
                        <a:ext cx="3185787" cy="2305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9397762"/>
              </p:ext>
            </p:extLst>
          </p:nvPr>
        </p:nvGraphicFramePr>
        <p:xfrm>
          <a:off x="18419" y="2305316"/>
          <a:ext cx="4289497" cy="1957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" name="CorelDRAW" r:id="rId6" imgW="3180173" imgH="2369477" progId="CorelDRAW.Graphic.11">
                  <p:embed/>
                </p:oleObj>
              </mc:Choice>
              <mc:Fallback>
                <p:oleObj name="CorelDRAW" r:id="rId6" imgW="3180173" imgH="2369477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419" y="2305316"/>
                        <a:ext cx="4289497" cy="1957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4225372"/>
              </p:ext>
            </p:extLst>
          </p:nvPr>
        </p:nvGraphicFramePr>
        <p:xfrm>
          <a:off x="7493703" y="2253412"/>
          <a:ext cx="4698296" cy="20094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0" name="CorelDRAW" r:id="rId8" imgW="4018070" imgH="2063102" progId="CorelDRAW.Graphic.11">
                  <p:embed/>
                </p:oleObj>
              </mc:Choice>
              <mc:Fallback>
                <p:oleObj name="CorelDRAW" r:id="rId8" imgW="4018070" imgH="2063102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493703" y="2253412"/>
                        <a:ext cx="4698296" cy="20094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2921667"/>
              </p:ext>
            </p:extLst>
          </p:nvPr>
        </p:nvGraphicFramePr>
        <p:xfrm>
          <a:off x="4326335" y="4263509"/>
          <a:ext cx="3185787" cy="253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1" name="CorelDRAW" r:id="rId10" imgW="2955853" imgH="2409967" progId="CorelDRAW.Graphic.11">
                  <p:embed/>
                </p:oleObj>
              </mc:Choice>
              <mc:Fallback>
                <p:oleObj name="CorelDRAW" r:id="rId10" imgW="2955853" imgH="2409967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326335" y="4263509"/>
                        <a:ext cx="3185787" cy="2533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129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8056" y="992981"/>
            <a:ext cx="310381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Cyrl-RS" b="1" dirty="0" smtClean="0">
                <a:solidFill>
                  <a:schemeClr val="accent6">
                    <a:lumMod val="75000"/>
                  </a:schemeClr>
                </a:solidFill>
              </a:rPr>
              <a:t>Вера+Труд+Незлобивост</a:t>
            </a:r>
            <a:endParaRPr lang="sr-Latn-R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36394" y="199863"/>
            <a:ext cx="2021983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Cyrl-RS" sz="2400" b="1" dirty="0" smtClean="0">
                <a:solidFill>
                  <a:schemeClr val="accent6">
                    <a:lumMod val="75000"/>
                  </a:schemeClr>
                </a:solidFill>
              </a:rPr>
              <a:t>  Немања</a:t>
            </a:r>
            <a:endParaRPr lang="sr-Latn-R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888426"/>
            <a:ext cx="4443211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Cyrl-RS" b="1" dirty="0" smtClean="0">
                <a:solidFill>
                  <a:schemeClr val="accent6">
                    <a:lumMod val="75000"/>
                  </a:schemeClr>
                </a:solidFill>
              </a:rPr>
              <a:t>Пун вере Немања је почео да зида храм Пресвете Богородице у Топлици.</a:t>
            </a:r>
            <a:endParaRPr lang="sr-Latn-R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90952" y="1924240"/>
            <a:ext cx="5701048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Cyrl-RS" b="1" dirty="0" smtClean="0">
                <a:solidFill>
                  <a:schemeClr val="accent6">
                    <a:lumMod val="75000"/>
                  </a:schemeClr>
                </a:solidFill>
              </a:rPr>
              <a:t>Надахнут сталном вером од Бога, он одлучи да гради храм Светом Николи близу реке Бањске.</a:t>
            </a:r>
            <a:endParaRPr lang="sr-Latn-R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86906" y="2811756"/>
            <a:ext cx="6516709" cy="20313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Cyrl-RS" b="1" dirty="0" smtClean="0">
                <a:solidFill>
                  <a:schemeClr val="accent6">
                    <a:lumMod val="75000"/>
                  </a:schemeClr>
                </a:solidFill>
              </a:rPr>
              <a:t>Али браћа уместо да се радују, они се напунише завишћу и рекоше му: ,, Зашто то радиш, то што не треба? Са нама се ниси договорио, а радиш више од нас.’’А Немања им одговори мудро: ,,Браћо од истих смо родитеља, ову задужбину сам подигао у Божију славу, ако је добро или зло нека то буде мој део у мојој области.’’</a:t>
            </a:r>
            <a:endParaRPr lang="sr-Latn-R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5572011"/>
            <a:ext cx="4351943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Cyrl-RS" b="1" dirty="0" smtClean="0">
                <a:solidFill>
                  <a:schemeClr val="accent6">
                    <a:lumMod val="75000"/>
                  </a:schemeClr>
                </a:solidFill>
              </a:rPr>
              <a:t>Браћа не послушаше Немању, већ га нападоше и затворише.</a:t>
            </a:r>
            <a:endParaRPr lang="sr-Latn-R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22773" y="5447030"/>
            <a:ext cx="5469227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Cyrl-RS" b="1" dirty="0" smtClean="0">
                <a:solidFill>
                  <a:schemeClr val="accent6">
                    <a:lumMod val="75000"/>
                  </a:schemeClr>
                </a:solidFill>
              </a:rPr>
              <a:t>Одведоше га у пећину, где је био затворен кратко време, јер Немања још једном показаше веру у Свемогућег Бога.</a:t>
            </a:r>
            <a:endParaRPr lang="sr-Latn-R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135438"/>
              </p:ext>
            </p:extLst>
          </p:nvPr>
        </p:nvGraphicFramePr>
        <p:xfrm>
          <a:off x="-4181" y="-33403"/>
          <a:ext cx="3842085" cy="1939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8" name="CorelDRAW" r:id="rId3" imgW="3932769" imgH="2452886" progId="CorelDRAW.Graphic.11">
                  <p:embed/>
                </p:oleObj>
              </mc:Choice>
              <mc:Fallback>
                <p:oleObj name="CorelDRAW" r:id="rId3" imgW="3932769" imgH="2452886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4181" y="-33403"/>
                        <a:ext cx="3842085" cy="19397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6937374"/>
              </p:ext>
            </p:extLst>
          </p:nvPr>
        </p:nvGraphicFramePr>
        <p:xfrm>
          <a:off x="7122018" y="-15495"/>
          <a:ext cx="5106960" cy="19039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9" name="CorelDRAW" r:id="rId5" imgW="3556741" imgH="2230461" progId="CorelDRAW.Graphic.11">
                  <p:embed/>
                </p:oleObj>
              </mc:Choice>
              <mc:Fallback>
                <p:oleObj name="CorelDRAW" r:id="rId5" imgW="3556741" imgH="2230461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122018" y="-15495"/>
                        <a:ext cx="5106960" cy="19039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3778207"/>
              </p:ext>
            </p:extLst>
          </p:nvPr>
        </p:nvGraphicFramePr>
        <p:xfrm>
          <a:off x="0" y="2811755"/>
          <a:ext cx="2701657" cy="2760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0" name="CorelDRAW" r:id="rId7" imgW="2943705" imgH="3630607" progId="CorelDRAW.Graphic.11">
                  <p:embed/>
                </p:oleObj>
              </mc:Choice>
              <mc:Fallback>
                <p:oleObj name="CorelDRAW" r:id="rId7" imgW="2943705" imgH="3630607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0" y="2811755"/>
                        <a:ext cx="2701657" cy="27602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3971517"/>
              </p:ext>
            </p:extLst>
          </p:nvPr>
        </p:nvGraphicFramePr>
        <p:xfrm>
          <a:off x="9216494" y="2811755"/>
          <a:ext cx="2988385" cy="2618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" name="CorelDRAW" r:id="rId9" imgW="3536225" imgH="2935258" progId="CorelDRAW.Graphic.11">
                  <p:embed/>
                </p:oleObj>
              </mc:Choice>
              <mc:Fallback>
                <p:oleObj name="CorelDRAW" r:id="rId9" imgW="3536225" imgH="2935258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216494" y="2811755"/>
                        <a:ext cx="2988385" cy="2618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3853660"/>
              </p:ext>
            </p:extLst>
          </p:nvPr>
        </p:nvGraphicFramePr>
        <p:xfrm>
          <a:off x="4400397" y="4843081"/>
          <a:ext cx="2292439" cy="20149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" name="CorelDRAW" r:id="rId11" imgW="2499652" imgH="3824149" progId="CorelDRAW.Graphic.11">
                  <p:embed/>
                </p:oleObj>
              </mc:Choice>
              <mc:Fallback>
                <p:oleObj name="CorelDRAW" r:id="rId11" imgW="2499652" imgH="3824149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400397" y="4843081"/>
                        <a:ext cx="2292439" cy="20149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142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6189" y="778157"/>
            <a:ext cx="6891449" cy="101566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Cyrl-RS" b="1" dirty="0" smtClean="0">
                <a:solidFill>
                  <a:srgbClr val="FFFF00"/>
                </a:solidFill>
              </a:rPr>
              <a:t>                          </a:t>
            </a:r>
            <a:r>
              <a:rPr lang="sr-Cyrl-RS" sz="2000" b="1" dirty="0" smtClean="0">
                <a:solidFill>
                  <a:schemeClr val="accent6">
                    <a:lumMod val="75000"/>
                  </a:schemeClr>
                </a:solidFill>
              </a:rPr>
              <a:t>Снага Немањине молитве </a:t>
            </a:r>
          </a:p>
          <a:p>
            <a:pPr algn="just"/>
            <a:r>
              <a:rPr lang="sr-Cyrl-RS" sz="20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и </a:t>
            </a:r>
          </a:p>
          <a:p>
            <a:pPr algn="just"/>
            <a:r>
              <a:rPr lang="sr-Cyrl-RS" sz="20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чудесна помоћ Светог Ђорђа</a:t>
            </a:r>
            <a:endParaRPr lang="sr-Latn-R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2485623"/>
            <a:ext cx="5922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solidFill>
                  <a:srgbClr val="FFFF00"/>
                </a:solidFill>
              </a:rPr>
              <a:t>Немања се молио усрдно Светом Ђорђу</a:t>
            </a:r>
          </a:p>
          <a:p>
            <a:r>
              <a:rPr lang="sr-Cyrl-RS" b="1" dirty="0" smtClean="0">
                <a:solidFill>
                  <a:srgbClr val="FFFF00"/>
                </a:solidFill>
              </a:rPr>
              <a:t> да га избави од невоља.</a:t>
            </a:r>
            <a:endParaRPr lang="sr-Latn-RS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52893" y="2472744"/>
            <a:ext cx="51519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b="1" dirty="0" smtClean="0">
                <a:solidFill>
                  <a:srgbClr val="FFFF00"/>
                </a:solidFill>
              </a:rPr>
              <a:t>И </a:t>
            </a:r>
            <a:r>
              <a:rPr lang="sr-Cyrl-RS" b="1" dirty="0">
                <a:solidFill>
                  <a:srgbClr val="FFFF00"/>
                </a:solidFill>
              </a:rPr>
              <a:t>свети Ђорђе се јавља </a:t>
            </a:r>
            <a:r>
              <a:rPr lang="sr-Cyrl-RS" b="1" dirty="0" smtClean="0">
                <a:solidFill>
                  <a:srgbClr val="FFFF00"/>
                </a:solidFill>
              </a:rPr>
              <a:t>Немањи са обећањем да </a:t>
            </a:r>
            <a:r>
              <a:rPr lang="sr-Cyrl-RS" b="1" dirty="0">
                <a:solidFill>
                  <a:srgbClr val="FFFF00"/>
                </a:solidFill>
              </a:rPr>
              <a:t>ће га ослободити, што се убрзо и десило.</a:t>
            </a:r>
            <a:endParaRPr lang="sr-Latn-RS" b="1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96992" y="4999543"/>
            <a:ext cx="57826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b="1" dirty="0" smtClean="0">
                <a:solidFill>
                  <a:srgbClr val="FFFF00"/>
                </a:solidFill>
              </a:rPr>
              <a:t>Стефан Немања из пећине у којој је био затворен  видео један брежуљак и рекао, ако га избави Свети Ђорђе, да ће ту подићи српски манастир посвећен Светом Ђорђу, који је касније постао познат као Ђурђеви Ступови.</a:t>
            </a:r>
            <a:endParaRPr lang="sr-Latn-RS" b="1" dirty="0">
              <a:solidFill>
                <a:srgbClr val="FFFF00"/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5503259"/>
              </p:ext>
            </p:extLst>
          </p:nvPr>
        </p:nvGraphicFramePr>
        <p:xfrm>
          <a:off x="0" y="0"/>
          <a:ext cx="2716188" cy="218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8" name="CorelDRAW" r:id="rId3" imgW="2633813" imgH="4011483" progId="CorelDRAW.Graphic.11">
                  <p:embed/>
                </p:oleObj>
              </mc:Choice>
              <mc:Fallback>
                <p:oleObj name="CorelDRAW" r:id="rId3" imgW="2633813" imgH="4011483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716188" cy="2182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8480023"/>
              </p:ext>
            </p:extLst>
          </p:nvPr>
        </p:nvGraphicFramePr>
        <p:xfrm>
          <a:off x="9520709" y="0"/>
          <a:ext cx="2671291" cy="23676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9" name="CorelDRAW" r:id="rId5" imgW="3833640" imgH="3594600" progId="CorelDRAW.Graphic.11">
                  <p:embed/>
                </p:oleObj>
              </mc:Choice>
              <mc:Fallback>
                <p:oleObj name="CorelDRAW" r:id="rId5" imgW="3833640" imgH="3594600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520709" y="0"/>
                        <a:ext cx="2671291" cy="23676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0263400"/>
              </p:ext>
            </p:extLst>
          </p:nvPr>
        </p:nvGraphicFramePr>
        <p:xfrm>
          <a:off x="4722666" y="2367621"/>
          <a:ext cx="2117726" cy="2587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0" name="CorelDRAW" r:id="rId7" imgW="1676603" imgH="2974668" progId="CorelDRAW.Graphic.11">
                  <p:embed/>
                </p:oleObj>
              </mc:Choice>
              <mc:Fallback>
                <p:oleObj name="CorelDRAW" r:id="rId7" imgW="1676603" imgH="2974668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722666" y="2367621"/>
                        <a:ext cx="2117726" cy="25875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9075093"/>
              </p:ext>
            </p:extLst>
          </p:nvPr>
        </p:nvGraphicFramePr>
        <p:xfrm>
          <a:off x="11314" y="3823757"/>
          <a:ext cx="2704874" cy="2945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1" name="CorelDRAW" r:id="rId9" imgW="2860024" imgH="1709489" progId="CorelDRAW.Graphic.11">
                  <p:embed/>
                </p:oleObj>
              </mc:Choice>
              <mc:Fallback>
                <p:oleObj name="CorelDRAW" r:id="rId9" imgW="2860024" imgH="1709489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314" y="3823757"/>
                        <a:ext cx="2704874" cy="29458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0414345"/>
              </p:ext>
            </p:extLst>
          </p:nvPr>
        </p:nvGraphicFramePr>
        <p:xfrm>
          <a:off x="9520710" y="3823757"/>
          <a:ext cx="2656638" cy="2945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2" name="CorelDRAW" r:id="rId11" imgW="2629764" imgH="3002471" progId="CorelDRAW.Graphic.11">
                  <p:embed/>
                </p:oleObj>
              </mc:Choice>
              <mc:Fallback>
                <p:oleObj name="CorelDRAW" r:id="rId11" imgW="2629764" imgH="3002471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520710" y="3823757"/>
                        <a:ext cx="2656638" cy="29458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819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82958" y="51514"/>
            <a:ext cx="2068323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r-Cyrl-RS" b="1" dirty="0" smtClean="0"/>
              <a:t>Битка код Пантина</a:t>
            </a:r>
            <a:endParaRPr lang="sr-Latn-R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125015" y="575187"/>
            <a:ext cx="7184211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r-Cyrl-RS" b="1" i="1" dirty="0" smtClean="0"/>
              <a:t>Немањина искушења са браћом се не завршавају тако брзо и лако..</a:t>
            </a:r>
            <a:endParaRPr lang="sr-Latn-RS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4082603" y="1468192"/>
            <a:ext cx="3840655" cy="286232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Cyrl-RS" b="1" dirty="0" smtClean="0"/>
              <a:t>Браћа нападоше Немању поново код града Звечана чувеном по тврђави и рудницима који су били око њега. Браћа позваше помоћ од Угара, Немаца и Грка, али Немања опет се помоли Господу и Светом Ђорђу да га избаве од ових невоља, позвавши још неколико свештеника да се моле Светом Ђорђу..</a:t>
            </a:r>
            <a:endParaRPr lang="sr-Latn-R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08338" y="6268776"/>
            <a:ext cx="138884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r-Cyrl-RS" b="1" dirty="0" smtClean="0"/>
              <a:t>Град Звечан</a:t>
            </a:r>
            <a:endParaRPr lang="sr-Latn-R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249065" y="6294535"/>
            <a:ext cx="3761543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r-Cyrl-RS" b="1" dirty="0" smtClean="0"/>
              <a:t>Угари,Немци,Грци, Немњина браћа</a:t>
            </a:r>
            <a:endParaRPr lang="sr-Latn-RS" b="1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0816286"/>
              </p:ext>
            </p:extLst>
          </p:nvPr>
        </p:nvGraphicFramePr>
        <p:xfrm>
          <a:off x="8206928" y="1257975"/>
          <a:ext cx="3985072" cy="5010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5" name="CorelDRAW" r:id="rId3" imgW="3637183" imgH="2295785" progId="CorelDRAW.Graphic.11">
                  <p:embed/>
                </p:oleObj>
              </mc:Choice>
              <mc:Fallback>
                <p:oleObj name="CorelDRAW" r:id="rId3" imgW="3637183" imgH="2295785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06928" y="1257975"/>
                        <a:ext cx="3985072" cy="50108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0582561"/>
              </p:ext>
            </p:extLst>
          </p:nvPr>
        </p:nvGraphicFramePr>
        <p:xfrm>
          <a:off x="-28068" y="1283734"/>
          <a:ext cx="3968836" cy="4872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6" name="CorelDRAW" r:id="rId5" imgW="4197581" imgH="3603343" progId="CorelDRAW.Graphic.11">
                  <p:embed/>
                </p:oleObj>
              </mc:Choice>
              <mc:Fallback>
                <p:oleObj name="CorelDRAW" r:id="rId5" imgW="4197581" imgH="3603343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8068" y="1283734"/>
                        <a:ext cx="3968836" cy="48723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725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164428" y="0"/>
            <a:ext cx="1820563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r-Cyrl-RS" b="1" dirty="0" smtClean="0"/>
              <a:t>Молитва за спас</a:t>
            </a:r>
            <a:endParaRPr lang="sr-Latn-R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225665" y="2688067"/>
            <a:ext cx="5891997" cy="17543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Cyrl-RS" b="1" dirty="0" smtClean="0"/>
              <a:t>Стефан Немања се са свештеницима и војском молио целу ноћ, али кад је после молитве један свештеник заспао, одједном у сну јави му се Свети Ђорђе и рече му: ,,Ја сам Свети Ђорђе кога га је послао Господ да помогнем његовом слузи Немањи и победим његове непријатеље.’’Свештеник одмах обавести Немању.</a:t>
            </a:r>
            <a:endParaRPr lang="sr-Latn-R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85611" y="1159367"/>
            <a:ext cx="131478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r-Cyrl-RS" b="1" dirty="0" smtClean="0"/>
              <a:t>Свештеник</a:t>
            </a:r>
            <a:endParaRPr lang="sr-Latn-R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899087" y="1185124"/>
            <a:ext cx="148707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r-Cyrl-RS" b="1" dirty="0" smtClean="0"/>
              <a:t>Свети Ђорђе</a:t>
            </a:r>
            <a:endParaRPr lang="sr-Latn-RS" b="1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0063963"/>
              </p:ext>
            </p:extLst>
          </p:nvPr>
        </p:nvGraphicFramePr>
        <p:xfrm>
          <a:off x="3688813" y="471350"/>
          <a:ext cx="4965700" cy="21827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0" name="CorelDRAW" r:id="rId3" imgW="3139412" imgH="1690594" progId="CorelDRAW.Graphic.11">
                  <p:embed/>
                </p:oleObj>
              </mc:Choice>
              <mc:Fallback>
                <p:oleObj name="CorelDRAW" r:id="rId3" imgW="3139412" imgH="1690594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88813" y="471350"/>
                        <a:ext cx="4965700" cy="21827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0327239"/>
              </p:ext>
            </p:extLst>
          </p:nvPr>
        </p:nvGraphicFramePr>
        <p:xfrm>
          <a:off x="77944" y="1668817"/>
          <a:ext cx="2960263" cy="3792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1" name="CorelDRAW" r:id="rId5" imgW="2257785" imgH="2533597" progId="CorelDRAW.Graphic.11">
                  <p:embed/>
                </p:oleObj>
              </mc:Choice>
              <mc:Fallback>
                <p:oleObj name="CorelDRAW" r:id="rId5" imgW="2257785" imgH="2533597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7944" y="1668817"/>
                        <a:ext cx="2960263" cy="37928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8353221"/>
              </p:ext>
            </p:extLst>
          </p:nvPr>
        </p:nvGraphicFramePr>
        <p:xfrm>
          <a:off x="9260382" y="1668816"/>
          <a:ext cx="2891396" cy="37928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2" name="CorelDRAW" r:id="rId7" imgW="2390596" imgH="2898817" progId="CorelDRAW.Graphic.11">
                  <p:embed/>
                </p:oleObj>
              </mc:Choice>
              <mc:Fallback>
                <p:oleObj name="CorelDRAW" r:id="rId7" imgW="2390596" imgH="2898817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260382" y="1668816"/>
                        <a:ext cx="2891396" cy="37928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1963046"/>
              </p:ext>
            </p:extLst>
          </p:nvPr>
        </p:nvGraphicFramePr>
        <p:xfrm>
          <a:off x="4557969" y="4523747"/>
          <a:ext cx="3227387" cy="23342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3" name="CorelDRAW" r:id="rId9" imgW="3502753" imgH="3609282" progId="CorelDRAW.Graphic.11">
                  <p:embed/>
                </p:oleObj>
              </mc:Choice>
              <mc:Fallback>
                <p:oleObj name="CorelDRAW" r:id="rId9" imgW="3502753" imgH="3609282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557969" y="4523747"/>
                        <a:ext cx="3227387" cy="23342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164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83335" y="2753059"/>
            <a:ext cx="3206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b="1" dirty="0" smtClean="0">
                <a:solidFill>
                  <a:srgbClr val="00B0F0"/>
                </a:solidFill>
              </a:rPr>
              <a:t>Стефан Немања је храбро и са вером кренуо на бројнијег непријатеља..</a:t>
            </a:r>
            <a:endParaRPr lang="sr-Latn-RS" b="1" dirty="0">
              <a:solidFill>
                <a:srgbClr val="00B0F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52326" y="2772274"/>
            <a:ext cx="3472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b="1" dirty="0" smtClean="0">
                <a:solidFill>
                  <a:srgbClr val="00B0F0"/>
                </a:solidFill>
              </a:rPr>
              <a:t>Борба је била велика и тешка за обе стране..</a:t>
            </a:r>
            <a:endParaRPr lang="sr-Latn-RS" b="1" dirty="0">
              <a:solidFill>
                <a:srgbClr val="00B0F0"/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7174267"/>
              </p:ext>
            </p:extLst>
          </p:nvPr>
        </p:nvGraphicFramePr>
        <p:xfrm>
          <a:off x="0" y="7918"/>
          <a:ext cx="4365938" cy="2125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4" name="CorelDRAW" r:id="rId3" imgW="3751368" imgH="1690594" progId="CorelDRAW.Graphic.11">
                  <p:embed/>
                </p:oleObj>
              </mc:Choice>
              <mc:Fallback>
                <p:oleObj name="CorelDRAW" r:id="rId3" imgW="3751368" imgH="1690594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7918"/>
                        <a:ext cx="4365938" cy="2125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5894879"/>
              </p:ext>
            </p:extLst>
          </p:nvPr>
        </p:nvGraphicFramePr>
        <p:xfrm>
          <a:off x="7405353" y="377"/>
          <a:ext cx="4786647" cy="2125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5" name="CorelDRAW" r:id="rId5" imgW="3615588" imgH="1595577" progId="CorelDRAW.Graphic.11">
                  <p:embed/>
                </p:oleObj>
              </mc:Choice>
              <mc:Fallback>
                <p:oleObj name="CorelDRAW" r:id="rId5" imgW="3615588" imgH="1595577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405353" y="377"/>
                        <a:ext cx="4786647" cy="21255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9294383"/>
              </p:ext>
            </p:extLst>
          </p:nvPr>
        </p:nvGraphicFramePr>
        <p:xfrm>
          <a:off x="0" y="4610637"/>
          <a:ext cx="4365938" cy="224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" name="CorelDRAW" r:id="rId7" imgW="4833561" imgH="1592608" progId="CorelDRAW.Graphic.11">
                  <p:embed/>
                </p:oleObj>
              </mc:Choice>
              <mc:Fallback>
                <p:oleObj name="CorelDRAW" r:id="rId7" imgW="4833561" imgH="1592608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0" y="4610637"/>
                        <a:ext cx="4365938" cy="2247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1609520"/>
              </p:ext>
            </p:extLst>
          </p:nvPr>
        </p:nvGraphicFramePr>
        <p:xfrm>
          <a:off x="7405353" y="4608633"/>
          <a:ext cx="4786648" cy="2249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" name="CorelDRAW" r:id="rId9" imgW="4695352" imgH="1430108" progId="CorelDRAW.Graphic.11">
                  <p:embed/>
                </p:oleObj>
              </mc:Choice>
              <mc:Fallback>
                <p:oleObj name="CorelDRAW" r:id="rId9" imgW="4695352" imgH="1430108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405353" y="4608633"/>
                        <a:ext cx="4786648" cy="22493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9236689"/>
              </p:ext>
            </p:extLst>
          </p:nvPr>
        </p:nvGraphicFramePr>
        <p:xfrm>
          <a:off x="4365938" y="2133462"/>
          <a:ext cx="3039415" cy="2475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" name="CorelDRAW" r:id="rId11" imgW="3764865" imgH="1799107" progId="CorelDRAW.Graphic.11">
                  <p:embed/>
                </p:oleObj>
              </mc:Choice>
              <mc:Fallback>
                <p:oleObj name="CorelDRAW" r:id="rId11" imgW="3764865" imgH="1799107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365938" y="2133462"/>
                        <a:ext cx="3039415" cy="24751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302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320518" y="669702"/>
            <a:ext cx="3630388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Cyrl-RS" b="1" dirty="0" smtClean="0"/>
              <a:t>У току битке Немањини војници се жале да су непријатељи многобројни..</a:t>
            </a:r>
            <a:endParaRPr lang="sr-Latn-R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20517" y="5692462"/>
            <a:ext cx="3025082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Cyrl-RS" b="1" dirty="0" smtClean="0"/>
              <a:t>Немања их храбри да имају вере у свемогућег Бога.</a:t>
            </a:r>
            <a:endParaRPr lang="sr-Latn-R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930705" y="631065"/>
            <a:ext cx="3492856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Cyrl-RS" b="1" dirty="0" smtClean="0"/>
              <a:t>Немања наређује да се склоне и повуку на суседно брдо.</a:t>
            </a:r>
            <a:endParaRPr lang="sr-Latn-R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7868320" y="5692462"/>
            <a:ext cx="4104068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Cyrl-RS" b="1" dirty="0" smtClean="0"/>
              <a:t>Битка се наставља, али се дешава чудо на небу.</a:t>
            </a:r>
            <a:endParaRPr lang="sr-Latn-RS" b="1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1422384"/>
              </p:ext>
            </p:extLst>
          </p:nvPr>
        </p:nvGraphicFramePr>
        <p:xfrm>
          <a:off x="108856" y="2573427"/>
          <a:ext cx="3971398" cy="27834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1" name="CorelDRAW" r:id="rId3" imgW="3354015" imgH="2233700" progId="CorelDRAW.Graphic.11">
                  <p:embed/>
                </p:oleObj>
              </mc:Choice>
              <mc:Fallback>
                <p:oleObj name="CorelDRAW" r:id="rId3" imgW="3354015" imgH="2233700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8856" y="2573427"/>
                        <a:ext cx="3971398" cy="27834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8064448"/>
              </p:ext>
            </p:extLst>
          </p:nvPr>
        </p:nvGraphicFramePr>
        <p:xfrm>
          <a:off x="7707391" y="2573427"/>
          <a:ext cx="4484609" cy="27834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2" name="CorelDRAW" r:id="rId5" imgW="3313254" imgH="2219934" progId="CorelDRAW.Graphic.11">
                  <p:embed/>
                </p:oleObj>
              </mc:Choice>
              <mc:Fallback>
                <p:oleObj name="CorelDRAW" r:id="rId5" imgW="3313254" imgH="2219934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707391" y="2573427"/>
                        <a:ext cx="4484609" cy="27834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3312127"/>
              </p:ext>
            </p:extLst>
          </p:nvPr>
        </p:nvGraphicFramePr>
        <p:xfrm>
          <a:off x="4086079" y="1"/>
          <a:ext cx="3615487" cy="25734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3" name="CorelDRAW" r:id="rId7" imgW="3240370" imgH="4501142" progId="CorelDRAW.Graphic.11">
                  <p:embed/>
                </p:oleObj>
              </mc:Choice>
              <mc:Fallback>
                <p:oleObj name="CorelDRAW" r:id="rId7" imgW="3240370" imgH="4501142" progId="CorelDRAW.Graphic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86079" y="1"/>
                        <a:ext cx="3615487" cy="25734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942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10.xml><?xml version="1.0" encoding="utf-8"?>
<a:theme xmlns:a="http://schemas.openxmlformats.org/drawingml/2006/main" name="4_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3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4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5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6.xml><?xml version="1.0" encoding="utf-8"?>
<a:theme xmlns:a="http://schemas.openxmlformats.org/drawingml/2006/main" name="1_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7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8.xml><?xml version="1.0" encoding="utf-8"?>
<a:theme xmlns:a="http://schemas.openxmlformats.org/drawingml/2006/main" name="2_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9.xml><?xml version="1.0" encoding="utf-8"?>
<a:theme xmlns:a="http://schemas.openxmlformats.org/drawingml/2006/main" name="3_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1035</TotalTime>
  <Words>1531</Words>
  <Application>Microsoft Office PowerPoint</Application>
  <PresentationFormat>Widescreen</PresentationFormat>
  <Paragraphs>95</Paragraphs>
  <Slides>19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10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8" baseType="lpstr">
      <vt:lpstr>Arial</vt:lpstr>
      <vt:lpstr>Century Gothic</vt:lpstr>
      <vt:lpstr>Corbel</vt:lpstr>
      <vt:lpstr>Garamond</vt:lpstr>
      <vt:lpstr>Trebuchet MS</vt:lpstr>
      <vt:lpstr>Tw Cen MT</vt:lpstr>
      <vt:lpstr>Wingdings 2</vt:lpstr>
      <vt:lpstr>Wingdings 3</vt:lpstr>
      <vt:lpstr>Slice</vt:lpstr>
      <vt:lpstr>Berlin</vt:lpstr>
      <vt:lpstr>Organic</vt:lpstr>
      <vt:lpstr>Quotable</vt:lpstr>
      <vt:lpstr>Depth</vt:lpstr>
      <vt:lpstr>1_Depth</vt:lpstr>
      <vt:lpstr>Droplet</vt:lpstr>
      <vt:lpstr>2_Depth</vt:lpstr>
      <vt:lpstr>3_Depth</vt:lpstr>
      <vt:lpstr>4_Depth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Korisnik</dc:creator>
  <cp:lastModifiedBy>Dragan</cp:lastModifiedBy>
  <cp:revision>92</cp:revision>
  <dcterms:created xsi:type="dcterms:W3CDTF">2017-05-05T07:09:34Z</dcterms:created>
  <dcterms:modified xsi:type="dcterms:W3CDTF">2020-05-14T14:07:08Z</dcterms:modified>
</cp:coreProperties>
</file>