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3" r:id="rId4"/>
    <p:sldId id="257" r:id="rId5"/>
    <p:sldId id="270" r:id="rId6"/>
    <p:sldId id="276" r:id="rId7"/>
    <p:sldId id="274" r:id="rId8"/>
    <p:sldId id="258" r:id="rId9"/>
    <p:sldId id="271" r:id="rId10"/>
    <p:sldId id="260" r:id="rId11"/>
    <p:sldId id="272" r:id="rId12"/>
    <p:sldId id="273" r:id="rId13"/>
    <p:sldId id="278" r:id="rId14"/>
    <p:sldId id="261" r:id="rId15"/>
    <p:sldId id="267" r:id="rId16"/>
    <p:sldId id="27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421" autoAdjust="0"/>
    <p:restoredTop sz="94709" autoAdjust="0"/>
  </p:normalViewPr>
  <p:slideViewPr>
    <p:cSldViewPr>
      <p:cViewPr varScale="1">
        <p:scale>
          <a:sx n="70" d="100"/>
          <a:sy n="70" d="100"/>
        </p:scale>
        <p:origin x="-64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7890EC-FD55-49EB-A7D0-4C8FF7B04C99}"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7890EC-FD55-49EB-A7D0-4C8FF7B04C99}"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7890EC-FD55-49EB-A7D0-4C8FF7B04C99}"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7890EC-FD55-49EB-A7D0-4C8FF7B04C99}" type="datetimeFigureOut">
              <a:rPr lang="en-US" smtClean="0"/>
              <a:pPr/>
              <a:t>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7890EC-FD55-49EB-A7D0-4C8FF7B04C99}" type="datetimeFigureOut">
              <a:rPr lang="en-US" smtClean="0"/>
              <a:pPr/>
              <a:t>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890EC-FD55-49EB-A7D0-4C8FF7B04C99}" type="datetimeFigureOut">
              <a:rPr lang="en-US" smtClean="0"/>
              <a:pPr/>
              <a:t>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890EC-FD55-49EB-A7D0-4C8FF7B04C99}"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890EC-FD55-49EB-A7D0-4C8FF7B04C99}"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B3A7F6-BEB8-457E-B4CB-DFBD98EE3EA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890EC-FD55-49EB-A7D0-4C8FF7B04C99}" type="datetimeFigureOut">
              <a:rPr lang="en-US" smtClean="0"/>
              <a:pPr/>
              <a:t>3/11/2013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3A7F6-BEB8-457E-B4CB-DFBD98EE3EA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890EC-FD55-49EB-A7D0-4C8FF7B04C99}" type="datetimeFigureOut">
              <a:rPr lang="en-US">
                <a:solidFill>
                  <a:prstClr val="black">
                    <a:tint val="75000"/>
                  </a:prstClr>
                </a:solidFill>
              </a:rPr>
              <a:pPr/>
              <a:t>3/11/2013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3A7F6-BEB8-457E-B4CB-DFBD98EE3EAC}"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descr="unalaska_church.jpg"/>
          <p:cNvPicPr>
            <a:picLocks noChangeAspect="1"/>
          </p:cNvPicPr>
          <p:nvPr/>
        </p:nvPicPr>
        <p:blipFill>
          <a:blip r:embed="rId2" cstate="screen"/>
          <a:stretch>
            <a:fillRect/>
          </a:stretch>
        </p:blipFill>
        <p:spPr>
          <a:xfrm>
            <a:off x="0" y="138869"/>
            <a:ext cx="9144000" cy="6719131"/>
          </a:xfrm>
          <a:prstGeom prst="rect">
            <a:avLst/>
          </a:prstGeom>
        </p:spPr>
      </p:pic>
      <p:sp>
        <p:nvSpPr>
          <p:cNvPr id="4" name="Rectangle 3"/>
          <p:cNvSpPr/>
          <p:nvPr/>
        </p:nvSpPr>
        <p:spPr>
          <a:xfrm>
            <a:off x="990600" y="1600200"/>
            <a:ext cx="7360221"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sr-Cyrl-CS"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БОЖИЈЕ СТАРАЊЕ</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Rectangle 5"/>
          <p:cNvSpPr/>
          <p:nvPr/>
        </p:nvSpPr>
        <p:spPr>
          <a:xfrm>
            <a:off x="381000" y="304800"/>
            <a:ext cx="4953407" cy="584775"/>
          </a:xfrm>
          <a:prstGeom prst="rect">
            <a:avLst/>
          </a:prstGeom>
          <a:noFill/>
        </p:spPr>
        <p:txBody>
          <a:bodyPr wrap="none" lIns="91440" tIns="45720" rIns="91440" bIns="45720">
            <a:spAutoFit/>
          </a:bodyPr>
          <a:lstStyle/>
          <a:p>
            <a:pPr algn="ctr"/>
            <a:r>
              <a:rPr lang="sr-Cyrl-CS" sz="3200" b="0" cap="none" spc="0" dirty="0" smtClean="0">
                <a:ln w="18415" cmpd="sng">
                  <a:solidFill>
                    <a:schemeClr val="accent1"/>
                  </a:solidFill>
                  <a:prstDash val="solid"/>
                </a:ln>
                <a:solidFill>
                  <a:schemeClr val="tx2">
                    <a:lumMod val="60000"/>
                    <a:lumOff val="40000"/>
                  </a:schemeClr>
                </a:solidFill>
                <a:effectLst>
                  <a:outerShdw blurRad="63500" dir="3600000" algn="tl" rotWithShape="0">
                    <a:srgbClr val="000000">
                      <a:alpha val="70000"/>
                    </a:srgbClr>
                  </a:outerShdw>
                </a:effectLst>
              </a:rPr>
              <a:t>ПРАВОСЛАВНИ КАТИХИЗИС</a:t>
            </a:r>
            <a:endParaRPr lang="en-US" sz="3200" b="0" cap="none" spc="0" dirty="0">
              <a:ln w="18415" cmpd="sng">
                <a:solidFill>
                  <a:schemeClr val="accent1"/>
                </a:solidFill>
                <a:prstDash val="solid"/>
              </a:ln>
              <a:solidFill>
                <a:schemeClr val="tx2">
                  <a:lumMod val="60000"/>
                  <a:lumOff val="40000"/>
                </a:schemeClr>
              </a:solidFill>
              <a:effectLst>
                <a:outerShdw blurRad="63500" dir="3600000" algn="tl" rotWithShape="0">
                  <a:srgbClr val="000000">
                    <a:alpha val="70000"/>
                  </a:srgbClr>
                </a:outerShdw>
              </a:effectLst>
            </a:endParaRPr>
          </a:p>
        </p:txBody>
      </p:sp>
      <p:sp>
        <p:nvSpPr>
          <p:cNvPr id="7" name="Rectangle 6"/>
          <p:cNvSpPr/>
          <p:nvPr/>
        </p:nvSpPr>
        <p:spPr>
          <a:xfrm>
            <a:off x="228600" y="3962400"/>
            <a:ext cx="2738250" cy="1938992"/>
          </a:xfrm>
          <a:prstGeom prst="rect">
            <a:avLst/>
          </a:prstGeom>
          <a:noFill/>
        </p:spPr>
        <p:txBody>
          <a:bodyPr wrap="none" lIns="91440" tIns="45720" rIns="91440" bIns="45720">
            <a:spAutoFit/>
          </a:bodyPr>
          <a:lstStyle/>
          <a:p>
            <a:pPr algn="ctr"/>
            <a:r>
              <a:rPr lang="sr-Cyrl-C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По СТАРЕЧНИКУ,</a:t>
            </a:r>
          </a:p>
          <a:p>
            <a:pPr algn="ctr"/>
            <a:r>
              <a:rPr lang="sr-Cyrl-C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a:t>
            </a:r>
            <a:r>
              <a:rPr lang="sr-Cyrl-C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резентацију направио</a:t>
            </a:r>
          </a:p>
          <a:p>
            <a:pPr algn="ctr"/>
            <a:r>
              <a:rPr lang="sr-Cyrl-C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Марко </a:t>
            </a:r>
            <a:r>
              <a:rPr lang="sr-Cyrl-C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Радаковић,</a:t>
            </a:r>
          </a:p>
          <a:p>
            <a:pPr algn="ctr"/>
            <a:r>
              <a:rPr lang="sr-Cyrl-C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вероучитељ</a:t>
            </a:r>
          </a:p>
          <a:p>
            <a:pPr algn="ctr"/>
            <a:r>
              <a:rPr lang="sr-Cyrl-C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Бачки Грачац,</a:t>
            </a:r>
          </a:p>
          <a:p>
            <a:pPr algn="ctr"/>
            <a:r>
              <a:rPr lang="sr-Cyrl-C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a:t>
            </a:r>
            <a:r>
              <a:rPr lang="sr-Cyrl-C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арта 2013 л.Г.</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Rectangle 7"/>
          <p:cNvSpPr/>
          <p:nvPr/>
        </p:nvSpPr>
        <p:spPr>
          <a:xfrm>
            <a:off x="0" y="1143000"/>
            <a:ext cx="4340675" cy="584775"/>
          </a:xfrm>
          <a:prstGeom prst="rect">
            <a:avLst/>
          </a:prstGeom>
          <a:noFill/>
        </p:spPr>
        <p:txBody>
          <a:bodyPr wrap="none" lIns="91440" tIns="45720" rIns="91440" bIns="45720">
            <a:spAutoFit/>
          </a:bodyPr>
          <a:lstStyle/>
          <a:p>
            <a:pPr algn="ctr"/>
            <a:r>
              <a:rPr lang="sr-Cyrl-C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ПРИЧЕ ИЗ СТАРЕЧНИКА:</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0-#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0-#ppt_w/2"/>
                                          </p:val>
                                        </p:tav>
                                        <p:tav tm="100000">
                                          <p:val>
                                            <p:strVal val="#ppt_x"/>
                                          </p:val>
                                        </p:tav>
                                      </p:tavLst>
                                    </p:anim>
                                    <p:anim calcmode="lin" valueType="num">
                                      <p:cBhvr additive="base">
                                        <p:cTn id="13" dur="2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55"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12289" name="Picture 1" descr="БОЖИЈЕ СТАРАЊЕ"/>
          <p:cNvPicPr>
            <a:picLocks noChangeAspect="1" noChangeArrowheads="1"/>
          </p:cNvPicPr>
          <p:nvPr/>
        </p:nvPicPr>
        <p:blipFill>
          <a:blip r:embed="rId2"/>
          <a:srcRect/>
          <a:stretch>
            <a:fillRect/>
          </a:stretch>
        </p:blipFill>
        <p:spPr bwMode="auto">
          <a:xfrm>
            <a:off x="1524000" y="0"/>
            <a:ext cx="6096000" cy="6858000"/>
          </a:xfrm>
          <a:prstGeom prst="rect">
            <a:avLst/>
          </a:prstGeom>
          <a:noFill/>
          <a:ln w="9525">
            <a:noFill/>
            <a:miter lim="800000"/>
            <a:headEnd/>
            <a:tailEnd/>
          </a:ln>
        </p:spPr>
      </p:pic>
      <p:sp>
        <p:nvSpPr>
          <p:cNvPr id="3" name="Rectangle 2"/>
          <p:cNvSpPr/>
          <p:nvPr/>
        </p:nvSpPr>
        <p:spPr>
          <a:xfrm>
            <a:off x="0" y="0"/>
            <a:ext cx="4696478" cy="461665"/>
          </a:xfrm>
          <a:prstGeom prst="rect">
            <a:avLst/>
          </a:prstGeom>
          <a:solidFill>
            <a:schemeClr val="tx1">
              <a:lumMod val="65000"/>
              <a:lumOff val="35000"/>
            </a:schemeClr>
          </a:solidFill>
        </p:spPr>
        <p:txBody>
          <a:bodyPr wrap="none" lIns="91440" tIns="45720" rIns="91440" bIns="45720">
            <a:spAutoFit/>
          </a:bodyPr>
          <a:lstStyle/>
          <a:p>
            <a:pPr algn="ctr"/>
            <a:r>
              <a:rPr lang="sr-Latn-CS" sz="2400" dirty="0" smtClean="0">
                <a:solidFill>
                  <a:schemeClr val="bg1"/>
                </a:solidFill>
              </a:rPr>
              <a:t>Оци благословите, рече незнанац.</a:t>
            </a:r>
            <a:endParaRPr lang="en-US" sz="24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4" name="Rectangle 3"/>
          <p:cNvSpPr/>
          <p:nvPr/>
        </p:nvSpPr>
        <p:spPr>
          <a:xfrm>
            <a:off x="3667693" y="609600"/>
            <a:ext cx="5476307" cy="461665"/>
          </a:xfrm>
          <a:prstGeom prst="rect">
            <a:avLst/>
          </a:prstGeom>
          <a:solidFill>
            <a:schemeClr val="tx1">
              <a:lumMod val="65000"/>
              <a:lumOff val="35000"/>
            </a:schemeClr>
          </a:solidFill>
        </p:spPr>
        <p:txBody>
          <a:bodyPr wrap="none" lIns="91440" tIns="45720" rIns="91440" bIns="45720">
            <a:spAutoFit/>
          </a:bodyPr>
          <a:lstStyle/>
          <a:p>
            <a:pPr algn="ctr"/>
            <a:r>
              <a:rPr lang="sr-Latn-CS" sz="2400" dirty="0" smtClean="0">
                <a:solidFill>
                  <a:schemeClr val="bg1"/>
                </a:solidFill>
              </a:rPr>
              <a:t>Бог те благословио, одговорише монаси</a:t>
            </a:r>
            <a:endParaRPr lang="en-US" sz="24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3" name="Picture 1" descr="БОЖИЈЕ СТАРАЊЕ"/>
          <p:cNvPicPr>
            <a:picLocks noChangeAspect="1" noChangeArrowheads="1"/>
          </p:cNvPicPr>
          <p:nvPr/>
        </p:nvPicPr>
        <p:blipFill>
          <a:blip r:embed="rId2"/>
          <a:srcRect/>
          <a:stretch>
            <a:fillRect/>
          </a:stretch>
        </p:blipFill>
        <p:spPr bwMode="auto">
          <a:xfrm>
            <a:off x="0" y="0"/>
            <a:ext cx="6172200" cy="6858000"/>
          </a:xfrm>
          <a:prstGeom prst="rect">
            <a:avLst/>
          </a:prstGeom>
          <a:noFill/>
          <a:ln w="9525">
            <a:noFill/>
            <a:miter lim="800000"/>
            <a:headEnd/>
            <a:tailEnd/>
          </a:ln>
        </p:spPr>
      </p:pic>
      <p:sp>
        <p:nvSpPr>
          <p:cNvPr id="4" name="Rectangle 3"/>
          <p:cNvSpPr/>
          <p:nvPr/>
        </p:nvSpPr>
        <p:spPr>
          <a:xfrm>
            <a:off x="4876800" y="1"/>
            <a:ext cx="4267200" cy="6858000"/>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lIns="91440" tIns="45720" rIns="91440" bIns="45720">
            <a:spAutoFit/>
          </a:bodyPr>
          <a:lstStyle/>
          <a:p>
            <a:pPr algn="ctr"/>
            <a:r>
              <a:rPr lang="sr-Latn-CS" sz="2400" dirty="0" smtClean="0">
                <a:solidFill>
                  <a:schemeClr val="bg1"/>
                </a:solidFill>
              </a:rPr>
              <a:t>Опростите ми што вас узнемиравам у ово доба, али дешава се нешто што не могу да </a:t>
            </a:r>
            <a:r>
              <a:rPr lang="sr-Latn-CS" sz="2400" dirty="0" smtClean="0">
                <a:solidFill>
                  <a:schemeClr val="bg1"/>
                </a:solidFill>
              </a:rPr>
              <a:t>објасним</a:t>
            </a:r>
            <a:r>
              <a:rPr lang="sr-Cyrl-CS" sz="2400" dirty="0" smtClean="0">
                <a:solidFill>
                  <a:schemeClr val="bg1"/>
                </a:solidFill>
              </a:rPr>
              <a:t>. </a:t>
            </a:r>
            <a:r>
              <a:rPr lang="sr-Latn-CS" sz="2400" dirty="0" smtClean="0">
                <a:solidFill>
                  <a:schemeClr val="bg1"/>
                </a:solidFill>
              </a:rPr>
              <a:t>Заветовао </a:t>
            </a:r>
            <a:r>
              <a:rPr lang="sr-Latn-CS" sz="2400" dirty="0" smtClean="0">
                <a:solidFill>
                  <a:schemeClr val="bg1"/>
                </a:solidFill>
              </a:rPr>
              <a:t>сам се да сваке године у овај дан носим намирнице у један скит, ту ниже. И већ сам уобичајио да ту будем на ноћној васкршњој литургији, а следећег дана да се вратим. Тако пођох и ове године. Но, кад сам стигао овде изван вашег манастира, ове две моје камиле зачудо престадоше да иду, клекнуше доле те их је било немогуће подићи и натерати да наставе. Никако нису слушале. </a:t>
            </a:r>
            <a:endParaRPr lang="en-US" sz="24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6096000" y="457200"/>
            <a:ext cx="2819400" cy="5262979"/>
          </a:xfrm>
          <a:prstGeom prst="rect">
            <a:avLst/>
          </a:prstGeom>
        </p:spPr>
        <p:txBody>
          <a:bodyPr wrap="square">
            <a:spAutoFit/>
          </a:bodyPr>
          <a:lstStyle/>
          <a:p>
            <a:r>
              <a:rPr lang="sr-Latn-CS" sz="2400" b="1" dirty="0" smtClean="0">
                <a:solidFill>
                  <a:schemeClr val="bg1"/>
                </a:solidFill>
              </a:rPr>
              <a:t>Тада, дакле, помислих, можда је, на крају крајева, воља Божија да ове ствари остану овде. Зато сам вам покуцао, носећи се мишљу да вама оставим ове намирнице, и моје камиле одмах устадоше и приђоше улазу у манастир.</a:t>
            </a:r>
            <a:endParaRPr lang="sr-Cyrl-CS" sz="2400" b="1" dirty="0">
              <a:solidFill>
                <a:schemeClr val="bg1"/>
              </a:solidFill>
            </a:endParaRPr>
          </a:p>
        </p:txBody>
      </p:sp>
      <p:pic>
        <p:nvPicPr>
          <p:cNvPr id="3" name="Picture 1" descr="БОЖИЈЕ СТАРАЊЕ"/>
          <p:cNvPicPr>
            <a:picLocks noChangeAspect="1" noChangeArrowheads="1"/>
          </p:cNvPicPr>
          <p:nvPr/>
        </p:nvPicPr>
        <p:blipFill>
          <a:blip r:embed="rId2"/>
          <a:srcRect/>
          <a:stretch>
            <a:fillRect/>
          </a:stretch>
        </p:blipFill>
        <p:spPr bwMode="auto">
          <a:xfrm>
            <a:off x="0" y="0"/>
            <a:ext cx="6096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0-vladimir-yeshtokin-a-joyful-place-07-12-12.jpg"/>
          <p:cNvPicPr>
            <a:picLocks noChangeAspect="1"/>
          </p:cNvPicPr>
          <p:nvPr/>
        </p:nvPicPr>
        <p:blipFill>
          <a:blip r:embed="rId2"/>
          <a:stretch>
            <a:fillRect/>
          </a:stretch>
        </p:blipFill>
        <p:spPr>
          <a:xfrm>
            <a:off x="0" y="0"/>
            <a:ext cx="9144000" cy="6858000"/>
          </a:xfrm>
          <a:prstGeom prst="rect">
            <a:avLst/>
          </a:prstGeom>
        </p:spPr>
      </p:pic>
      <p:sp>
        <p:nvSpPr>
          <p:cNvPr id="3" name="Rectangle 2"/>
          <p:cNvSpPr/>
          <p:nvPr/>
        </p:nvSpPr>
        <p:spPr>
          <a:xfrm>
            <a:off x="0" y="0"/>
            <a:ext cx="9144000" cy="2308324"/>
          </a:xfrm>
          <a:prstGeom prst="rect">
            <a:avLst/>
          </a:prstGeom>
          <a:solidFill>
            <a:schemeClr val="tx1">
              <a:alpha val="56000"/>
            </a:schemeClr>
          </a:solidFill>
        </p:spPr>
        <p:txBody>
          <a:bodyPr wrap="square" lIns="91440" tIns="45720" rIns="91440" bIns="45720">
            <a:spAutoFit/>
          </a:bodyPr>
          <a:lstStyle/>
          <a:p>
            <a:pPr algn="ctr"/>
            <a:r>
              <a:rPr lang="sr-Latn-CS" sz="2400" dirty="0" smtClean="0">
                <a:solidFill>
                  <a:schemeClr val="bg1"/>
                </a:solidFill>
              </a:rPr>
              <a:t>Била је то заиста Божија воља. Његова промисао се побринула за потребе манастира. Храна коју им је донео незнанац била је довољна не само за васкршњу празничну трпезу, него све до Педесетнице, па и дуже. А ни просфора за Божанску Литургију није недостајало свих тих дана. </a:t>
            </a:r>
            <a:endParaRPr lang="sr-Cyrl-CS" sz="2400" dirty="0" smtClean="0">
              <a:solidFill>
                <a:schemeClr val="bg1"/>
              </a:solidFill>
            </a:endParaRPr>
          </a:p>
          <a:p>
            <a:pPr algn="ctr"/>
            <a:endParaRPr lang="en-US" sz="24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TextBox 2"/>
          <p:cNvSpPr txBox="1"/>
          <p:nvPr/>
        </p:nvSpPr>
        <p:spPr>
          <a:xfrm>
            <a:off x="0" y="0"/>
            <a:ext cx="3810000" cy="6740307"/>
          </a:xfrm>
          <a:prstGeom prst="rect">
            <a:avLst/>
          </a:prstGeom>
          <a:noFill/>
        </p:spPr>
        <p:txBody>
          <a:bodyPr wrap="square" rtlCol="0">
            <a:spAutoFit/>
          </a:bodyPr>
          <a:lstStyle/>
          <a:p>
            <a:r>
              <a:rPr lang="sr-Latn-CS" sz="3600" b="1" dirty="0" smtClean="0"/>
              <a:t>Монаси су се дивили Старчевој вери у Бога. Од тога дана су Светог Теодосија поштовали још више, док је у њиховом животу нада у Бога заузела посебно место. </a:t>
            </a:r>
            <a:endParaRPr lang="sr-Cyrl-CS" sz="3600" b="1" dirty="0" smtClean="0"/>
          </a:p>
          <a:p>
            <a:endParaRPr lang="sr-Cyrl-CS" sz="3600" b="1" dirty="0"/>
          </a:p>
        </p:txBody>
      </p:sp>
      <p:pic>
        <p:nvPicPr>
          <p:cNvPr id="4" name="Picture 3" descr="3b24e9bd34edb04c931d5611e1701fec.jpg"/>
          <p:cNvPicPr>
            <a:picLocks noChangeAspect="1"/>
          </p:cNvPicPr>
          <p:nvPr/>
        </p:nvPicPr>
        <p:blipFill>
          <a:blip r:embed="rId2"/>
          <a:stretch>
            <a:fillRect/>
          </a:stretch>
        </p:blipFill>
        <p:spPr>
          <a:xfrm>
            <a:off x="4019550" y="0"/>
            <a:ext cx="5124450" cy="6858000"/>
          </a:xfrm>
          <a:prstGeom prst="rect">
            <a:avLst/>
          </a:prstGeom>
        </p:spPr>
      </p:pic>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CS" b="1" dirty="0" smtClean="0">
                <a:solidFill>
                  <a:schemeClr val="accent1">
                    <a:lumMod val="50000"/>
                  </a:schemeClr>
                </a:solidFill>
                <a:effectLst>
                  <a:glow rad="63500">
                    <a:schemeClr val="accent3">
                      <a:satMod val="175000"/>
                      <a:alpha val="40000"/>
                    </a:schemeClr>
                  </a:glow>
                  <a:outerShdw blurRad="38100" dist="38100" dir="2700000" algn="tl">
                    <a:srgbClr val="000000">
                      <a:alpha val="43137"/>
                    </a:srgbClr>
                  </a:outerShdw>
                  <a:reflection blurRad="6350" stA="60000" endA="900" endPos="60000" dist="60007" dir="5400000" sy="-100000" algn="bl" rotWithShape="0"/>
                </a:effectLst>
              </a:rPr>
              <a:t>КРАЈ И БОГУ СЛАВА.</a:t>
            </a:r>
            <a:endParaRPr lang="sr-Cyrl-CS" b="1" dirty="0">
              <a:solidFill>
                <a:schemeClr val="accent1">
                  <a:lumMod val="50000"/>
                </a:schemeClr>
              </a:solidFill>
              <a:effectLst>
                <a:glow rad="63500">
                  <a:schemeClr val="accent3">
                    <a:satMod val="175000"/>
                    <a:alpha val="40000"/>
                  </a:schemeClr>
                </a:glow>
                <a:outerShdw blurRad="38100" dist="38100" dir="2700000" algn="tl">
                  <a:srgbClr val="000000">
                    <a:alpha val="43137"/>
                  </a:srgbClr>
                </a:outerShdw>
                <a:reflection blurRad="6350" stA="60000" endA="900" endPos="60000" dist="60007" dir="5400000" sy="-100000" algn="bl" rotWithShape="0"/>
              </a:effectLst>
            </a:endParaRPr>
          </a:p>
        </p:txBody>
      </p:sp>
      <p:sp>
        <p:nvSpPr>
          <p:cNvPr id="3" name="Subtitle 2"/>
          <p:cNvSpPr>
            <a:spLocks noGrp="1"/>
          </p:cNvSpPr>
          <p:nvPr>
            <p:ph type="subTitle" idx="1"/>
          </p:nvPr>
        </p:nvSpPr>
        <p:spPr/>
        <p:txBody>
          <a:bodyPr/>
          <a:lstStyle/>
          <a:p>
            <a:r>
              <a:rPr lang="sr-Cyrl-CS" dirty="0" smtClean="0">
                <a:solidFill>
                  <a:schemeClr val="tx1"/>
                </a:solidFill>
              </a:rPr>
              <a:t>ХВАЛА НА ПАЖЊИ.</a:t>
            </a:r>
            <a:endParaRPr lang="sr-Cyrl-C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50000"/>
            <a:alpha val="76000"/>
          </a:schemeClr>
        </a:solidFill>
        <a:effectLst/>
      </p:bgPr>
    </p:bg>
    <p:spTree>
      <p:nvGrpSpPr>
        <p:cNvPr id="1" name=""/>
        <p:cNvGrpSpPr/>
        <p:nvPr/>
      </p:nvGrpSpPr>
      <p:grpSpPr>
        <a:xfrm>
          <a:off x="0" y="0"/>
          <a:ext cx="0" cy="0"/>
          <a:chOff x="0" y="0"/>
          <a:chExt cx="0" cy="0"/>
        </a:xfrm>
      </p:grpSpPr>
      <p:pic>
        <p:nvPicPr>
          <p:cNvPr id="5" name="Picture 4" descr="133157562_f8cf42554b_z.jpg"/>
          <p:cNvPicPr>
            <a:picLocks noChangeAspect="1"/>
          </p:cNvPicPr>
          <p:nvPr/>
        </p:nvPicPr>
        <p:blipFill>
          <a:blip r:embed="rId2"/>
          <a:stretch>
            <a:fillRect/>
          </a:stretch>
        </p:blipFill>
        <p:spPr>
          <a:xfrm>
            <a:off x="0" y="0"/>
            <a:ext cx="9144000" cy="6858000"/>
          </a:xfrm>
          <a:prstGeom prst="rect">
            <a:avLst/>
          </a:prstGeom>
        </p:spPr>
      </p:pic>
      <p:sp>
        <p:nvSpPr>
          <p:cNvPr id="4" name="TextBox 3"/>
          <p:cNvSpPr txBox="1"/>
          <p:nvPr/>
        </p:nvSpPr>
        <p:spPr>
          <a:xfrm>
            <a:off x="457200" y="381000"/>
            <a:ext cx="8686800" cy="1938992"/>
          </a:xfrm>
          <a:prstGeom prst="rect">
            <a:avLst/>
          </a:prstGeom>
          <a:noFill/>
        </p:spPr>
        <p:txBody>
          <a:bodyPr wrap="square" rtlCol="0">
            <a:spAutoFit/>
          </a:bodyPr>
          <a:lstStyle/>
          <a:p>
            <a:r>
              <a:rPr lang="sr-Latn-CS" sz="2400" b="1" dirty="0" smtClean="0"/>
              <a:t>У дубинама Јудејске пустиње, у Палестини, налази се манастир Аве Теодосија који је он саградио у 5. веку. Како су године пролазиле манастир је постао велики, са много отаца који су се старали о старачком дому, радионицама, дому за сирочад и дому за сиромашне који су постојали у оквиру манастира.</a:t>
            </a:r>
            <a:endParaRPr lang="sr-Cyrl-CS"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4705.jpg"/>
          <p:cNvPicPr>
            <a:picLocks noChangeAspect="1"/>
          </p:cNvPicPr>
          <p:nvPr/>
        </p:nvPicPr>
        <p:blipFill>
          <a:blip r:embed="rId2"/>
          <a:stretch>
            <a:fillRect/>
          </a:stretch>
        </p:blipFill>
        <p:spPr>
          <a:xfrm>
            <a:off x="-1" y="0"/>
            <a:ext cx="9149719" cy="6858001"/>
          </a:xfrm>
          <a:prstGeom prst="rect">
            <a:avLst/>
          </a:prstGeom>
        </p:spPr>
      </p:pic>
      <p:sp>
        <p:nvSpPr>
          <p:cNvPr id="6" name="TextBox 5"/>
          <p:cNvSpPr txBox="1"/>
          <p:nvPr/>
        </p:nvSpPr>
        <p:spPr>
          <a:xfrm>
            <a:off x="5410200" y="685800"/>
            <a:ext cx="3733800" cy="5632311"/>
          </a:xfrm>
          <a:prstGeom prst="rect">
            <a:avLst/>
          </a:prstGeom>
          <a:noFill/>
        </p:spPr>
        <p:txBody>
          <a:bodyPr wrap="square" rtlCol="0">
            <a:spAutoFit/>
          </a:bodyPr>
          <a:lstStyle/>
          <a:p>
            <a:r>
              <a:rPr lang="sr-Latn-CS" sz="2400" b="1" dirty="0" smtClean="0"/>
              <a:t>Но, када је први пут основано, ово општежиће је било веома сиромашно. Често су се оци суочавали са проблемима, а не мало пута нису имали ни оно најнужније за своје одржање. Међутим, њихова вера у Бога и молитве њиховог Старца, Светог Теодосија, увек су им помагале и избављале их из тешких тренутака. </a:t>
            </a:r>
            <a:endParaRPr lang="sr-Cyrl-CS" sz="2400" b="1" dirty="0" smtClean="0"/>
          </a:p>
          <a:p>
            <a:endParaRPr lang="sr-Cyrl-CS" sz="2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rthodox-Church-shrouded-by-mist-in-Pristina-Kosovo-Photo-by-decafinata.jpg"/>
          <p:cNvPicPr>
            <a:picLocks noChangeAspect="1"/>
          </p:cNvPicPr>
          <p:nvPr/>
        </p:nvPicPr>
        <p:blipFill>
          <a:blip r:embed="rId2"/>
          <a:stretch>
            <a:fillRect/>
          </a:stretch>
        </p:blipFill>
        <p:spPr>
          <a:xfrm>
            <a:off x="0" y="762000"/>
            <a:ext cx="9175916" cy="6096000"/>
          </a:xfrm>
          <a:prstGeom prst="rect">
            <a:avLst/>
          </a:prstGeom>
        </p:spPr>
      </p:pic>
      <p:pic>
        <p:nvPicPr>
          <p:cNvPr id="3" name="Picture 2" descr="Orthodox-Church-shrouded-by-mist-in-Pristina-Kosovo-Photo-by-decafinata.jpg"/>
          <p:cNvPicPr>
            <a:picLocks noChangeAspect="1"/>
          </p:cNvPicPr>
          <p:nvPr/>
        </p:nvPicPr>
        <p:blipFill>
          <a:blip r:embed="rId2"/>
          <a:stretch>
            <a:fillRect/>
          </a:stretch>
        </p:blipFill>
        <p:spPr>
          <a:xfrm>
            <a:off x="-31916" y="0"/>
            <a:ext cx="9175916" cy="6096000"/>
          </a:xfrm>
          <a:prstGeom prst="rect">
            <a:avLst/>
          </a:prstGeom>
        </p:spPr>
      </p:pic>
      <p:sp>
        <p:nvSpPr>
          <p:cNvPr id="5" name="TextBox 4"/>
          <p:cNvSpPr txBox="1"/>
          <p:nvPr/>
        </p:nvSpPr>
        <p:spPr>
          <a:xfrm>
            <a:off x="304800" y="2286000"/>
            <a:ext cx="8229600" cy="4031873"/>
          </a:xfrm>
          <a:prstGeom prst="rect">
            <a:avLst/>
          </a:prstGeom>
          <a:noFill/>
        </p:spPr>
        <p:txBody>
          <a:bodyPr wrap="square" rtlCol="0">
            <a:spAutoFit/>
          </a:bodyPr>
          <a:lstStyle/>
          <a:p>
            <a:r>
              <a:rPr lang="sr-Latn-CS" sz="3200" b="1" dirty="0" smtClean="0">
                <a:solidFill>
                  <a:schemeClr val="bg1"/>
                </a:solidFill>
              </a:rPr>
              <a:t>Одлучили су да те празничне сјајне вечери не једу, јер их је на то обавезивала ситуација. Али оно са чиме нису могли да се помире било је то да ће остати без Светог Причешћа. Узалуд су поново почели да траже неку заборављену флашицу са вином или неко парче хлеба. Било је немогуће да пронађу било шта.</a:t>
            </a:r>
            <a:endParaRPr lang="sr-Cyrl-CS" sz="3200" b="1" dirty="0">
              <a:solidFill>
                <a:schemeClr val="bg1"/>
              </a:solidFill>
            </a:endParaRPr>
          </a:p>
        </p:txBody>
      </p:sp>
      <p:sp>
        <p:nvSpPr>
          <p:cNvPr id="4" name="TextBox 3"/>
          <p:cNvSpPr txBox="1"/>
          <p:nvPr/>
        </p:nvSpPr>
        <p:spPr>
          <a:xfrm>
            <a:off x="0" y="0"/>
            <a:ext cx="9144000" cy="2308324"/>
          </a:xfrm>
          <a:prstGeom prst="rect">
            <a:avLst/>
          </a:prstGeom>
          <a:noFill/>
        </p:spPr>
        <p:txBody>
          <a:bodyPr wrap="square" rtlCol="0">
            <a:spAutoFit/>
          </a:bodyPr>
          <a:lstStyle/>
          <a:p>
            <a:r>
              <a:rPr lang="sr-Latn-CS" sz="2400" b="1" dirty="0" smtClean="0"/>
              <a:t>Једне Велике Суботе монаси су се сусрели са тужним стањем. У манастиру није било никаквих намирница, чак ни просфоре за Божанску литургију. Тражили су и поново тражили, али нису нашли ништа. Време је пролазило и приближавао се велики тренутак Васкрсења. </a:t>
            </a:r>
            <a:endParaRPr lang="sr-Cyrl-CS" sz="2400" b="1" dirty="0" smtClean="0"/>
          </a:p>
          <a:p>
            <a:endParaRPr lang="sr-Cyrl-C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34447.jpg"/>
          <p:cNvPicPr>
            <a:picLocks noChangeAspect="1"/>
          </p:cNvPicPr>
          <p:nvPr/>
        </p:nvPicPr>
        <p:blipFill>
          <a:blip r:embed="rId2"/>
          <a:stretch>
            <a:fillRect/>
          </a:stretch>
        </p:blipFill>
        <p:spPr>
          <a:xfrm>
            <a:off x="7138" y="762000"/>
            <a:ext cx="9136862" cy="6096000"/>
          </a:xfrm>
          <a:prstGeom prst="rect">
            <a:avLst/>
          </a:prstGeom>
        </p:spPr>
      </p:pic>
      <p:sp>
        <p:nvSpPr>
          <p:cNvPr id="9" name="Rectangle 8"/>
          <p:cNvSpPr/>
          <p:nvPr/>
        </p:nvSpPr>
        <p:spPr>
          <a:xfrm>
            <a:off x="0" y="0"/>
            <a:ext cx="9144000" cy="1200329"/>
          </a:xfrm>
          <a:prstGeom prst="rect">
            <a:avLst/>
          </a:prstGeom>
          <a:solidFill>
            <a:schemeClr val="tx1"/>
          </a:solidFill>
        </p:spPr>
        <p:txBody>
          <a:bodyPr wrap="square">
            <a:spAutoFit/>
          </a:bodyPr>
          <a:lstStyle/>
          <a:p>
            <a:pPr lvl="0" algn="just" fontAlgn="base">
              <a:spcBef>
                <a:spcPct val="0"/>
              </a:spcBef>
              <a:spcAft>
                <a:spcPct val="0"/>
              </a:spcAft>
            </a:pPr>
            <a:r>
              <a:rPr lang="sr-Latn-CS" b="1" dirty="0" smtClean="0">
                <a:solidFill>
                  <a:schemeClr val="bg1"/>
                </a:solidFill>
                <a:latin typeface="Verdana" pitchFamily="34" charset="0"/>
                <a:ea typeface="Times New Roman" pitchFamily="18" charset="0"/>
              </a:rPr>
              <a:t>Схвативши да су се нашли у потпуној немаштини, отишли су до свог Старца, Светог Теодосија, и испричали му о тешкој ситуацији и о својој туги. Старац их мирно саслуша. Њихове речи га уопште нису узнемириле.</a:t>
            </a:r>
            <a:endParaRPr lang="sr-Latn-CS" sz="4000" b="1" dirty="0" smtClean="0">
              <a:solidFill>
                <a:schemeClr val="bg1"/>
              </a:solidFill>
              <a:latin typeface="Arial" pitchFamily="34" charset="0"/>
            </a:endParaRPr>
          </a:p>
        </p:txBody>
      </p:sp>
      <p:sp>
        <p:nvSpPr>
          <p:cNvPr id="16" name="Rectangle 15"/>
          <p:cNvSpPr/>
          <p:nvPr/>
        </p:nvSpPr>
        <p:spPr>
          <a:xfrm>
            <a:off x="3276600" y="990600"/>
            <a:ext cx="5556666" cy="1938992"/>
          </a:xfrm>
          <a:prstGeom prst="rect">
            <a:avLst/>
          </a:prstGeom>
          <a:noFill/>
        </p:spPr>
        <p:txBody>
          <a:bodyPr wrap="square" lIns="91440" tIns="45720" rIns="91440" bIns="45720">
            <a:spAutoFit/>
          </a:bodyPr>
          <a:lstStyle/>
          <a:p>
            <a:pPr algn="ctr"/>
            <a:r>
              <a:rPr lang="sr-Latn-CS" sz="2400" b="1" dirty="0" smtClean="0">
                <a:solidFill>
                  <a:schemeClr val="bg1"/>
                </a:solidFill>
              </a:rPr>
              <a:t>- Идите, децо моја, и побрините се да све буде спремно за ноћашњу Свету Литургију. И ви се спремите па ћемо да дочекамо вече.</a:t>
            </a:r>
            <a:endParaRPr lang="sr-Cyrl-CS" sz="2400" b="1" dirty="0" smtClean="0">
              <a:solidFill>
                <a:schemeClr val="bg1"/>
              </a:solidFill>
            </a:endParaRPr>
          </a:p>
          <a:p>
            <a:pPr algn="ctr"/>
            <a:endParaRPr lang="en-US" sz="2400" b="1"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8" name="Rectangle 17"/>
          <p:cNvSpPr/>
          <p:nvPr/>
        </p:nvSpPr>
        <p:spPr>
          <a:xfrm>
            <a:off x="2286000" y="2667000"/>
            <a:ext cx="3276600" cy="1569660"/>
          </a:xfrm>
          <a:prstGeom prst="rect">
            <a:avLst/>
          </a:prstGeom>
          <a:noFill/>
        </p:spPr>
        <p:txBody>
          <a:bodyPr wrap="square" lIns="91440" tIns="45720" rIns="91440" bIns="45720">
            <a:spAutoFit/>
          </a:bodyPr>
          <a:lstStyle/>
          <a:p>
            <a:pPr algn="ctr"/>
            <a:r>
              <a:rPr lang="sr-Latn-CS" sz="2400" dirty="0" smtClean="0">
                <a:solidFill>
                  <a:schemeClr val="bg1"/>
                </a:solidFill>
              </a:rPr>
              <a:t>- </a:t>
            </a:r>
            <a:r>
              <a:rPr lang="sr-Latn-CS" sz="2400" dirty="0" smtClean="0">
                <a:solidFill>
                  <a:schemeClr val="bg1"/>
                </a:solidFill>
              </a:rPr>
              <a:t>Узалудна утеха, прошапта један монах.</a:t>
            </a:r>
            <a:endParaRPr lang="sr-Cyrl-CS" sz="2400" dirty="0" smtClean="0">
              <a:solidFill>
                <a:schemeClr val="bg1"/>
              </a:solidFill>
            </a:endParaRPr>
          </a:p>
          <a:p>
            <a:pPr algn="ctr"/>
            <a:endParaRPr lang="sr-Cyrl-CS" sz="2400" dirty="0" smtClean="0">
              <a:solidFill>
                <a:schemeClr val="bg1"/>
              </a:solidFill>
            </a:endParaRPr>
          </a:p>
          <a:p>
            <a:pPr algn="ctr"/>
            <a:endParaRPr lang="en-US" sz="240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plus(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0.70"/>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6" name="Picture 5" descr="EasternOrthodoxChristianMonks.jpg"/>
          <p:cNvPicPr>
            <a:picLocks noChangeAspect="1"/>
          </p:cNvPicPr>
          <p:nvPr/>
        </p:nvPicPr>
        <p:blipFill>
          <a:blip r:embed="rId2"/>
          <a:stretch>
            <a:fillRect/>
          </a:stretch>
        </p:blipFill>
        <p:spPr>
          <a:xfrm>
            <a:off x="0" y="0"/>
            <a:ext cx="9144000" cy="6858000"/>
          </a:xfrm>
          <a:prstGeom prst="rect">
            <a:avLst/>
          </a:prstGeom>
        </p:spPr>
      </p:pic>
      <p:sp>
        <p:nvSpPr>
          <p:cNvPr id="5" name="Rectangle 4"/>
          <p:cNvSpPr/>
          <p:nvPr/>
        </p:nvSpPr>
        <p:spPr>
          <a:xfrm>
            <a:off x="0" y="4180344"/>
            <a:ext cx="9144000" cy="2308324"/>
          </a:xfrm>
          <a:prstGeom prst="rect">
            <a:avLst/>
          </a:prstGeom>
          <a:noFill/>
        </p:spPr>
        <p:txBody>
          <a:bodyPr wrap="square" lIns="91440" tIns="45720" rIns="91440" bIns="45720">
            <a:spAutoFit/>
          </a:bodyPr>
          <a:lstStyle/>
          <a:p>
            <a:r>
              <a:rPr lang="sr-Latn-CS" sz="2400" b="1" dirty="0" smtClean="0">
                <a:solidFill>
                  <a:schemeClr val="bg1"/>
                </a:solidFill>
              </a:rPr>
              <a:t>- </a:t>
            </a:r>
            <a:r>
              <a:rPr lang="sr-Latn-CS" sz="2400" b="1" dirty="0" smtClean="0">
                <a:solidFill>
                  <a:schemeClr val="bg1"/>
                </a:solidFill>
              </a:rPr>
              <a:t>Да није можда, децо моја, наш Бог ослабио у својој сили? Можда Онај који је у пустињи хранио народ израиљски, данас више није у положају да даје? Или можда Онај који је са пет хлебова и две рибе наситио мноштво које га је следило, не може више да чини чуда</a:t>
            </a:r>
            <a:r>
              <a:rPr lang="sr-Latn-CS" sz="2400" b="1" dirty="0" smtClean="0">
                <a:solidFill>
                  <a:schemeClr val="bg1"/>
                </a:solidFill>
              </a:rPr>
              <a:t>?</a:t>
            </a:r>
            <a:endParaRPr lang="sr-Cyrl-CS" sz="2400" b="1" dirty="0" smtClean="0">
              <a:solidFill>
                <a:schemeClr val="bg1"/>
              </a:solidFill>
            </a:endParaRPr>
          </a:p>
          <a:p>
            <a:pPr algn="ctr"/>
            <a:endParaRPr lang="en-US" sz="2400" b="1"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7" name="Rectangle 6"/>
          <p:cNvSpPr/>
          <p:nvPr/>
        </p:nvSpPr>
        <p:spPr>
          <a:xfrm>
            <a:off x="609600" y="3352800"/>
            <a:ext cx="3136051" cy="461665"/>
          </a:xfrm>
          <a:prstGeom prst="rect">
            <a:avLst/>
          </a:prstGeom>
        </p:spPr>
        <p:txBody>
          <a:bodyPr wrap="none">
            <a:spAutoFit/>
          </a:bodyPr>
          <a:lstStyle/>
          <a:p>
            <a:r>
              <a:rPr lang="sr-Latn-CS" sz="2400" b="1" dirty="0" smtClean="0">
                <a:solidFill>
                  <a:schemeClr val="bg1"/>
                </a:solidFill>
              </a:rPr>
              <a:t>- Старац га чу па рече:</a:t>
            </a:r>
            <a:endParaRPr lang="sr-Cyrl-CS" sz="2400" b="1"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4" name="Picture 3" descr="lentaltar.jpg"/>
          <p:cNvPicPr>
            <a:picLocks noChangeAspect="1"/>
          </p:cNvPicPr>
          <p:nvPr/>
        </p:nvPicPr>
        <p:blipFill>
          <a:blip r:embed="rId2"/>
          <a:stretch>
            <a:fillRect/>
          </a:stretch>
        </p:blipFill>
        <p:spPr>
          <a:xfrm>
            <a:off x="0" y="741612"/>
            <a:ext cx="9144000" cy="6116388"/>
          </a:xfrm>
          <a:prstGeom prst="rect">
            <a:avLst/>
          </a:prstGeom>
        </p:spPr>
      </p:pic>
      <p:sp>
        <p:nvSpPr>
          <p:cNvPr id="6" name="Rectangle 5"/>
          <p:cNvSpPr/>
          <p:nvPr/>
        </p:nvSpPr>
        <p:spPr>
          <a:xfrm>
            <a:off x="0" y="0"/>
            <a:ext cx="9144000" cy="2308324"/>
          </a:xfrm>
          <a:prstGeom prst="rect">
            <a:avLst/>
          </a:prstGeom>
          <a:noFill/>
        </p:spPr>
        <p:txBody>
          <a:bodyPr wrap="square" lIns="91440" tIns="45720" rIns="91440" bIns="45720">
            <a:spAutoFit/>
          </a:bodyPr>
          <a:lstStyle/>
          <a:p>
            <a:r>
              <a:rPr lang="sr-Latn-CS" sz="2400" dirty="0" smtClean="0">
                <a:solidFill>
                  <a:schemeClr val="bg1"/>
                </a:solidFill>
              </a:rPr>
              <a:t>Монахе су задивиле Старчеве речи, али више од свега задивила их је његова вера и његово убеђење да ће све ићи како треба. Пођоше да изађу из Старчеве келије, када га зачуше како </a:t>
            </a:r>
            <a:r>
              <a:rPr lang="sr-Latn-CS" sz="2400" dirty="0" smtClean="0">
                <a:solidFill>
                  <a:schemeClr val="bg1"/>
                </a:solidFill>
              </a:rPr>
              <a:t>говори</a:t>
            </a:r>
            <a:endParaRPr lang="sr-Cyrl-CS" sz="2400" dirty="0" smtClean="0">
              <a:solidFill>
                <a:schemeClr val="bg1"/>
              </a:solidFill>
            </a:endParaRPr>
          </a:p>
          <a:p>
            <a:endParaRPr lang="sr-Cyrl-CS" sz="2400" dirty="0" smtClean="0">
              <a:solidFill>
                <a:schemeClr val="bg1"/>
              </a:solidFill>
            </a:endParaRPr>
          </a:p>
          <a:p>
            <a:endParaRPr lang="sr-Cyrl-CS" sz="2400" b="1" dirty="0" smtClean="0">
              <a:solidFill>
                <a:schemeClr val="bg1"/>
              </a:solidFill>
            </a:endParaRPr>
          </a:p>
          <a:p>
            <a:pPr algn="ctr"/>
            <a:endParaRPr lang="en-US" sz="2400" b="1"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7" name="Rectangle 6"/>
          <p:cNvSpPr/>
          <p:nvPr/>
        </p:nvSpPr>
        <p:spPr>
          <a:xfrm>
            <a:off x="1447800" y="4724400"/>
            <a:ext cx="4572000" cy="1938992"/>
          </a:xfrm>
          <a:prstGeom prst="rect">
            <a:avLst/>
          </a:prstGeom>
          <a:solidFill>
            <a:schemeClr val="tx1">
              <a:lumMod val="65000"/>
              <a:lumOff val="35000"/>
            </a:schemeClr>
          </a:solidFill>
        </p:spPr>
        <p:txBody>
          <a:bodyPr>
            <a:spAutoFit/>
          </a:bodyPr>
          <a:lstStyle/>
          <a:p>
            <a:r>
              <a:rPr lang="sr-Latn-CS" sz="2400" b="1" dirty="0" smtClean="0">
                <a:solidFill>
                  <a:schemeClr val="bg1"/>
                </a:solidFill>
              </a:rPr>
              <a:t> </a:t>
            </a:r>
            <a:r>
              <a:rPr lang="sr-Latn-CS" sz="2400" b="1" dirty="0" smtClean="0">
                <a:solidFill>
                  <a:schemeClr val="bg1"/>
                </a:solidFill>
              </a:rPr>
              <a:t>Да спремите не само Олтар, него и васкршњу трпезу. И да знате, оци моји, да ће се Онај који се стара о птицама небеским, постарати и за нас. </a:t>
            </a:r>
            <a:endParaRPr lang="sr-Cyrl-C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plus(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0" y="0"/>
            <a:ext cx="4114800" cy="5693866"/>
          </a:xfrm>
          <a:prstGeom prst="rect">
            <a:avLst/>
          </a:prstGeom>
          <a:noFill/>
        </p:spPr>
        <p:txBody>
          <a:bodyPr wrap="square" lIns="91440" tIns="45720" rIns="91440" bIns="45720">
            <a:spAutoFit/>
          </a:bodyPr>
          <a:lstStyle/>
          <a:p>
            <a:pPr algn="ctr"/>
            <a:r>
              <a:rPr lang="sr-Latn-CS" sz="2800" b="1" dirty="0" smtClean="0">
                <a:solidFill>
                  <a:schemeClr val="bg1"/>
                </a:solidFill>
              </a:rPr>
              <a:t>Оци одоше ћутке. Старчеве речи биле су заиста утеха њиховој туги и разочарењу. Али негде у дубини осећали су да им је те речи Старац упутио само зато да би ублажио њихову забринутост. Били су скоро сигурни да неће моћи да прославе Васкрс. </a:t>
            </a:r>
            <a:endParaRPr lang="sr-Cyrl-CS" sz="2800" b="1" dirty="0" smtClean="0">
              <a:solidFill>
                <a:schemeClr val="bg1"/>
              </a:solidFill>
            </a:endParaRPr>
          </a:p>
          <a:p>
            <a:pPr algn="ctr"/>
            <a:endParaRPr lang="sr-Cyrl-CS" sz="2800" b="1" cap="none"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endParaRPr>
          </a:p>
        </p:txBody>
      </p:sp>
      <p:pic>
        <p:nvPicPr>
          <p:cNvPr id="4" name="Picture 3" descr="tumblr_mjaxk2lGfh1rkghcuo1_1280.jpg"/>
          <p:cNvPicPr>
            <a:picLocks noChangeAspect="1"/>
          </p:cNvPicPr>
          <p:nvPr/>
        </p:nvPicPr>
        <p:blipFill>
          <a:blip r:embed="rId2"/>
          <a:srcRect/>
          <a:stretch>
            <a:fillRect/>
          </a:stretch>
        </p:blipFill>
        <p:spPr>
          <a:xfrm>
            <a:off x="4114800" y="152403"/>
            <a:ext cx="5029200" cy="670559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stock-footage-santorini-greece-an-amazing-and-beautiful-sunset-behind-a-greek-orthodox-church-on-the-greek.jpg"/>
          <p:cNvPicPr>
            <a:picLocks noChangeAspect="1"/>
          </p:cNvPicPr>
          <p:nvPr/>
        </p:nvPicPr>
        <p:blipFill>
          <a:blip r:embed="rId2"/>
          <a:stretch>
            <a:fillRect/>
          </a:stretch>
        </p:blipFill>
        <p:spPr>
          <a:xfrm>
            <a:off x="0" y="0"/>
            <a:ext cx="9116786" cy="5105400"/>
          </a:xfrm>
          <a:prstGeom prst="rect">
            <a:avLst/>
          </a:prstGeom>
        </p:spPr>
      </p:pic>
      <p:sp>
        <p:nvSpPr>
          <p:cNvPr id="6" name="Rectangle 5"/>
          <p:cNvSpPr/>
          <p:nvPr/>
        </p:nvSpPr>
        <p:spPr>
          <a:xfrm>
            <a:off x="-152400" y="4919008"/>
            <a:ext cx="9296400" cy="1938992"/>
          </a:xfrm>
          <a:prstGeom prst="rect">
            <a:avLst/>
          </a:prstGeom>
          <a:noFill/>
        </p:spPr>
        <p:txBody>
          <a:bodyPr wrap="square" lIns="91440" tIns="45720" rIns="91440" bIns="45720">
            <a:spAutoFit/>
          </a:bodyPr>
          <a:lstStyle/>
          <a:p>
            <a:pPr algn="ctr"/>
            <a:r>
              <a:rPr lang="sr-Latn-CS" sz="2400" dirty="0" smtClean="0">
                <a:solidFill>
                  <a:schemeClr val="bg1"/>
                </a:solidFill>
              </a:rPr>
              <a:t>Сунце је </a:t>
            </a:r>
            <a:r>
              <a:rPr lang="sr-Cyrl-CS" sz="2400" dirty="0" smtClean="0">
                <a:solidFill>
                  <a:schemeClr val="bg1"/>
                </a:solidFill>
              </a:rPr>
              <a:t>скоро</a:t>
            </a:r>
            <a:r>
              <a:rPr lang="sr-Latn-CS" sz="2400" dirty="0" smtClean="0">
                <a:solidFill>
                  <a:schemeClr val="bg1"/>
                </a:solidFill>
              </a:rPr>
              <a:t> </a:t>
            </a:r>
            <a:r>
              <a:rPr lang="sr-Latn-CS" sz="2400" dirty="0" smtClean="0">
                <a:solidFill>
                  <a:schemeClr val="bg1"/>
                </a:solidFill>
              </a:rPr>
              <a:t>зашло када се зачуло куцање на вратима. Оци се збунише. Ко би то могао бити у то доба и у тај дан... Отворише главна врата манастира и суочише се са неким незнанцем. Са собом је имао две натоварене камиле. </a:t>
            </a:r>
            <a:endParaRPr lang="sr-Cyrl-CS" sz="2400" dirty="0" smtClean="0">
              <a:solidFill>
                <a:schemeClr val="bg1"/>
              </a:solidFill>
            </a:endParaRPr>
          </a:p>
          <a:p>
            <a:pPr algn="ctr"/>
            <a:endParaRPr lang="en-US" sz="24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docProps/app.xml><?xml version="1.0" encoding="utf-8"?>
<Properties xmlns="http://schemas.openxmlformats.org/officeDocument/2006/extended-properties" xmlns:vt="http://schemas.openxmlformats.org/officeDocument/2006/docPropsVTypes">
  <TotalTime>190</TotalTime>
  <Words>806</Words>
  <Application>Microsoft Office PowerPoint</Application>
  <PresentationFormat>On-screen Show (4:3)</PresentationFormat>
  <Paragraphs>31</Paragraphs>
  <Slides>15</Slides>
  <Notes>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КРАЈ И БОГУ СЛАВА.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MARIJA</dc:creator>
  <cp:lastModifiedBy>Home</cp:lastModifiedBy>
  <cp:revision>22</cp:revision>
  <dcterms:created xsi:type="dcterms:W3CDTF">2013-01-31T23:56:43Z</dcterms:created>
  <dcterms:modified xsi:type="dcterms:W3CDTF">2013-03-11T20:21:20Z</dcterms:modified>
</cp:coreProperties>
</file>