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70" r:id="rId5"/>
    <p:sldId id="271" r:id="rId6"/>
    <p:sldId id="260" r:id="rId7"/>
    <p:sldId id="276" r:id="rId8"/>
    <p:sldId id="261" r:id="rId9"/>
    <p:sldId id="277" r:id="rId10"/>
    <p:sldId id="279" r:id="rId11"/>
    <p:sldId id="278" r:id="rId12"/>
    <p:sldId id="262" r:id="rId13"/>
    <p:sldId id="264" r:id="rId14"/>
    <p:sldId id="272" r:id="rId15"/>
    <p:sldId id="273" r:id="rId16"/>
    <p:sldId id="274" r:id="rId17"/>
    <p:sldId id="275" r:id="rId18"/>
    <p:sldId id="280" r:id="rId19"/>
    <p:sldId id="300" r:id="rId20"/>
    <p:sldId id="296" r:id="rId21"/>
    <p:sldId id="298" r:id="rId22"/>
    <p:sldId id="302" r:id="rId23"/>
    <p:sldId id="301" r:id="rId24"/>
    <p:sldId id="281" r:id="rId25"/>
    <p:sldId id="282" r:id="rId26"/>
    <p:sldId id="286" r:id="rId27"/>
    <p:sldId id="303" r:id="rId28"/>
    <p:sldId id="289" r:id="rId29"/>
    <p:sldId id="283" r:id="rId30"/>
    <p:sldId id="288" r:id="rId31"/>
    <p:sldId id="284" r:id="rId32"/>
    <p:sldId id="307" r:id="rId33"/>
    <p:sldId id="308" r:id="rId34"/>
    <p:sldId id="285" r:id="rId35"/>
    <p:sldId id="304" r:id="rId36"/>
    <p:sldId id="299" r:id="rId37"/>
    <p:sldId id="305" r:id="rId38"/>
    <p:sldId id="291" r:id="rId39"/>
    <p:sldId id="292" r:id="rId40"/>
    <p:sldId id="293" r:id="rId41"/>
    <p:sldId id="306" r:id="rId42"/>
    <p:sldId id="294" r:id="rId43"/>
    <p:sldId id="295" r:id="rId44"/>
    <p:sldId id="297" r:id="rId45"/>
    <p:sldId id="309" r:id="rId46"/>
    <p:sldId id="310" r:id="rId47"/>
    <p:sldId id="311"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CC9C6F8C-4114-4171-BDAC-28B2D0AF2DC5}"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advTm="500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C9C6F8C-4114-4171-BDAC-28B2D0AF2DC5}" type="slidenum">
              <a:rPr lang="en-US" smtClean="0"/>
              <a:pPr/>
              <a:t>‹#›</a:t>
            </a:fld>
            <a:endParaRPr lang="en-US"/>
          </a:p>
        </p:txBody>
      </p:sp>
    </p:spTree>
  </p:cSld>
  <p:clrMapOvr>
    <a:masterClrMapping/>
  </p:clrMapOvr>
  <p:transition advTm="500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C9C6F8C-4114-4171-BDAC-28B2D0AF2DC5}" type="slidenum">
              <a:rPr lang="en-US" smtClean="0"/>
              <a:pPr/>
              <a:t>‹#›</a:t>
            </a:fld>
            <a:endParaRPr lang="en-US"/>
          </a:p>
        </p:txBody>
      </p:sp>
    </p:spTree>
  </p:cSld>
  <p:clrMapOvr>
    <a:masterClrMapping/>
  </p:clrMapOvr>
  <p:transition advTm="500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C9C6F8C-4114-4171-BDAC-28B2D0AF2DC5}" type="slidenum">
              <a:rPr lang="en-US" smtClean="0"/>
              <a:pPr/>
              <a:t>‹#›</a:t>
            </a:fld>
            <a:endParaRPr lang="en-US"/>
          </a:p>
        </p:txBody>
      </p:sp>
    </p:spTree>
  </p:cSld>
  <p:clrMapOvr>
    <a:masterClrMapping/>
  </p:clrMapOvr>
  <p:transition advTm="500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C9C6F8C-4114-4171-BDAC-28B2D0AF2DC5}"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advTm="500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C9C6F8C-4114-4171-BDAC-28B2D0AF2DC5}" type="slidenum">
              <a:rPr lang="en-US" smtClean="0"/>
              <a:pPr/>
              <a:t>‹#›</a:t>
            </a:fld>
            <a:endParaRPr lang="en-US"/>
          </a:p>
        </p:txBody>
      </p:sp>
    </p:spTree>
  </p:cSld>
  <p:clrMapOvr>
    <a:masterClrMapping/>
  </p:clrMapOvr>
  <p:transition advTm="500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C9C6F8C-4114-4171-BDAC-28B2D0AF2DC5}"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advTm="500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C9C6F8C-4114-4171-BDAC-28B2D0AF2DC5}" type="slidenum">
              <a:rPr lang="en-US" smtClean="0"/>
              <a:pPr/>
              <a:t>‹#›</a:t>
            </a:fld>
            <a:endParaRPr lang="en-US"/>
          </a:p>
        </p:txBody>
      </p:sp>
    </p:spTree>
  </p:cSld>
  <p:clrMapOvr>
    <a:masterClrMapping/>
  </p:clrMapOvr>
  <p:transition advTm="500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C9C6F8C-4114-4171-BDAC-28B2D0AF2DC5}" type="slidenum">
              <a:rPr lang="en-US" smtClean="0"/>
              <a:pPr/>
              <a:t>‹#›</a:t>
            </a:fld>
            <a:endParaRPr lang="en-US"/>
          </a:p>
        </p:txBody>
      </p:sp>
    </p:spTree>
  </p:cSld>
  <p:clrMapOvr>
    <a:masterClrMapping/>
  </p:clrMapOvr>
  <p:transition advTm="500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F7A1FD4-D695-42EA-987B-AB327219A93D}" type="datetimeFigureOut">
              <a:rPr lang="en-US" smtClean="0"/>
              <a:pPr/>
              <a:t>11/9/2016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C9C6F8C-4114-4171-BDAC-28B2D0AF2DC5}" type="slidenum">
              <a:rPr lang="en-US" smtClean="0"/>
              <a:pPr/>
              <a:t>‹#›</a:t>
            </a:fld>
            <a:endParaRPr lang="en-US"/>
          </a:p>
        </p:txBody>
      </p:sp>
    </p:spTree>
  </p:cSld>
  <p:clrMapOvr>
    <a:masterClrMapping/>
  </p:clrMapOvr>
  <p:transition advTm="500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BF7A1FD4-D695-42EA-987B-AB327219A93D}" type="datetimeFigureOut">
              <a:rPr lang="en-US" smtClean="0"/>
              <a:pPr/>
              <a:t>11/9/2016</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CC9C6F8C-4114-4171-BDAC-28B2D0AF2DC5}" type="slidenum">
              <a:rPr lang="en-US" smtClean="0"/>
              <a:pPr/>
              <a:t>‹#›</a:t>
            </a:fld>
            <a:endParaRPr lang="en-US"/>
          </a:p>
        </p:txBody>
      </p:sp>
    </p:spTree>
  </p:cSld>
  <p:clrMapOvr>
    <a:masterClrMapping/>
  </p:clrMapOvr>
  <p:transition advTm="5000">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0"/>
          <a:tileRect/>
        </a:gradFill>
        <a:effectLst/>
      </p:bgPr>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BF7A1FD4-D695-42EA-987B-AB327219A93D}" type="datetimeFigureOut">
              <a:rPr lang="en-US" smtClean="0"/>
              <a:pPr/>
              <a:t>11/9/2016</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CC9C6F8C-4114-4171-BDAC-28B2D0AF2DC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advTm="5000">
    <p:random/>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2" descr="Image result for russian church"/>
          <p:cNvPicPr>
            <a:picLocks noChangeAspect="1" noChangeArrowheads="1"/>
          </p:cNvPicPr>
          <p:nvPr/>
        </p:nvPicPr>
        <p:blipFill>
          <a:blip r:embed="rId2"/>
          <a:srcRect/>
          <a:stretch>
            <a:fillRect/>
          </a:stretch>
        </p:blipFill>
        <p:spPr bwMode="auto">
          <a:xfrm>
            <a:off x="0" y="0"/>
            <a:ext cx="9191955" cy="5715000"/>
          </a:xfrm>
          <a:prstGeom prst="rect">
            <a:avLst/>
          </a:prstGeom>
          <a:noFill/>
        </p:spPr>
      </p:pic>
      <p:sp>
        <p:nvSpPr>
          <p:cNvPr id="2" name="Title 1"/>
          <p:cNvSpPr>
            <a:spLocks noGrp="1"/>
          </p:cNvSpPr>
          <p:nvPr>
            <p:ph type="ctrTitle"/>
          </p:nvPr>
        </p:nvSpPr>
        <p:spPr>
          <a:xfrm>
            <a:off x="1371600" y="5949696"/>
            <a:ext cx="7772400" cy="908304"/>
          </a:xfrm>
        </p:spPr>
        <p:txBody>
          <a:bodyPr/>
          <a:lstStyle/>
          <a:p>
            <a:r>
              <a:rPr lang="sr-Cyrl-CS" dirty="0" smtClean="0"/>
              <a:t>Руска православна црква</a:t>
            </a:r>
            <a:endParaRPr lang="en-US" dirty="0"/>
          </a:p>
        </p:txBody>
      </p:sp>
      <p:sp>
        <p:nvSpPr>
          <p:cNvPr id="3" name="Subtitle 2"/>
          <p:cNvSpPr>
            <a:spLocks noGrp="1"/>
          </p:cNvSpPr>
          <p:nvPr>
            <p:ph type="subTitle" idx="1"/>
          </p:nvPr>
        </p:nvSpPr>
        <p:spPr>
          <a:xfrm>
            <a:off x="0" y="0"/>
            <a:ext cx="2895600" cy="762000"/>
          </a:xfrm>
        </p:spPr>
        <p:txBody>
          <a:bodyPr>
            <a:normAutofit fontScale="85000" lnSpcReduction="20000"/>
          </a:bodyPr>
          <a:lstStyle/>
          <a:p>
            <a:r>
              <a:rPr lang="sr-Cyrl-RS" dirty="0" smtClean="0">
                <a:latin typeface="Harlow Solid Italic" pitchFamily="82" charset="0"/>
              </a:rPr>
              <a:t>Православни катихизис</a:t>
            </a:r>
          </a:p>
          <a:p>
            <a:r>
              <a:rPr lang="ru-RU" dirty="0" smtClean="0">
                <a:latin typeface="Harlow Solid Italic" pitchFamily="82" charset="0"/>
              </a:rPr>
              <a:t>К</a:t>
            </a:r>
            <a:r>
              <a:rPr lang="sr-Cyrl-RS" dirty="0" smtClean="0">
                <a:latin typeface="Harlow Solid Italic" pitchFamily="82" charset="0"/>
              </a:rPr>
              <a:t>атихета Марко Радаковић</a:t>
            </a:r>
          </a:p>
          <a:p>
            <a:r>
              <a:rPr lang="sr-Cyrl-RS" dirty="0" smtClean="0">
                <a:latin typeface="Harlow Solid Italic" pitchFamily="82" charset="0"/>
              </a:rPr>
              <a:t>Сомбор 2016. л. Г-</a:t>
            </a:r>
            <a:endParaRPr lang="en-US" dirty="0">
              <a:latin typeface="Harlow Solid Italic" pitchFamily="82" charset="0"/>
            </a:endParaRPr>
          </a:p>
        </p:txBody>
      </p:sp>
    </p:spTree>
  </p:cSld>
  <p:clrMapOvr>
    <a:masterClrMapping/>
  </p:clrMapOvr>
  <p:transition advTm="5000">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3794" name="Picture 2" descr="Image result for russian church communism"/>
          <p:cNvPicPr>
            <a:picLocks noChangeAspect="1" noChangeArrowheads="1"/>
          </p:cNvPicPr>
          <p:nvPr/>
        </p:nvPicPr>
        <p:blipFill>
          <a:blip r:embed="rId2"/>
          <a:srcRect/>
          <a:stretch>
            <a:fillRect/>
          </a:stretch>
        </p:blipFill>
        <p:spPr bwMode="auto">
          <a:xfrm>
            <a:off x="381000" y="22859"/>
            <a:ext cx="8763000" cy="6835142"/>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buNone/>
            </a:pPr>
            <a:r>
              <a:rPr lang="sr-Cyrl-RS" dirty="0" smtClean="0"/>
              <a:t>Тек од </a:t>
            </a:r>
            <a:r>
              <a:rPr lang="ru-RU" dirty="0" smtClean="0"/>
              <a:t> средине 80-их година положај РПЦ се побољшава: враћају се храмови, манастири и одузета имовина, обнавља монашки живот, обуставља антитеистичка пропаганда, расветљавају злочини власти (између осталог, званична комисија коју је образовала Државна дума обзнањује податак да је у годинама совјетског режима живот изгубило 200.000 свештених лица)</a:t>
            </a:r>
            <a:endParaRPr lang="en-US" dirty="0"/>
          </a:p>
        </p:txBody>
      </p:sp>
    </p:spTree>
  </p:cSld>
  <p:clrMapOvr>
    <a:masterClrMapping/>
  </p:clrMapOvr>
  <p:transition advTm="5000">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257800"/>
            <a:ext cx="7772400" cy="1416840"/>
          </a:xfrm>
        </p:spPr>
        <p:txBody>
          <a:bodyPr>
            <a:normAutofit/>
          </a:bodyPr>
          <a:lstStyle/>
          <a:p>
            <a:r>
              <a:rPr lang="sr-Cyrl-CS" sz="2100" dirty="0" smtClean="0"/>
              <a:t>Према Уставу Руске православне цркве, највиши органи црквене власти су Помесни сабор, Архијерејски сабор и Свети синод на челу са патријархом, који врше законодавну, извршну и судску власт у оквиру својих надлежности.</a:t>
            </a:r>
          </a:p>
        </p:txBody>
      </p:sp>
      <p:pic>
        <p:nvPicPr>
          <p:cNvPr id="4" name="Picture 2" descr="Image result for патријарх руски"/>
          <p:cNvPicPr>
            <a:picLocks noChangeAspect="1" noChangeArrowheads="1"/>
          </p:cNvPicPr>
          <p:nvPr/>
        </p:nvPicPr>
        <p:blipFill>
          <a:blip r:embed="rId2"/>
          <a:srcRect/>
          <a:stretch>
            <a:fillRect/>
          </a:stretch>
        </p:blipFill>
        <p:spPr bwMode="auto">
          <a:xfrm>
            <a:off x="0" y="0"/>
            <a:ext cx="9144000" cy="47625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4191000"/>
            <a:ext cx="7772400" cy="2255040"/>
          </a:xfrm>
        </p:spPr>
        <p:txBody>
          <a:bodyPr>
            <a:normAutofit/>
          </a:bodyPr>
          <a:lstStyle/>
          <a:p>
            <a:r>
              <a:rPr lang="sr-Cyrl-CS" sz="2000" dirty="0" smtClean="0"/>
              <a:t>Патријарх је поглавар Руске православне цркве и има титулу </a:t>
            </a:r>
            <a:r>
              <a:rPr lang="sr-Cyrl-CS" sz="2000" i="1" dirty="0" smtClean="0"/>
              <a:t>„Његова светост патријарх московски и све Русије“</a:t>
            </a:r>
            <a:r>
              <a:rPr lang="sr-Cyrl-CS" sz="2000" dirty="0" smtClean="0"/>
              <a:t>. Он је први међу епископима Руске православне цркве, и његово име се спомиње на свим богослужењима у храмовима Руске православне цркве.  Садашњи патријарх московски  и све Русије назива се  Кирил.</a:t>
            </a:r>
            <a:endParaRPr lang="en-US" sz="2000" dirty="0"/>
          </a:p>
        </p:txBody>
      </p:sp>
      <p:pic>
        <p:nvPicPr>
          <p:cNvPr id="27650" name="Picture 2" descr="Image result for патријарх руски"/>
          <p:cNvPicPr>
            <a:picLocks noChangeAspect="1" noChangeArrowheads="1"/>
          </p:cNvPicPr>
          <p:nvPr/>
        </p:nvPicPr>
        <p:blipFill>
          <a:blip r:embed="rId2"/>
          <a:srcRect/>
          <a:stretch>
            <a:fillRect/>
          </a:stretch>
        </p:blipFill>
        <p:spPr bwMode="auto">
          <a:xfrm>
            <a:off x="1219201" y="74249"/>
            <a:ext cx="7924800" cy="4097701"/>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8674" name="Picture 2" descr="Комплекс Києво-Печерської лаври DSC 4451.JPG"/>
          <p:cNvPicPr>
            <a:picLocks noChangeAspect="1" noChangeArrowheads="1"/>
          </p:cNvPicPr>
          <p:nvPr/>
        </p:nvPicPr>
        <p:blipFill>
          <a:blip r:embed="rId2"/>
          <a:srcRect/>
          <a:stretch>
            <a:fillRect/>
          </a:stretch>
        </p:blipFill>
        <p:spPr bwMode="auto">
          <a:xfrm>
            <a:off x="-76839" y="0"/>
            <a:ext cx="9220839" cy="6858000"/>
          </a:xfrm>
          <a:prstGeom prst="rect">
            <a:avLst/>
          </a:prstGeom>
          <a:noFill/>
        </p:spPr>
      </p:pic>
      <p:sp>
        <p:nvSpPr>
          <p:cNvPr id="5" name="Content Placeholder 4"/>
          <p:cNvSpPr txBox="1">
            <a:spLocks/>
          </p:cNvSpPr>
          <p:nvPr/>
        </p:nvSpPr>
        <p:spPr>
          <a:xfrm>
            <a:off x="0" y="0"/>
            <a:ext cx="9144000" cy="2209800"/>
          </a:xfrm>
          <a:prstGeom prst="rect">
            <a:avLst/>
          </a:prstGeom>
          <a:gradFill>
            <a:gsLst>
              <a:gs pos="100000">
                <a:srgbClr val="5E9EFF">
                  <a:alpha val="0"/>
                </a:srgbClr>
              </a:gs>
              <a:gs pos="39999">
                <a:srgbClr val="85C2FF"/>
              </a:gs>
              <a:gs pos="70000">
                <a:srgbClr val="C4D6EB"/>
              </a:gs>
              <a:gs pos="100000">
                <a:srgbClr val="FFEBFA"/>
              </a:gs>
            </a:gsLst>
            <a:lin ang="5400000" scaled="0"/>
          </a:gradFill>
        </p:spPr>
        <p:txBody>
          <a:bodyPr vert="horz">
            <a:normAutofit/>
          </a:bodyPr>
          <a:lstStyle/>
          <a:p>
            <a:pPr marL="411480" marR="0" lvl="0" indent="-342900" algn="l" defTabSz="914400" rtl="0" eaLnBrk="1" fontAlgn="auto" latinLnBrk="0" hangingPunct="1">
              <a:lnSpc>
                <a:spcPct val="100000"/>
              </a:lnSpc>
              <a:spcBef>
                <a:spcPts val="700"/>
              </a:spcBef>
              <a:spcAft>
                <a:spcPts val="0"/>
              </a:spcAft>
              <a:buClr>
                <a:schemeClr val="tx2"/>
              </a:buClr>
              <a:buSzPct val="95000"/>
              <a:buFont typeface="Wingdings"/>
              <a:buNone/>
              <a:tabLst/>
              <a:defRPr/>
            </a:pPr>
            <a:r>
              <a:rPr kumimoji="0" lang="ru-RU" sz="2400" b="1" i="0" u="none" strike="noStrike" kern="1200" cap="none" spc="0" normalizeH="0" baseline="0" noProof="0" dirty="0" smtClean="0">
                <a:ln>
                  <a:noFill/>
                </a:ln>
                <a:solidFill>
                  <a:schemeClr val="tx1"/>
                </a:solidFill>
                <a:effectLst/>
                <a:uLnTx/>
                <a:uFillTx/>
                <a:latin typeface="+mn-lt"/>
                <a:ea typeface="+mn-ea"/>
                <a:cs typeface="+mn-cs"/>
              </a:rPr>
              <a:t>Кијевско-Печерска лавра </a:t>
            </a:r>
            <a:r>
              <a:rPr kumimoji="0" lang="ru-RU" sz="2400" b="0" i="0" u="none" strike="noStrike" kern="1200" cap="none" spc="0" normalizeH="0" baseline="0" noProof="0" dirty="0" smtClean="0">
                <a:ln>
                  <a:noFill/>
                </a:ln>
                <a:solidFill>
                  <a:schemeClr val="tx1"/>
                </a:solidFill>
                <a:effectLst/>
                <a:uLnTx/>
                <a:uFillTx/>
                <a:latin typeface="+mn-lt"/>
                <a:ea typeface="+mn-ea"/>
                <a:cs typeface="+mn-cs"/>
              </a:rPr>
              <a:t>је један од најзначајнијих споменика Православне вере за Русе и Украјинце. Манастир је саграђен за време Кијевске Русије на месту где је 1015. био манастир у лаври (пећини). Манастир се налази на јужним падинама Кијева у Украјини и данас је Лавра на листи УНЕСКО.</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advTm="5000">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9698" name="Picture 2" descr="Вид на Києво-Печерську Лавру.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22" name="Picture 2" descr="Різдва Богородиці.Лавра.Київ2.jpg"/>
          <p:cNvPicPr>
            <a:picLocks noChangeAspect="1" noChangeArrowheads="1"/>
          </p:cNvPicPr>
          <p:nvPr/>
        </p:nvPicPr>
        <p:blipFill>
          <a:blip r:embed="rId2"/>
          <a:srcRect/>
          <a:stretch>
            <a:fillRect/>
          </a:stretch>
        </p:blipFill>
        <p:spPr bwMode="auto">
          <a:xfrm>
            <a:off x="0" y="-160020"/>
            <a:ext cx="9144000" cy="701802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1746" name="Picture 2" descr="Лавра.jpg"/>
          <p:cNvPicPr>
            <a:picLocks noChangeAspect="1" noChangeArrowheads="1"/>
          </p:cNvPicPr>
          <p:nvPr/>
        </p:nvPicPr>
        <p:blipFill>
          <a:blip r:embed="rId2"/>
          <a:srcRect/>
          <a:stretch>
            <a:fillRect/>
          </a:stretch>
        </p:blipFill>
        <p:spPr bwMode="auto">
          <a:xfrm>
            <a:off x="0" y="1"/>
            <a:ext cx="9144000"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0"/>
            <a:ext cx="7772400" cy="1112040"/>
          </a:xfrm>
        </p:spPr>
        <p:txBody>
          <a:bodyPr/>
          <a:lstStyle/>
          <a:p>
            <a:pPr>
              <a:buNone/>
            </a:pPr>
            <a:r>
              <a:rPr lang="sr-Cyrl-RS" dirty="0" smtClean="0"/>
              <a:t>Највећи руски храм је саборни храм преподобног Исака у Санкт Петербургу. </a:t>
            </a:r>
            <a:endParaRPr lang="en-US" dirty="0"/>
          </a:p>
        </p:txBody>
      </p:sp>
      <p:pic>
        <p:nvPicPr>
          <p:cNvPr id="36866" name="Picture 2" descr="Foto: Wikimedia/Evgeny Gerashchenko"/>
          <p:cNvPicPr>
            <a:picLocks noChangeAspect="1" noChangeArrowheads="1"/>
          </p:cNvPicPr>
          <p:nvPr/>
        </p:nvPicPr>
        <p:blipFill>
          <a:blip r:embed="rId2"/>
          <a:srcRect/>
          <a:stretch>
            <a:fillRect/>
          </a:stretch>
        </p:blipFill>
        <p:spPr bwMode="auto">
          <a:xfrm>
            <a:off x="1238250" y="923925"/>
            <a:ext cx="7905750" cy="5934075"/>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2"/>
          <p:cNvSpPr txBox="1">
            <a:spLocks/>
          </p:cNvSpPr>
          <p:nvPr/>
        </p:nvSpPr>
        <p:spPr>
          <a:xfrm>
            <a:off x="838200" y="0"/>
            <a:ext cx="7772400" cy="1112040"/>
          </a:xfrm>
          <a:prstGeom prst="rect">
            <a:avLst/>
          </a:prstGeom>
        </p:spPr>
        <p:txBody>
          <a:bodyPr vert="horz">
            <a:normAutofit fontScale="62500" lnSpcReduction="20000"/>
          </a:bodyPr>
          <a:lstStyle/>
          <a:p>
            <a:pPr marL="411480" lvl="0" indent="-342900">
              <a:spcBef>
                <a:spcPts val="700"/>
              </a:spcBef>
              <a:buClr>
                <a:schemeClr val="tx2"/>
              </a:buClr>
              <a:buSzPct val="95000"/>
            </a:pPr>
            <a:r>
              <a:rPr kumimoji="0" lang="sr-Cyrl-RS" sz="3000" b="0" i="0" u="none" strike="noStrike" kern="1200" cap="none" spc="0" normalizeH="0" baseline="0" noProof="0" dirty="0" smtClean="0">
                <a:ln>
                  <a:noFill/>
                </a:ln>
                <a:solidFill>
                  <a:schemeClr val="tx1"/>
                </a:solidFill>
                <a:effectLst/>
                <a:uLnTx/>
                <a:uFillTx/>
                <a:latin typeface="+mn-lt"/>
                <a:ea typeface="+mn-ea"/>
                <a:cs typeface="+mn-cs"/>
              </a:rPr>
              <a:t>Храм</a:t>
            </a:r>
            <a:r>
              <a:rPr kumimoji="0" lang="sr-Cyrl-RS" sz="3000" b="0" i="0" u="none" strike="noStrike" kern="1200" cap="none" spc="0" normalizeH="0" noProof="0" dirty="0" smtClean="0">
                <a:ln>
                  <a:noFill/>
                </a:ln>
                <a:solidFill>
                  <a:schemeClr val="tx1"/>
                </a:solidFill>
                <a:effectLst/>
                <a:uLnTx/>
                <a:uFillTx/>
                <a:latin typeface="+mn-lt"/>
                <a:ea typeface="+mn-ea"/>
                <a:cs typeface="+mn-cs"/>
              </a:rPr>
              <a:t> је зидан од 1818. до 1858. године на месту старијег храма</a:t>
            </a:r>
            <a:r>
              <a:rPr kumimoji="0" lang="sr-Cyrl-RS" sz="3000" b="0" i="0" u="none" strike="noStrike" kern="1200" cap="none" spc="0" normalizeH="0" baseline="0" noProof="0" dirty="0" smtClean="0">
                <a:ln>
                  <a:noFill/>
                </a:ln>
                <a:solidFill>
                  <a:schemeClr val="tx1"/>
                </a:solidFill>
                <a:effectLst/>
                <a:uLnTx/>
                <a:uFillTx/>
                <a:latin typeface="+mn-lt"/>
                <a:ea typeface="+mn-ea"/>
                <a:cs typeface="+mn-cs"/>
              </a:rPr>
              <a:t>. </a:t>
            </a:r>
            <a:r>
              <a:rPr lang="ru-RU" sz="3000" dirty="0" smtClean="0"/>
              <a:t>За позлаћење куполе, користило се око 100 кг злата. Катедралу краси око 400 скулптура, слика и мозаика. Има капацитет примити 14 000 људи.</a:t>
            </a:r>
            <a:r>
              <a:rPr kumimoji="0" lang="sr-Cyrl-RS" sz="30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pic>
        <p:nvPicPr>
          <p:cNvPr id="2050" name="Picture 2" descr="https://upload.wikimedia.org/wikipedia/commons/thumb/8/83/Saint_Isaac%27s_Cathedral_in_SPB.jpeg/1024px-Saint_Isaac%27s_Cathedral_in_SPB.jpeg"/>
          <p:cNvPicPr>
            <a:picLocks noChangeAspect="1" noChangeArrowheads="1"/>
          </p:cNvPicPr>
          <p:nvPr/>
        </p:nvPicPr>
        <p:blipFill>
          <a:blip r:embed="rId2"/>
          <a:srcRect/>
          <a:stretch>
            <a:fillRect/>
          </a:stretch>
        </p:blipFill>
        <p:spPr bwMode="auto">
          <a:xfrm>
            <a:off x="0" y="1005482"/>
            <a:ext cx="8839200" cy="5852518"/>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572000" cy="5562600"/>
          </a:xfrm>
        </p:spPr>
        <p:txBody>
          <a:bodyPr>
            <a:normAutofit/>
          </a:bodyPr>
          <a:lstStyle/>
          <a:p>
            <a:r>
              <a:rPr lang="sr-Cyrl-CS" dirty="0" smtClean="0"/>
              <a:t>Појава хришћанства на тлу данашње Русије везује се за мисију Св. Апостола Андр</a:t>
            </a:r>
            <a:r>
              <a:rPr lang="en-US" dirty="0" smtClean="0"/>
              <a:t>e</a:t>
            </a:r>
            <a:r>
              <a:rPr lang="sr-Cyrl-CS" dirty="0" smtClean="0"/>
              <a:t>ј</a:t>
            </a:r>
            <a:r>
              <a:rPr lang="en-US" dirty="0" smtClean="0"/>
              <a:t>a</a:t>
            </a:r>
            <a:r>
              <a:rPr lang="sr-Cyrl-CS" dirty="0" smtClean="0"/>
              <a:t> Првозваног</a:t>
            </a:r>
            <a:r>
              <a:rPr lang="en-US" dirty="0" smtClean="0"/>
              <a:t> </a:t>
            </a:r>
            <a:r>
              <a:rPr lang="sr-Cyrl-RS" dirty="0" smtClean="0"/>
              <a:t>који је у овим крајевима проповедао још у првом веку</a:t>
            </a:r>
            <a:r>
              <a:rPr lang="en-US" dirty="0" smtClean="0"/>
              <a:t>.</a:t>
            </a:r>
            <a:endParaRPr lang="en-US" dirty="0"/>
          </a:p>
        </p:txBody>
      </p:sp>
      <p:pic>
        <p:nvPicPr>
          <p:cNvPr id="12290" name="Picture 2" descr="Image result for sveti andrej prvozvani"/>
          <p:cNvPicPr>
            <a:picLocks noChangeAspect="1" noChangeArrowheads="1"/>
          </p:cNvPicPr>
          <p:nvPr/>
        </p:nvPicPr>
        <p:blipFill>
          <a:blip r:embed="rId2"/>
          <a:srcRect/>
          <a:stretch>
            <a:fillRect/>
          </a:stretch>
        </p:blipFill>
        <p:spPr bwMode="auto">
          <a:xfrm>
            <a:off x="5105401" y="1295400"/>
            <a:ext cx="4038600" cy="5491431"/>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3250" name="Picture 2" descr="Image result for st basil russia inside"/>
          <p:cNvPicPr>
            <a:picLocks noChangeAspect="1" noChangeArrowheads="1"/>
          </p:cNvPicPr>
          <p:nvPr/>
        </p:nvPicPr>
        <p:blipFill>
          <a:blip r:embed="rId2"/>
          <a:srcRect/>
          <a:stretch>
            <a:fillRect/>
          </a:stretch>
        </p:blipFill>
        <p:spPr bwMode="auto">
          <a:xfrm>
            <a:off x="0" y="0"/>
            <a:ext cx="7173228"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5298" name="Picture 2" descr="Image result for st basil russia inside"/>
          <p:cNvPicPr>
            <a:picLocks noChangeAspect="1" noChangeArrowheads="1"/>
          </p:cNvPicPr>
          <p:nvPr/>
        </p:nvPicPr>
        <p:blipFill>
          <a:blip r:embed="rId2"/>
          <a:srcRect/>
          <a:stretch>
            <a:fillRect/>
          </a:stretch>
        </p:blipFill>
        <p:spPr bwMode="auto">
          <a:xfrm>
            <a:off x="0" y="1"/>
            <a:ext cx="9144000"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3250" name="Picture 2" descr="https://upload.wikimedia.org/wikipedia/commons/8/80/SPB_interieur1Izaakkathedraal.jpg"/>
          <p:cNvPicPr>
            <a:picLocks noChangeAspect="1" noChangeArrowheads="1"/>
          </p:cNvPicPr>
          <p:nvPr/>
        </p:nvPicPr>
        <p:blipFill>
          <a:blip r:embed="rId2"/>
          <a:srcRect/>
          <a:stretch>
            <a:fillRect/>
          </a:stretch>
        </p:blipFill>
        <p:spPr bwMode="auto">
          <a:xfrm>
            <a:off x="0" y="0"/>
            <a:ext cx="5143500"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https://upload.wikimedia.org/wikipedia/commons/a/a0/Isaak_square3.jpg"/>
          <p:cNvPicPr>
            <a:picLocks noChangeAspect="1" noChangeArrowheads="1"/>
          </p:cNvPicPr>
          <p:nvPr/>
        </p:nvPicPr>
        <p:blipFill>
          <a:blip r:embed="rId2"/>
          <a:srcRect/>
          <a:stretch>
            <a:fillRect/>
          </a:stretch>
        </p:blipFill>
        <p:spPr bwMode="auto">
          <a:xfrm>
            <a:off x="-20363" y="0"/>
            <a:ext cx="9164363"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066800"/>
          </a:xfrm>
        </p:spPr>
        <p:txBody>
          <a:bodyPr>
            <a:normAutofit fontScale="92500"/>
          </a:bodyPr>
          <a:lstStyle/>
          <a:p>
            <a:pPr>
              <a:buNone/>
            </a:pPr>
            <a:r>
              <a:rPr lang="ru-RU" dirty="0" smtClean="0"/>
              <a:t>Л</a:t>
            </a:r>
            <a:r>
              <a:rPr lang="sr-Cyrl-RS" dirty="0" smtClean="0"/>
              <a:t>епотом се истиче и храм Христа Спаситеља у Москви, и важи за највиши храм са највишим звоником.</a:t>
            </a:r>
            <a:endParaRPr lang="en-US" dirty="0"/>
          </a:p>
        </p:txBody>
      </p:sp>
      <p:pic>
        <p:nvPicPr>
          <p:cNvPr id="37890" name="Picture 2" descr="Image result for hram hrista spasa moskva"/>
          <p:cNvPicPr>
            <a:picLocks noChangeAspect="1" noChangeArrowheads="1"/>
          </p:cNvPicPr>
          <p:nvPr/>
        </p:nvPicPr>
        <p:blipFill>
          <a:blip r:embed="rId2"/>
          <a:srcRect/>
          <a:stretch>
            <a:fillRect/>
          </a:stretch>
        </p:blipFill>
        <p:spPr bwMode="auto">
          <a:xfrm>
            <a:off x="381000" y="1133475"/>
            <a:ext cx="8572500" cy="5724525"/>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38914" name="Picture 2" descr="Image result for hram hrista spasa moskva"/>
          <p:cNvPicPr>
            <a:picLocks noChangeAspect="1" noChangeArrowheads="1"/>
          </p:cNvPicPr>
          <p:nvPr/>
        </p:nvPicPr>
        <p:blipFill>
          <a:blip r:embed="rId2"/>
          <a:srcRect/>
          <a:stretch>
            <a:fillRect/>
          </a:stretch>
        </p:blipFill>
        <p:spPr bwMode="auto">
          <a:xfrm>
            <a:off x="0" y="1670537"/>
            <a:ext cx="9144000" cy="5187463"/>
          </a:xfrm>
          <a:prstGeom prst="rect">
            <a:avLst/>
          </a:prstGeom>
          <a:noFill/>
        </p:spPr>
      </p:pic>
      <p:sp>
        <p:nvSpPr>
          <p:cNvPr id="5" name="TextBox 4"/>
          <p:cNvSpPr txBox="1"/>
          <p:nvPr/>
        </p:nvSpPr>
        <p:spPr>
          <a:xfrm>
            <a:off x="0" y="0"/>
            <a:ext cx="9144000" cy="1938992"/>
          </a:xfrm>
          <a:prstGeom prst="rect">
            <a:avLst/>
          </a:prstGeom>
          <a:noFill/>
        </p:spPr>
        <p:txBody>
          <a:bodyPr wrap="square" rtlCol="0">
            <a:spAutoFit/>
          </a:bodyPr>
          <a:lstStyle/>
          <a:p>
            <a:r>
              <a:rPr lang="ru-RU" sz="2000" b="1" dirty="0" smtClean="0"/>
              <a:t>Катедрални саборни храм Христа Спаситеља (посвећен Христовом рођењу) је саборни храм Руске православне цркве, недалеко од Московског Кремља, на левој обали ријеке Москве. Првобитни храм је подигнут у част побједе руског народа над Наполеоном. На зидовима храма су била исписана имена официра руске војске који су пали у рату против Наполеона.</a:t>
            </a:r>
          </a:p>
          <a:p>
            <a:endParaRPr lang="en-US" sz="2000" b="1" dirty="0"/>
          </a:p>
        </p:txBody>
      </p:sp>
    </p:spTree>
  </p:cSld>
  <p:clrMapOvr>
    <a:masterClrMapping/>
  </p:clrMapOvr>
  <p:transition advTm="5000">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1986" name="Picture 2" descr="Image result for hram hrista spasa moskva"/>
          <p:cNvPicPr>
            <a:picLocks noChangeAspect="1" noChangeArrowheads="1"/>
          </p:cNvPicPr>
          <p:nvPr/>
        </p:nvPicPr>
        <p:blipFill>
          <a:blip r:embed="rId2"/>
          <a:srcRect/>
          <a:stretch>
            <a:fillRect/>
          </a:stretch>
        </p:blipFill>
        <p:spPr bwMode="auto">
          <a:xfrm>
            <a:off x="-12047" y="1066800"/>
            <a:ext cx="9156047" cy="5791200"/>
          </a:xfrm>
          <a:prstGeom prst="rect">
            <a:avLst/>
          </a:prstGeom>
          <a:noFill/>
        </p:spPr>
      </p:pic>
      <p:sp>
        <p:nvSpPr>
          <p:cNvPr id="5" name="Rectangle 4"/>
          <p:cNvSpPr/>
          <p:nvPr/>
        </p:nvSpPr>
        <p:spPr>
          <a:xfrm>
            <a:off x="0" y="0"/>
            <a:ext cx="9144000" cy="830997"/>
          </a:xfrm>
          <a:prstGeom prst="rect">
            <a:avLst/>
          </a:prstGeom>
        </p:spPr>
        <p:txBody>
          <a:bodyPr wrap="square">
            <a:spAutoFit/>
          </a:bodyPr>
          <a:lstStyle/>
          <a:p>
            <a:r>
              <a:rPr lang="ru-RU" sz="2400" dirty="0" smtClean="0"/>
              <a:t>Градили су га истакнути неимари и умјетници из цијеле Русије 44 године. Храм је свечано освештан 26. маја </a:t>
            </a:r>
            <a:r>
              <a:rPr lang="ru-RU" sz="2400" u="sng" dirty="0" smtClean="0"/>
              <a:t>1883</a:t>
            </a:r>
            <a:r>
              <a:rPr lang="ru-RU" sz="2400" dirty="0" smtClean="0"/>
              <a:t>. године.</a:t>
            </a:r>
            <a:endParaRPr lang="en-US" sz="2400" dirty="0"/>
          </a:p>
        </p:txBody>
      </p:sp>
    </p:spTree>
  </p:cSld>
  <p:clrMapOvr>
    <a:masterClrMapping/>
  </p:clrMapOvr>
  <p:transition advTm="5000">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219200"/>
          </a:xfrm>
        </p:spPr>
        <p:txBody>
          <a:bodyPr>
            <a:normAutofit fontScale="77500" lnSpcReduction="20000"/>
          </a:bodyPr>
          <a:lstStyle/>
          <a:p>
            <a:pPr>
              <a:buNone/>
            </a:pPr>
            <a:r>
              <a:rPr lang="sr-Cyrl-RS" dirty="0" smtClean="0"/>
              <a:t>1931. </a:t>
            </a:r>
            <a:r>
              <a:rPr lang="ru-RU" dirty="0" smtClean="0"/>
              <a:t>о</a:t>
            </a:r>
            <a:r>
              <a:rPr lang="sr-Cyrl-RS" dirty="0" smtClean="0"/>
              <a:t>вај храм је по налогу комунистичке власти срушен и на његовом месту је направљен комплекс базена. </a:t>
            </a:r>
            <a:r>
              <a:rPr lang="ru-RU" dirty="0" smtClean="0"/>
              <a:t>Храм је наново грађен од 1990. до 2000. према цртежима и старим фотографијама.</a:t>
            </a:r>
            <a:endParaRPr lang="en-US" dirty="0"/>
          </a:p>
        </p:txBody>
      </p:sp>
      <p:pic>
        <p:nvPicPr>
          <p:cNvPr id="44034" name="Picture 2" descr="Image result for hram hrista spasa moskva"/>
          <p:cNvPicPr>
            <a:picLocks noChangeAspect="1" noChangeArrowheads="1"/>
          </p:cNvPicPr>
          <p:nvPr/>
        </p:nvPicPr>
        <p:blipFill>
          <a:blip r:embed="rId2"/>
          <a:srcRect/>
          <a:stretch>
            <a:fillRect/>
          </a:stretch>
        </p:blipFill>
        <p:spPr bwMode="auto">
          <a:xfrm>
            <a:off x="1524000" y="1051034"/>
            <a:ext cx="7620000" cy="5806965"/>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6082" name="Picture 2" descr="Image result for hram hrista spasa moskva"/>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9938" name="Picture 2" descr="Image result for hram hrista spasa moskva"/>
          <p:cNvPicPr>
            <a:picLocks noChangeAspect="1" noChangeArrowheads="1"/>
          </p:cNvPicPr>
          <p:nvPr/>
        </p:nvPicPr>
        <p:blipFill>
          <a:blip r:embed="rId2"/>
          <a:srcRect/>
          <a:stretch>
            <a:fillRect/>
          </a:stretch>
        </p:blipFill>
        <p:spPr bwMode="auto">
          <a:xfrm>
            <a:off x="-38257" y="0"/>
            <a:ext cx="9182257" cy="6858001"/>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772400" cy="914400"/>
          </a:xfrm>
        </p:spPr>
        <p:txBody>
          <a:bodyPr/>
          <a:lstStyle/>
          <a:p>
            <a:r>
              <a:rPr lang="sr-Cyrl-CS" dirty="0" smtClean="0"/>
              <a:t>Прво покрштавање Руса</a:t>
            </a:r>
            <a:endParaRPr lang="en-US" dirty="0"/>
          </a:p>
        </p:txBody>
      </p:sp>
      <p:sp>
        <p:nvSpPr>
          <p:cNvPr id="3" name="Content Placeholder 2"/>
          <p:cNvSpPr>
            <a:spLocks noGrp="1"/>
          </p:cNvSpPr>
          <p:nvPr>
            <p:ph idx="1"/>
          </p:nvPr>
        </p:nvSpPr>
        <p:spPr>
          <a:xfrm>
            <a:off x="0" y="762000"/>
            <a:ext cx="4648200" cy="6096000"/>
          </a:xfrm>
        </p:spPr>
        <p:txBody>
          <a:bodyPr>
            <a:noAutofit/>
          </a:bodyPr>
          <a:lstStyle/>
          <a:p>
            <a:r>
              <a:rPr lang="sr-Cyrl-CS" sz="2200" b="1" dirty="0" smtClean="0"/>
              <a:t>Прво покрштавање Руса</a:t>
            </a:r>
            <a:r>
              <a:rPr lang="sr-Cyrl-CS" sz="2200" dirty="0" smtClean="0"/>
              <a:t> одиграло се у доба кнезова  Аскољда и Дира (866) након неуспелог напада на</a:t>
            </a:r>
            <a:r>
              <a:rPr lang="en-US" sz="2200" dirty="0" smtClean="0"/>
              <a:t> </a:t>
            </a:r>
            <a:r>
              <a:rPr lang="sr-Cyrl-CS" sz="2200" dirty="0" smtClean="0"/>
              <a:t>Константинопољ. Тада су руски бродови били потопљени пошто је патријарх Фотије, одслуживши молебан, изнео чудотворну ризу Пресвете Богородице.Ово на  Русе нападаче остави снажан утисак, те, вративши се, они пошаљу изасланике са молбом да се и њима благовести вера Христова. Зато им би послат епископ.</a:t>
            </a:r>
            <a:endParaRPr lang="en-US" sz="2200" dirty="0"/>
          </a:p>
        </p:txBody>
      </p:sp>
      <p:pic>
        <p:nvPicPr>
          <p:cNvPr id="10242" name="Picture 2" descr="Image result for асколъд и дир"/>
          <p:cNvPicPr>
            <a:picLocks noChangeAspect="1" noChangeArrowheads="1"/>
          </p:cNvPicPr>
          <p:nvPr/>
        </p:nvPicPr>
        <p:blipFill>
          <a:blip r:embed="rId2"/>
          <a:srcRect/>
          <a:stretch>
            <a:fillRect/>
          </a:stretch>
        </p:blipFill>
        <p:spPr bwMode="auto">
          <a:xfrm>
            <a:off x="4506216" y="0"/>
            <a:ext cx="4637784"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5058" name="Picture 2" descr="Image result for hram hrista spasa moskva"/>
          <p:cNvPicPr>
            <a:picLocks noChangeAspect="1" noChangeArrowheads="1"/>
          </p:cNvPicPr>
          <p:nvPr/>
        </p:nvPicPr>
        <p:blipFill>
          <a:blip r:embed="rId2"/>
          <a:srcRect/>
          <a:stretch>
            <a:fillRect/>
          </a:stretch>
        </p:blipFill>
        <p:spPr bwMode="auto">
          <a:xfrm>
            <a:off x="0" y="1"/>
            <a:ext cx="9144000"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783560"/>
            <a:ext cx="3276600" cy="4572000"/>
          </a:xfrm>
        </p:spPr>
        <p:txBody>
          <a:bodyPr>
            <a:normAutofit/>
          </a:bodyPr>
          <a:lstStyle/>
          <a:p>
            <a:pPr>
              <a:buNone/>
            </a:pPr>
            <a:r>
              <a:rPr lang="sr-Cyrl-RS" dirty="0" smtClean="0"/>
              <a:t>Недалеко од овог храма налази се чувени храм Светог Василија, специфичан по својој архитектури.</a:t>
            </a:r>
            <a:endParaRPr lang="en-US" dirty="0"/>
          </a:p>
        </p:txBody>
      </p:sp>
      <p:pic>
        <p:nvPicPr>
          <p:cNvPr id="40962" name="Picture 2" descr="Image result for hram hrista spasa moskva"/>
          <p:cNvPicPr>
            <a:picLocks noChangeAspect="1" noChangeArrowheads="1"/>
          </p:cNvPicPr>
          <p:nvPr/>
        </p:nvPicPr>
        <p:blipFill>
          <a:blip r:embed="rId2"/>
          <a:srcRect/>
          <a:stretch>
            <a:fillRect/>
          </a:stretch>
        </p:blipFill>
        <p:spPr bwMode="auto">
          <a:xfrm>
            <a:off x="3651324" y="0"/>
            <a:ext cx="5492676"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8370" name="Picture 2" descr="https://upload.wikimedia.org/wikipedia/commons/thumb/0/02/Red_Square_in_Moscow_%281801%29_by_Fedor_Alekseev.jpg/800px-Red_Square_in_Moscow_%281801%29_by_Fedor_Alekseev.jpg"/>
          <p:cNvPicPr>
            <a:picLocks noChangeAspect="1" noChangeArrowheads="1"/>
          </p:cNvPicPr>
          <p:nvPr/>
        </p:nvPicPr>
        <p:blipFill>
          <a:blip r:embed="rId2"/>
          <a:srcRect/>
          <a:stretch>
            <a:fillRect/>
          </a:stretch>
        </p:blipFill>
        <p:spPr bwMode="auto">
          <a:xfrm>
            <a:off x="-21315" y="304800"/>
            <a:ext cx="9165315" cy="6553200"/>
          </a:xfrm>
          <a:prstGeom prst="rect">
            <a:avLst/>
          </a:prstGeom>
          <a:noFill/>
        </p:spPr>
      </p:pic>
      <p:sp>
        <p:nvSpPr>
          <p:cNvPr id="5" name="Rectangle 4"/>
          <p:cNvSpPr/>
          <p:nvPr/>
        </p:nvSpPr>
        <p:spPr>
          <a:xfrm>
            <a:off x="0" y="0"/>
            <a:ext cx="9144000" cy="1569660"/>
          </a:xfrm>
          <a:prstGeom prst="rect">
            <a:avLst/>
          </a:prstGeom>
          <a:gradFill>
            <a:gsLst>
              <a:gs pos="0">
                <a:srgbClr val="5E9EFF"/>
              </a:gs>
              <a:gs pos="39999">
                <a:srgbClr val="85C2FF"/>
              </a:gs>
              <a:gs pos="70000">
                <a:srgbClr val="C4D6EB"/>
              </a:gs>
              <a:gs pos="100000">
                <a:srgbClr val="FFEBFA"/>
              </a:gs>
            </a:gsLst>
            <a:lin ang="5400000" scaled="0"/>
          </a:gradFill>
        </p:spPr>
        <p:txBody>
          <a:bodyPr wrap="square">
            <a:spAutoFit/>
          </a:bodyPr>
          <a:lstStyle/>
          <a:p>
            <a:r>
              <a:rPr lang="ru-RU" sz="2400" b="1" dirty="0" smtClean="0">
                <a:solidFill>
                  <a:prstClr val="black"/>
                </a:solidFill>
              </a:rPr>
              <a:t>Храм Василија Блаженог ) се налази на Црвеном тргу у Москви. Има карактеристичне шарене куполе. Изградњу цркве је наручио цар Иван IV Грозни и била је грађена између 1555. и 1561. године. </a:t>
            </a:r>
            <a:endParaRPr lang="en-US" dirty="0"/>
          </a:p>
        </p:txBody>
      </p:sp>
    </p:spTree>
  </p:cSld>
  <p:clrMapOvr>
    <a:masterClrMapping/>
  </p:clrMapOvr>
  <p:transition advTm="5000">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9394" name="Picture 2" descr="https://upload.wikimedia.org/wikipedia/commons/4/43/Shestviye_na_oslyati.jpg"/>
          <p:cNvPicPr>
            <a:picLocks noChangeAspect="1" noChangeArrowheads="1"/>
          </p:cNvPicPr>
          <p:nvPr/>
        </p:nvPicPr>
        <p:blipFill>
          <a:blip r:embed="rId2"/>
          <a:srcRect/>
          <a:stretch>
            <a:fillRect/>
          </a:stretch>
        </p:blipFill>
        <p:spPr bwMode="auto">
          <a:xfrm>
            <a:off x="1" y="465015"/>
            <a:ext cx="9144000" cy="6392985"/>
          </a:xfrm>
          <a:prstGeom prst="rect">
            <a:avLst/>
          </a:prstGeom>
          <a:noFill/>
        </p:spPr>
      </p:pic>
      <p:sp>
        <p:nvSpPr>
          <p:cNvPr id="5" name="TextBox 4"/>
          <p:cNvSpPr txBox="1"/>
          <p:nvPr/>
        </p:nvSpPr>
        <p:spPr>
          <a:xfrm>
            <a:off x="0" y="1"/>
            <a:ext cx="9144000" cy="1477328"/>
          </a:xfrm>
          <a:prstGeom prst="rect">
            <a:avLst/>
          </a:prstGeom>
          <a:gradFill>
            <a:gsLst>
              <a:gs pos="0">
                <a:srgbClr val="5E9EFF"/>
              </a:gs>
              <a:gs pos="39999">
                <a:srgbClr val="85C2FF"/>
              </a:gs>
              <a:gs pos="70000">
                <a:srgbClr val="C4D6EB"/>
              </a:gs>
              <a:gs pos="100000">
                <a:srgbClr val="FFEBFA"/>
              </a:gs>
            </a:gsLst>
            <a:lin ang="5400000" scaled="0"/>
          </a:gradFill>
        </p:spPr>
        <p:txBody>
          <a:bodyPr wrap="square" rtlCol="0">
            <a:spAutoFit/>
          </a:bodyPr>
          <a:lstStyle/>
          <a:p>
            <a:r>
              <a:rPr lang="ru-RU" sz="2400" b="1" dirty="0" smtClean="0"/>
              <a:t>Цар Фјодор Иванович је 1588. додао капелу на источној страни изнад гроба Василија Блаженог, руског свеца по коме је црква названа.</a:t>
            </a:r>
          </a:p>
          <a:p>
            <a:endParaRPr lang="en-US" dirty="0"/>
          </a:p>
        </p:txBody>
      </p:sp>
    </p:spTree>
  </p:cSld>
  <p:clrMapOvr>
    <a:masterClrMapping/>
  </p:clrMapOvr>
  <p:transition advTm="5000">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3010" name="Picture 2" descr="Image result for st basil russia"/>
          <p:cNvPicPr>
            <a:picLocks noChangeAspect="1" noChangeArrowheads="1"/>
          </p:cNvPicPr>
          <p:nvPr/>
        </p:nvPicPr>
        <p:blipFill>
          <a:blip r:embed="rId2"/>
          <a:srcRect/>
          <a:stretch>
            <a:fillRect/>
          </a:stretch>
        </p:blipFill>
        <p:spPr bwMode="auto">
          <a:xfrm>
            <a:off x="0" y="914400"/>
            <a:ext cx="8948958" cy="59436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7106" name="Picture 2" descr="Image result for st basil russia"/>
          <p:cNvPicPr>
            <a:picLocks noChangeAspect="1" noChangeArrowheads="1"/>
          </p:cNvPicPr>
          <p:nvPr/>
        </p:nvPicPr>
        <p:blipFill>
          <a:blip r:embed="rId2"/>
          <a:srcRect/>
          <a:stretch>
            <a:fillRect/>
          </a:stretch>
        </p:blipFill>
        <p:spPr bwMode="auto">
          <a:xfrm>
            <a:off x="838200" y="54614"/>
            <a:ext cx="8305800" cy="6803386"/>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6322" name="Picture 2" descr="Image result for st basil russia inside"/>
          <p:cNvPicPr>
            <a:picLocks noChangeAspect="1" noChangeArrowheads="1"/>
          </p:cNvPicPr>
          <p:nvPr/>
        </p:nvPicPr>
        <p:blipFill>
          <a:blip r:embed="rId2"/>
          <a:srcRect/>
          <a:stretch>
            <a:fillRect/>
          </a:stretch>
        </p:blipFill>
        <p:spPr bwMode="auto">
          <a:xfrm>
            <a:off x="838200" y="0"/>
            <a:ext cx="8305800" cy="701613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962400" cy="6858000"/>
          </a:xfrm>
        </p:spPr>
        <p:txBody>
          <a:bodyPr>
            <a:normAutofit fontScale="92500" lnSpcReduction="20000"/>
          </a:bodyPr>
          <a:lstStyle/>
          <a:p>
            <a:pPr>
              <a:buNone/>
            </a:pPr>
            <a:r>
              <a:rPr lang="ru-RU" sz="3200" dirty="0" smtClean="0"/>
              <a:t>Првобитна идеја је била да се изграде густо збијене капеле, свака посвећена једном свецу на чији је дан цар добио битку. Међутим, све је обједињено у једну велику цркву. Легенда каже да је Иван Грозни ослепио неимара Постника Јаковљева како ни за кога више не би изградио овако лепу грађевину</a:t>
            </a:r>
            <a:endParaRPr lang="en-US" sz="3200" dirty="0" smtClean="0"/>
          </a:p>
          <a:p>
            <a:pPr>
              <a:buNone/>
            </a:pPr>
            <a:endParaRPr lang="en-US" dirty="0"/>
          </a:p>
        </p:txBody>
      </p:sp>
      <p:pic>
        <p:nvPicPr>
          <p:cNvPr id="54274" name="Picture 2" descr="https://upload.wikimedia.org/wikipedia/commons/3/30/St_Basils_Cathedral_closeup.jpg"/>
          <p:cNvPicPr>
            <a:picLocks noChangeAspect="1" noChangeArrowheads="1"/>
          </p:cNvPicPr>
          <p:nvPr/>
        </p:nvPicPr>
        <p:blipFill>
          <a:blip r:embed="rId2"/>
          <a:srcRect/>
          <a:stretch>
            <a:fillRect/>
          </a:stretch>
        </p:blipFill>
        <p:spPr bwMode="auto">
          <a:xfrm>
            <a:off x="3962400" y="-43892"/>
            <a:ext cx="5181600" cy="6901892"/>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8130" name="Picture 2" descr="Image result for st basil russia inside"/>
          <p:cNvPicPr>
            <a:picLocks noChangeAspect="1" noChangeArrowheads="1"/>
          </p:cNvPicPr>
          <p:nvPr/>
        </p:nvPicPr>
        <p:blipFill>
          <a:blip r:embed="rId2"/>
          <a:srcRect/>
          <a:stretch>
            <a:fillRect/>
          </a:stretch>
        </p:blipFill>
        <p:spPr bwMode="auto">
          <a:xfrm>
            <a:off x="121519" y="838201"/>
            <a:ext cx="9022482" cy="60198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9154" name="Picture 2" descr="Image result for st basil russia inside"/>
          <p:cNvPicPr>
            <a:picLocks noChangeAspect="1" noChangeArrowheads="1"/>
          </p:cNvPicPr>
          <p:nvPr/>
        </p:nvPicPr>
        <p:blipFill>
          <a:blip r:embed="rId2"/>
          <a:srcRect/>
          <a:stretch>
            <a:fillRect/>
          </a:stretch>
        </p:blipFill>
        <p:spPr bwMode="auto">
          <a:xfrm>
            <a:off x="22804" y="533400"/>
            <a:ext cx="9121196" cy="6096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0" y="0"/>
            <a:ext cx="4953000" cy="6858000"/>
          </a:xfrm>
        </p:spPr>
        <p:txBody>
          <a:bodyPr>
            <a:normAutofit fontScale="92500" lnSpcReduction="10000"/>
          </a:bodyPr>
          <a:lstStyle/>
          <a:p>
            <a:r>
              <a:rPr lang="ru-RU" dirty="0" smtClean="0"/>
              <a:t> Кнез Владимир I (980—1015) на почетку владавине обнавља и подиже нове идоле и присиљава хришћане да им се клањају; прекретница наступа од 986., када му долазе проповедници ислама, јудаизма, западног (Немци) и источног хришћанства (Грци), што подстиче слање руских изасланика у њихове земље, који Владимира извештавају да су највеличанственије богослужење доживели у Константинопољу. </a:t>
            </a:r>
            <a:endParaRPr lang="en-US" dirty="0"/>
          </a:p>
        </p:txBody>
      </p:sp>
      <p:pic>
        <p:nvPicPr>
          <p:cNvPr id="26626" name="Picture 2" descr="Image result for кнез владимир руски"/>
          <p:cNvPicPr>
            <a:picLocks noChangeAspect="1" noChangeArrowheads="1"/>
          </p:cNvPicPr>
          <p:nvPr/>
        </p:nvPicPr>
        <p:blipFill>
          <a:blip r:embed="rId2"/>
          <a:srcRect/>
          <a:stretch>
            <a:fillRect/>
          </a:stretch>
        </p:blipFill>
        <p:spPr bwMode="auto">
          <a:xfrm>
            <a:off x="0" y="533400"/>
            <a:ext cx="4361915" cy="5334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0178" name="Picture 2" descr="Image result for st basil russia inside"/>
          <p:cNvPicPr>
            <a:picLocks noChangeAspect="1" noChangeArrowheads="1"/>
          </p:cNvPicPr>
          <p:nvPr/>
        </p:nvPicPr>
        <p:blipFill>
          <a:blip r:embed="rId2"/>
          <a:srcRect/>
          <a:stretch>
            <a:fillRect/>
          </a:stretch>
        </p:blipFill>
        <p:spPr bwMode="auto">
          <a:xfrm>
            <a:off x="0" y="0"/>
            <a:ext cx="9144000" cy="6096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7346" name="Picture 2" descr="https://upload.wikimedia.org/wikipedia/commons/thumb/d/da/Saint_Basil_inside_hdr_mantiuk.jpg/800px-Saint_Basil_inside_hdr_mantiuk.jpg"/>
          <p:cNvPicPr>
            <a:picLocks noChangeAspect="1" noChangeArrowheads="1"/>
          </p:cNvPicPr>
          <p:nvPr/>
        </p:nvPicPr>
        <p:blipFill>
          <a:blip r:embed="rId2"/>
          <a:srcRect/>
          <a:stretch>
            <a:fillRect/>
          </a:stretch>
        </p:blipFill>
        <p:spPr bwMode="auto">
          <a:xfrm>
            <a:off x="0" y="0"/>
            <a:ext cx="5181600" cy="6904482"/>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2226" name="Picture 2" descr="Image result for st basil russia inside"/>
          <p:cNvPicPr>
            <a:picLocks noChangeAspect="1" noChangeArrowheads="1"/>
          </p:cNvPicPr>
          <p:nvPr/>
        </p:nvPicPr>
        <p:blipFill>
          <a:blip r:embed="rId2"/>
          <a:srcRect/>
          <a:stretch>
            <a:fillRect/>
          </a:stretch>
        </p:blipFill>
        <p:spPr bwMode="auto">
          <a:xfrm>
            <a:off x="0" y="0"/>
            <a:ext cx="9035346" cy="60198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02" name="Picture 2" descr="Image result for st basil russia inside"/>
          <p:cNvPicPr>
            <a:picLocks noChangeAspect="1" noChangeArrowheads="1"/>
          </p:cNvPicPr>
          <p:nvPr/>
        </p:nvPicPr>
        <p:blipFill>
          <a:blip r:embed="rId2"/>
          <a:srcRect/>
          <a:stretch>
            <a:fillRect/>
          </a:stretch>
        </p:blipFill>
        <p:spPr bwMode="auto">
          <a:xfrm>
            <a:off x="0" y="0"/>
            <a:ext cx="9144000" cy="6096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4274" name="Picture 2" descr="Image result for st basil russia inside"/>
          <p:cNvPicPr>
            <a:picLocks noChangeAspect="1" noChangeArrowheads="1"/>
          </p:cNvPicPr>
          <p:nvPr/>
        </p:nvPicPr>
        <p:blipFill>
          <a:blip r:embed="rId2"/>
          <a:srcRect/>
          <a:stretch>
            <a:fillRect/>
          </a:stretch>
        </p:blipFill>
        <p:spPr bwMode="auto">
          <a:xfrm>
            <a:off x="0" y="0"/>
            <a:ext cx="4572000" cy="68580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559840"/>
          </a:xfrm>
        </p:spPr>
        <p:txBody>
          <a:bodyPr/>
          <a:lstStyle/>
          <a:p>
            <a:pPr>
              <a:buNone/>
            </a:pPr>
            <a:r>
              <a:rPr lang="ru-RU" dirty="0" smtClean="0"/>
              <a:t>Руски иконопис је класични византијски са елементима руске народне уметности. Најпознатији руски иконописац Андреј Рубљовсликао је класичним византијским стилом.</a:t>
            </a:r>
            <a:endParaRPr lang="en-US" dirty="0"/>
          </a:p>
        </p:txBody>
      </p:sp>
      <p:pic>
        <p:nvPicPr>
          <p:cNvPr id="6" name="Picture 2" descr="Image result for андреј рубљов света тројица"/>
          <p:cNvPicPr>
            <a:picLocks noChangeAspect="1" noChangeArrowheads="1"/>
          </p:cNvPicPr>
          <p:nvPr/>
        </p:nvPicPr>
        <p:blipFill>
          <a:blip r:embed="rId2"/>
          <a:srcRect/>
          <a:stretch>
            <a:fillRect/>
          </a:stretch>
        </p:blipFill>
        <p:spPr bwMode="auto">
          <a:xfrm>
            <a:off x="4648200" y="2133600"/>
            <a:ext cx="3651347" cy="455549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62000"/>
          </a:xfrm>
        </p:spPr>
        <p:txBody>
          <a:bodyPr/>
          <a:lstStyle/>
          <a:p>
            <a:pPr>
              <a:buNone/>
            </a:pPr>
            <a:r>
              <a:rPr lang="sr-Cyrl-RS" dirty="0" smtClean="0"/>
              <a:t>Одежда руских свештенослужитеља.</a:t>
            </a:r>
            <a:endParaRPr lang="en-US" dirty="0"/>
          </a:p>
        </p:txBody>
      </p:sp>
      <p:pic>
        <p:nvPicPr>
          <p:cNvPr id="61444" name="Picture 4" descr="Image result for патријарх руски"/>
          <p:cNvPicPr>
            <a:picLocks noChangeAspect="1" noChangeArrowheads="1"/>
          </p:cNvPicPr>
          <p:nvPr/>
        </p:nvPicPr>
        <p:blipFill>
          <a:blip r:embed="rId2"/>
          <a:srcRect/>
          <a:stretch>
            <a:fillRect/>
          </a:stretch>
        </p:blipFill>
        <p:spPr bwMode="auto">
          <a:xfrm>
            <a:off x="0" y="963701"/>
            <a:ext cx="7848600" cy="5894299"/>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smtClean="0"/>
              <a:t>КРАЈ И БОГУ СЛАВА.</a:t>
            </a:r>
            <a:endParaRPr lang="en-US"/>
          </a:p>
        </p:txBody>
      </p:sp>
      <p:sp>
        <p:nvSpPr>
          <p:cNvPr id="3" name="Content Placeholder 2"/>
          <p:cNvSpPr>
            <a:spLocks noGrp="1"/>
          </p:cNvSpPr>
          <p:nvPr>
            <p:ph idx="1"/>
          </p:nvPr>
        </p:nvSpPr>
        <p:spPr/>
        <p:txBody>
          <a:bodyPr/>
          <a:lstStyle/>
          <a:p>
            <a:endParaRPr lang="en-US"/>
          </a:p>
        </p:txBody>
      </p:sp>
      <p:pic>
        <p:nvPicPr>
          <p:cNvPr id="62466" name="Picture 2" descr="Image result for патријарх руски"/>
          <p:cNvPicPr>
            <a:picLocks noChangeAspect="1" noChangeArrowheads="1"/>
          </p:cNvPicPr>
          <p:nvPr/>
        </p:nvPicPr>
        <p:blipFill>
          <a:blip r:embed="rId2"/>
          <a:srcRect/>
          <a:stretch>
            <a:fillRect/>
          </a:stretch>
        </p:blipFill>
        <p:spPr bwMode="auto">
          <a:xfrm>
            <a:off x="0" y="1524000"/>
            <a:ext cx="9267796" cy="54864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057400"/>
          </a:xfrm>
        </p:spPr>
        <p:txBody>
          <a:bodyPr>
            <a:noAutofit/>
          </a:bodyPr>
          <a:lstStyle/>
          <a:p>
            <a:r>
              <a:rPr lang="ru-RU" sz="2400" dirty="0" smtClean="0"/>
              <a:t>Кнез Владимир 988. године, после успешног похода на Херсон, прима крштење, одводи са собом пастире који ће просвећивати његове поданике и односи мноштво икона и богослужбених сасуда. Хришћанство постаје државна религија; масовна крштења обављају се</a:t>
            </a:r>
            <a:r>
              <a:rPr lang="en-US" sz="2400" dirty="0" smtClean="0"/>
              <a:t> </a:t>
            </a:r>
            <a:r>
              <a:rPr lang="sr-Cyrl-RS" sz="2400" dirty="0" smtClean="0"/>
              <a:t>широм Русије. </a:t>
            </a:r>
            <a:r>
              <a:rPr lang="sr-Cyrl-CS" sz="2400" dirty="0" smtClean="0"/>
              <a:t>Године 1589 , након седмогодишњих припрема, успоставља се Руска патријаршија. </a:t>
            </a:r>
            <a:endParaRPr lang="en-US" sz="2400" dirty="0"/>
          </a:p>
        </p:txBody>
      </p:sp>
      <p:pic>
        <p:nvPicPr>
          <p:cNvPr id="27650" name="Picture 2" descr="Image result for покрштавање руса"/>
          <p:cNvPicPr>
            <a:picLocks noChangeAspect="1" noChangeArrowheads="1"/>
          </p:cNvPicPr>
          <p:nvPr/>
        </p:nvPicPr>
        <p:blipFill>
          <a:blip r:embed="rId2"/>
          <a:srcRect/>
          <a:stretch>
            <a:fillRect/>
          </a:stretch>
        </p:blipFill>
        <p:spPr bwMode="auto">
          <a:xfrm>
            <a:off x="39691" y="2209799"/>
            <a:ext cx="9104309" cy="4648201"/>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7432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r>
              <a:rPr lang="sr-Cyrl-CS" sz="2000" dirty="0" smtClean="0"/>
              <a:t>У време Петра Великог (1672-1725) </a:t>
            </a:r>
            <a:r>
              <a:rPr lang="ru-RU" sz="2000" dirty="0" smtClean="0"/>
              <a:t>Црква се ставља у подређен положај у односу на државу и поима као саставни део њеног поретка. Петрова епоха неповољно се одражава и на положај монаштва: примање пострига условљава се царским одобрењем, манастирска имовина се ограничава на мимимум, а свештенство се приморава да делује као део полицијског апарата - обавезује се да извештава о противницима реформи, незадовољствима царском влашћу и сл. чак и по цену оглушивања о тајност исповести. </a:t>
            </a:r>
            <a:endParaRPr lang="en-US" sz="2000" dirty="0"/>
          </a:p>
        </p:txBody>
      </p:sp>
      <p:pic>
        <p:nvPicPr>
          <p:cNvPr id="8194" name="Picture 2" descr="Image result for петар велики"/>
          <p:cNvPicPr>
            <a:picLocks noChangeAspect="1" noChangeArrowheads="1"/>
          </p:cNvPicPr>
          <p:nvPr/>
        </p:nvPicPr>
        <p:blipFill>
          <a:blip r:embed="rId2"/>
          <a:srcRect/>
          <a:stretch>
            <a:fillRect/>
          </a:stretch>
        </p:blipFill>
        <p:spPr bwMode="auto">
          <a:xfrm>
            <a:off x="2667000" y="2238261"/>
            <a:ext cx="6477000" cy="461974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926560"/>
          </a:xfrm>
        </p:spPr>
        <p:txBody>
          <a:bodyPr>
            <a:normAutofit/>
          </a:bodyPr>
          <a:lstStyle/>
          <a:p>
            <a:pPr>
              <a:buNone/>
            </a:pPr>
            <a:r>
              <a:rPr lang="ru-RU" sz="3200" dirty="0" smtClean="0"/>
              <a:t>За време петра Великог теологији се фаворизује западни утицај и прокламује идеја о блискости православља и протестантизма, према којој православље представља само умерени и ритуалистички протестантизам.</a:t>
            </a:r>
            <a:endParaRPr lang="en-US" sz="3200" dirty="0" smtClean="0"/>
          </a:p>
          <a:p>
            <a:pPr>
              <a:buNone/>
            </a:pPr>
            <a:endParaRPr lang="en-US" dirty="0"/>
          </a:p>
        </p:txBody>
      </p:sp>
      <p:pic>
        <p:nvPicPr>
          <p:cNvPr id="32770" name="Picture 2" descr="Image result for петар велики верске реформе"/>
          <p:cNvPicPr>
            <a:picLocks noChangeAspect="1" noChangeArrowheads="1"/>
          </p:cNvPicPr>
          <p:nvPr/>
        </p:nvPicPr>
        <p:blipFill>
          <a:blip r:embed="rId2"/>
          <a:srcRect/>
          <a:stretch>
            <a:fillRect/>
          </a:stretch>
        </p:blipFill>
        <p:spPr bwMode="auto">
          <a:xfrm>
            <a:off x="1981200" y="2558796"/>
            <a:ext cx="5943600" cy="4299204"/>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752600"/>
          </a:xfrm>
        </p:spPr>
        <p:txBody>
          <a:bodyPr>
            <a:normAutofit/>
          </a:bodyPr>
          <a:lstStyle/>
          <a:p>
            <a:r>
              <a:rPr lang="sr-Cyrl-CS" sz="2400" dirty="0" smtClean="0"/>
              <a:t>Катарина </a:t>
            </a:r>
            <a:r>
              <a:rPr lang="en-US" sz="2400" dirty="0" smtClean="0"/>
              <a:t>II</a:t>
            </a:r>
            <a:r>
              <a:rPr lang="sr-Cyrl-CS" sz="2400" dirty="0" smtClean="0"/>
              <a:t> иде још даље у „реформисању“ Цркве у духу просветитељства, доневши одлуку 1764. о одузимању имовине епархијама и манастирима, због чега је већина обитељи запустела</a:t>
            </a:r>
            <a:r>
              <a:rPr lang="sr-Cyrl-CS" sz="2000" dirty="0" smtClean="0"/>
              <a:t>.</a:t>
            </a:r>
            <a:endParaRPr lang="en-US" sz="2000" dirty="0"/>
          </a:p>
        </p:txBody>
      </p:sp>
      <p:pic>
        <p:nvPicPr>
          <p:cNvPr id="7170" name="Picture 2" descr="Image result for катарина друга"/>
          <p:cNvPicPr>
            <a:picLocks noChangeAspect="1" noChangeArrowheads="1"/>
          </p:cNvPicPr>
          <p:nvPr/>
        </p:nvPicPr>
        <p:blipFill>
          <a:blip r:embed="rId2"/>
          <a:srcRect/>
          <a:stretch>
            <a:fillRect/>
          </a:stretch>
        </p:blipFill>
        <p:spPr bwMode="auto">
          <a:xfrm>
            <a:off x="1066800" y="1473200"/>
            <a:ext cx="8077200" cy="5384800"/>
          </a:xfrm>
          <a:prstGeom prst="rect">
            <a:avLst/>
          </a:prstGeom>
          <a:noFill/>
        </p:spPr>
      </p:pic>
    </p:spTree>
  </p:cSld>
  <p:clrMapOvr>
    <a:masterClrMapping/>
  </p:clrMapOvr>
  <p:transition advTm="5000">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572000"/>
          </a:xfrm>
        </p:spPr>
        <p:txBody>
          <a:bodyPr>
            <a:normAutofit fontScale="92500"/>
          </a:bodyPr>
          <a:lstStyle/>
          <a:p>
            <a:pPr>
              <a:buNone/>
            </a:pPr>
            <a:r>
              <a:rPr lang="sr-Cyrl-RS" dirty="0" smtClean="0"/>
              <a:t>Након револуције 1917. и доласком комуниста на власт </a:t>
            </a:r>
            <a:r>
              <a:rPr lang="ru-RU" dirty="0" smtClean="0"/>
              <a:t>отпочињу ликвидације свештенства и монаштва (крајем 1919. у животу остаје свега 40.000 свештенослужитеља), разарање и затварање храмова (тако, 1921. затвара се 722 манастира, а до 1938. ликвидирано је 95% храмова у односу на стање са почетка 20-их година), одузимање драгоцености (кампања „помоћи гладнима“ 1922.), скрнављење светих моштију, затварање, прогањање и упућивање на принудне радове свештених лица и верног народа.</a:t>
            </a:r>
            <a:endParaRPr lang="en-US" dirty="0"/>
          </a:p>
        </p:txBody>
      </p:sp>
    </p:spTree>
  </p:cSld>
  <p:clrMapOvr>
    <a:masterClrMapping/>
  </p:clrMapOvr>
  <p:transition advTm="5000">
    <p:rand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170</TotalTime>
  <Words>618</Words>
  <Application>Microsoft Office PowerPoint</Application>
  <PresentationFormat>On-screen Show (4:3)</PresentationFormat>
  <Paragraphs>30</Paragraphs>
  <Slides>47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Consolas</vt:lpstr>
      <vt:lpstr>Corbel</vt:lpstr>
      <vt:lpstr>Harlow Solid Italic</vt:lpstr>
      <vt:lpstr>Wingdings</vt:lpstr>
      <vt:lpstr>Wingdings 2</vt:lpstr>
      <vt:lpstr>Wingdings 3</vt:lpstr>
      <vt:lpstr>Metro</vt:lpstr>
      <vt:lpstr>Руска православна црква</vt:lpstr>
      <vt:lpstr>PowerPoint Presentation</vt:lpstr>
      <vt:lpstr>Прво покрштавање Руса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КРАЈ И БОГУ СЛАВА.</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Руска православна црква</dc:title>
  <dc:creator>Microsoft</dc:creator>
  <cp:lastModifiedBy>Dragan</cp:lastModifiedBy>
  <cp:revision>22</cp:revision>
  <dcterms:created xsi:type="dcterms:W3CDTF">2016-11-02T19:26:33Z</dcterms:created>
  <dcterms:modified xsi:type="dcterms:W3CDTF">2016-11-09T20:15:13Z</dcterms:modified>
</cp:coreProperties>
</file>