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72" r:id="rId6"/>
    <p:sldId id="260" r:id="rId7"/>
    <p:sldId id="262" r:id="rId8"/>
    <p:sldId id="263" r:id="rId9"/>
    <p:sldId id="270" r:id="rId10"/>
    <p:sldId id="264" r:id="rId11"/>
    <p:sldId id="265" r:id="rId12"/>
    <p:sldId id="275" r:id="rId13"/>
    <p:sldId id="266" r:id="rId14"/>
    <p:sldId id="267" r:id="rId15"/>
    <p:sldId id="268" r:id="rId16"/>
    <p:sldId id="269" r:id="rId17"/>
    <p:sldId id="271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8" r:id="rId27"/>
    <p:sldId id="282" r:id="rId28"/>
    <p:sldId id="283" r:id="rId29"/>
    <p:sldId id="285" r:id="rId30"/>
    <p:sldId id="286" r:id="rId31"/>
    <p:sldId id="287" r:id="rId32"/>
    <p:sldId id="284" r:id="rId33"/>
    <p:sldId id="291" r:id="rId34"/>
    <p:sldId id="290" r:id="rId35"/>
    <p:sldId id="289" r:id="rId36"/>
    <p:sldId id="296" r:id="rId37"/>
    <p:sldId id="297" r:id="rId38"/>
    <p:sldId id="292" r:id="rId39"/>
    <p:sldId id="298" r:id="rId40"/>
    <p:sldId id="299" r:id="rId41"/>
    <p:sldId id="293" r:id="rId42"/>
    <p:sldId id="295" r:id="rId43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14.3.2013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14.3.2013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14.3.2013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14.3.2013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14.3.2013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14.3.2013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14.3.2013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14.3.2013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14.3.2013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14.3.2013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14.3.2013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A70FE-8EBC-4709-B16C-B3DD1996DE96}" type="datetimeFigureOut">
              <a:rPr lang="sr-Latn-CS" smtClean="0"/>
              <a:pPr/>
              <a:t>14.3.2013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feljton-pap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57232"/>
            <a:ext cx="9144000" cy="600076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433206" y="857232"/>
            <a:ext cx="571079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r-Cyrl-CS" sz="5400" b="1" dirty="0" smtClean="0">
                <a:ln w="11430"/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РИМОКАТОЛИЧКА</a:t>
            </a:r>
          </a:p>
          <a:p>
            <a:pPr algn="ctr"/>
            <a:r>
              <a:rPr lang="sr-Cyrl-CS" sz="5400" b="1" dirty="0" smtClean="0">
                <a:ln w="11430"/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ЦРКВА</a:t>
            </a:r>
            <a:endParaRPr lang="en-US" sz="5400" b="1" cap="none" spc="0" dirty="0">
              <a:ln w="11430"/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304800"/>
            <a:ext cx="506940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32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ПРАВОСЛАВНИ КАТИХИЗИС</a:t>
            </a:r>
            <a:endParaRPr lang="en-US" sz="32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 rot="919463">
            <a:off x="4429124" y="5534561"/>
            <a:ext cx="2203552" cy="1323439"/>
          </a:xfrm>
          <a:prstGeom prst="rect">
            <a:avLst/>
          </a:prstGeom>
          <a:noFill/>
          <a:scene3d>
            <a:camera prst="orthographicFront">
              <a:rot lat="20699998" lon="0" rev="599999"/>
            </a:camera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000" b="0" cap="none" spc="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Марко Радаковић,</a:t>
            </a:r>
          </a:p>
          <a:p>
            <a:pPr algn="ctr"/>
            <a:r>
              <a:rPr lang="sr-Cyrl-CS" sz="200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вероучитељ</a:t>
            </a:r>
          </a:p>
          <a:p>
            <a:pPr algn="ctr"/>
            <a:r>
              <a:rPr lang="sr-Cyrl-CS" sz="2000" b="0" cap="none" spc="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Бачки Грачац,</a:t>
            </a:r>
          </a:p>
          <a:p>
            <a:pPr algn="ctr"/>
            <a:r>
              <a:rPr lang="sr-Cyrl-CS" sz="2000" b="0" cap="none" spc="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фебруар 2013</a:t>
            </a:r>
            <a:endParaRPr lang="en-US" sz="2000" b="0" cap="none" spc="0" dirty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143000"/>
            <a:ext cx="20202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РЕЛИГИЈЕ:</a:t>
            </a:r>
            <a:endParaRPr lang="en-US" sz="32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934670"/>
            <a:ext cx="55335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 </a:t>
            </a:r>
            <a:r>
              <a:rPr lang="sr-Cyrl-C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БОГОСЛУЖЕЊЕ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2786058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CS" sz="3200" b="1" dirty="0" smtClean="0"/>
              <a:t>РИМОКАТОЛИЦИЗАМ: Миса без молитве призива Светог Духа на Дарове. Дарови се освећују самим Христовим речима: “Узмите, једите...” које говори свештеник.</a:t>
            </a:r>
            <a:endParaRPr lang="sr-Cyrl-C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2071678"/>
            <a:ext cx="91440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CS" sz="3200" b="1" dirty="0" smtClean="0"/>
              <a:t>ПРАВОСЛАВЉЕ: Света Литургија са призивом Светог Духа. Не могу речи да освете Дарове, већ само Бог.</a:t>
            </a:r>
            <a:endParaRPr lang="sr-Cyrl-CS" sz="32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37478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 </a:t>
            </a:r>
            <a:r>
              <a:rPr lang="sr-Cyrl-C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БОГОСЛУЖЕЊЕ</a:t>
            </a:r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2786058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00042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b="1" dirty="0" smtClean="0"/>
              <a:t>РИМОКАТОЛИЦИЗАМ: Причешће само у виду бесквасног хлеба(азиме) – ХОСТИЈА, у хлебу је садржана и крв Христова, као што и тело садржи у себи крв..</a:t>
            </a:r>
            <a:endParaRPr lang="sr-Cyrl-C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5780782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b="1" dirty="0" smtClean="0"/>
              <a:t>ПРАВОСЛАВЉЕ: </a:t>
            </a:r>
            <a:r>
              <a:rPr lang="sr-Cyrl-CS" sz="3200" b="1" dirty="0" smtClean="0">
                <a:solidFill>
                  <a:schemeClr val="bg1"/>
                </a:solidFill>
              </a:rPr>
              <a:t>Причешће у виду </a:t>
            </a:r>
            <a:r>
              <a:rPr lang="sr-Cyrl-CS" sz="3200" b="1" dirty="0" smtClean="0"/>
              <a:t>квасног хлеба (артос)  и вина: Тело и Крв Христова.</a:t>
            </a:r>
            <a:endParaRPr lang="sr-Cyrl-CS" sz="32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6B19C">
                <a:alpha val="58000"/>
              </a:srgbClr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stij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0"/>
            <a:ext cx="6858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903893"/>
            <a:ext cx="92219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CS" sz="2800" b="1" dirty="0" smtClean="0"/>
              <a:t>БЕСКВАСНИ </a:t>
            </a:r>
            <a:r>
              <a:rPr lang="sr-Cyrl-CS" sz="2800" b="1" dirty="0" smtClean="0"/>
              <a:t>ХЛЕБ КОЈИМ СЕ РИМОКАТОЛИЦИ ПРИЧЕШЋУЈУ</a:t>
            </a:r>
            <a:endParaRPr lang="sr-Cyrl-CS" sz="28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2000" r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5720" y="214290"/>
            <a:ext cx="38956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  <a:r>
              <a:rPr lang="sr-Cyrl-C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КРШТЕ</a:t>
            </a:r>
            <a:r>
              <a:rPr lang="sr-Cyrl-C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ЊЕ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2786058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4643446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CS" sz="3200" b="1" dirty="0" smtClean="0"/>
              <a:t>РИМОКАТОЛИЦИЗАМ: Миропомазање се обавља одвојено од Крштења.</a:t>
            </a:r>
            <a:endParaRPr lang="sr-Cyrl-C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5780782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CS" sz="3200" b="1" dirty="0" smtClean="0"/>
              <a:t>ПРАВОСЛАВЉЕ: Миропомазање се обавља одмах након Крштења.</a:t>
            </a:r>
            <a:endParaRPr lang="sr-Cyrl-CS" sz="32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5720" y="214290"/>
            <a:ext cx="5275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</a:t>
            </a:r>
            <a:r>
              <a:rPr lang="sr-Cyrl-C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СВЕШТЕНСТВО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2786058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4929198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sr-Cyrl-CS" sz="3200" b="1" dirty="0" smtClean="0">
                <a:solidFill>
                  <a:schemeClr val="bg1"/>
                </a:solidFill>
              </a:rPr>
              <a:t>РИМОКАТОЛИЦИЗАМ: Целибат за свештенике.</a:t>
            </a:r>
            <a:endParaRPr lang="sr-Cyrl-CS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780782"/>
            <a:ext cx="9144000" cy="10772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sr-Cyrl-CS" sz="3200" b="1" dirty="0" smtClean="0">
                <a:solidFill>
                  <a:schemeClr val="bg1"/>
                </a:solidFill>
              </a:rPr>
              <a:t>ПРАВОСЛАВЉЕ: Свештеници се жене (осим монаха, од њих се бирају епископи).</a:t>
            </a:r>
            <a:endParaRPr lang="sr-Cyrl-CS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5720" y="214290"/>
            <a:ext cx="50754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6. ЧИСТИЛИШТЕ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2786058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214422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b="1" dirty="0" smtClean="0">
                <a:solidFill>
                  <a:schemeClr val="bg1"/>
                </a:solidFill>
              </a:rPr>
              <a:t>РИМОКАТОЛИЦИЗАМ:Место где одлазе душе умрлих да се после смрти искупе за грех.</a:t>
            </a:r>
            <a:endParaRPr lang="sr-Cyrl-CS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357562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b="1" dirty="0" smtClean="0">
                <a:solidFill>
                  <a:schemeClr val="bg1"/>
                </a:solidFill>
              </a:rPr>
              <a:t>ПРАВОСЛАВЉЕ: Чистилиште не постоји, само се у овом животу можемо приближити или удаљити од Господа и на основу тога боравити близу или далеко од Њега након смрти.</a:t>
            </a:r>
            <a:endParaRPr lang="sr-Cyrl-CS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juan-de-valdes-le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72" y="0"/>
            <a:ext cx="5000628" cy="702588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5720" y="214290"/>
            <a:ext cx="528641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6. </a:t>
            </a:r>
            <a:r>
              <a:rPr lang="sr-Cyrl-C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ПРЕСВЕТА БОГОРОДИЦА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2786058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928802"/>
            <a:ext cx="42862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b="1" dirty="0" smtClean="0">
                <a:solidFill>
                  <a:schemeClr val="bg1"/>
                </a:solidFill>
              </a:rPr>
              <a:t>РИМОКАТОЛИЦИЗАМ: Пресвета Богородица је безгрешно зачета.</a:t>
            </a:r>
            <a:endParaRPr lang="sr-Cyrl-CS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143380"/>
            <a:ext cx="41433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b="1" dirty="0" smtClean="0">
                <a:solidFill>
                  <a:schemeClr val="bg1"/>
                </a:solidFill>
              </a:rPr>
              <a:t>ПРАВОСЛАВЉЕ: Није, она је безгрешно зачела Христа, али она је зачета као и сви други људи.</a:t>
            </a:r>
            <a:endParaRPr lang="sr-Cyrl-CS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-shrine-of-the-immaculate-conception-of-the-blessed-virgin-mary-in-smolens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5" y="0"/>
            <a:ext cx="71437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94303" y="6488668"/>
            <a:ext cx="6149697" cy="369332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sr-Cyrl-CS" b="1" dirty="0" smtClean="0"/>
              <a:t>Смоленск: Црква Безгрешног Зачећа Пресвете Богородице.</a:t>
            </a:r>
            <a:endParaRPr lang="sr-Cyrl-CS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42689-virgin-mary-statue-in-front-of-the-cathedral-of-the-immaculate-conception-chanthaburi-thaila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456057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00530" y="0"/>
            <a:ext cx="46434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400" b="1" dirty="0" smtClean="0"/>
              <a:t>У РИМОКАТОЛИЧКИМ ХРАМОВИМА МАЊЕ СУ ЗАСТУПЉЕНЕ ИКОНЕ И ФРЕСКЕ, А ВИШЕ КИПОВИ И СТАТУЕ. </a:t>
            </a:r>
            <a:endParaRPr lang="sr-Cyrl-CS" sz="2400" b="1" dirty="0"/>
          </a:p>
        </p:txBody>
      </p:sp>
      <p:pic>
        <p:nvPicPr>
          <p:cNvPr id="4" name="Picture 3" descr="dominikanski hram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17873"/>
            <a:ext cx="9144000" cy="364012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ubrovacki dominikanc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34" y="5786454"/>
            <a:ext cx="83318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3200" b="1" dirty="0" smtClean="0"/>
              <a:t>У РИМОКАТОЛИЧКИМ ХРАМОВИМА СЕ СЕДИ.</a:t>
            </a:r>
            <a:endParaRPr lang="sr-Cyrl-CS" sz="32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/>
          <a:lstStyle/>
          <a:p>
            <a:r>
              <a:rPr lang="sr-Latn-C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Велики раскол</a:t>
            </a:r>
            <a:endParaRPr lang="sr-Cyrl-C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14422"/>
            <a:ext cx="8858280" cy="2324104"/>
          </a:xfrm>
        </p:spPr>
        <p:txBody>
          <a:bodyPr>
            <a:noAutofit/>
          </a:bodyPr>
          <a:lstStyle/>
          <a:p>
            <a:r>
              <a:rPr lang="sr-Latn-C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Велики раскол или велика шизма (</a:t>
            </a:r>
            <a:r>
              <a:rPr lang="sr-Latn-C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грч.</a:t>
            </a:r>
            <a:r>
              <a:rPr lang="sr-Cyrl-C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σχισμα</a:t>
            </a:r>
            <a:r>
              <a:rPr lang="sr-Latn-C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Latn-C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лат </a:t>
            </a:r>
            <a:r>
              <a:rPr lang="la-Latn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schisma</a:t>
            </a:r>
            <a:r>
              <a:rPr lang="sr-Latn-C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sr-Latn-CS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раскол, одвајање, цепање, дељење, шизма</a:t>
            </a:r>
            <a:r>
              <a:rPr lang="sr-Latn-C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је означио канонско одвајање и прекид литургијске заједнице између Римске и Цариградске патријаршије </a:t>
            </a:r>
            <a:r>
              <a:rPr lang="sr-Latn-C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1054.</a:t>
            </a:r>
            <a:endParaRPr lang="sr-Cyrl-C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Након раскола, </a:t>
            </a:r>
            <a:r>
              <a:rPr lang="sr-Latn-C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Црква</a:t>
            </a:r>
            <a:r>
              <a:rPr lang="sr-Cyrl-C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је </a:t>
            </a:r>
            <a:r>
              <a:rPr lang="sr-Latn-C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подељена на Католичку цркву са центром у </a:t>
            </a:r>
            <a:r>
              <a:rPr lang="sr-Latn-C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Риму</a:t>
            </a:r>
            <a:r>
              <a:rPr lang="sr-Cyrl-C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sr-Latn-C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Православну цркву са центром у </a:t>
            </a:r>
            <a:r>
              <a:rPr lang="sr-Latn-C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Цариграду</a:t>
            </a:r>
            <a:r>
              <a:rPr lang="sr-Cyrl-C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Cyrl-C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C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CAY8KRQ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63687" cy="6858000"/>
          </a:xfrm>
          <a:prstGeom prst="rect">
            <a:avLst/>
          </a:prstGeom>
        </p:spPr>
      </p:pic>
      <p:pic>
        <p:nvPicPr>
          <p:cNvPr id="3" name="Picture 2" descr="Franjevci_Kaptol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0"/>
            <a:ext cx="5092575" cy="6858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,,2676168_4,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81962" cy="671514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07_prva_prices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919"/>
            <a:ext cx="9144000" cy="65261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85852" y="5572140"/>
            <a:ext cx="7072362" cy="95410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sr-Cyrl-CS" sz="2800" b="1" dirty="0" smtClean="0"/>
              <a:t>РИМОКАТОЛИЧКА ДЕЦА СЕ ПРИЧЕШЋУЈУ ПРВИ ПУТ ТЕК СА ГОДИНА.</a:t>
            </a:r>
            <a:endParaRPr lang="sr-Cyrl-CS" sz="28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va_pricest_2011%20(Custo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6B19C">
                <a:alpha val="58000"/>
              </a:srgbClr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vu-svetu-pricest-primilo-180-malih-ljubusak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0"/>
            <a:ext cx="7358082" cy="685221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0px-Shield_of_Domincan_Order_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1428736"/>
            <a:ext cx="4071966" cy="44791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720" y="428604"/>
            <a:ext cx="5212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b="1" dirty="0" smtClean="0"/>
              <a:t>МОНАШКИ РЕДОВИ У РИМОКАТОЛИЧКОЈ ЦРКВИ::</a:t>
            </a:r>
            <a:endParaRPr lang="sr-Cyrl-C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786058"/>
            <a:ext cx="42720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4400" b="1" dirty="0" smtClean="0"/>
              <a:t>ДОМИНИКАНЦИ</a:t>
            </a:r>
            <a:endParaRPr lang="sr-Cyrl-CS" sz="44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 domini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86248" cy="68035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357686" y="0"/>
            <a:ext cx="457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3600" b="1" dirty="0" smtClean="0"/>
              <a:t>Доминиканци  су римокатолички монашки ред. Оснивач је Доминико Гузман, пореклом Шпанац. Основао је манастир код Тулуза 1206</a:t>
            </a:r>
            <a:endParaRPr lang="sr-Cyrl-CS" sz="36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400" b="1" dirty="0" smtClean="0">
                <a:solidFill>
                  <a:schemeClr val="bg1"/>
                </a:solidFill>
              </a:rPr>
              <a:t>Ред  је потврђен 1216</a:t>
            </a:r>
            <a:r>
              <a:rPr lang="sr-Cyrl-CS" sz="2400" b="1" dirty="0">
                <a:solidFill>
                  <a:schemeClr val="bg1"/>
                </a:solidFill>
              </a:rPr>
              <a:t>., од стране папе Хонорија </a:t>
            </a:r>
            <a:r>
              <a:rPr lang="en-US" sz="2400" b="1" dirty="0">
                <a:solidFill>
                  <a:schemeClr val="bg1"/>
                </a:solidFill>
              </a:rPr>
              <a:t>III</a:t>
            </a:r>
            <a:r>
              <a:rPr lang="sr-Cyrl-CS" sz="2400" b="1" dirty="0">
                <a:solidFill>
                  <a:schemeClr val="bg1"/>
                </a:solidFill>
              </a:rPr>
              <a:t>. У Француској се зову још и јакобинци, по манастиру св. Јакова у </a:t>
            </a:r>
            <a:r>
              <a:rPr lang="sr-Cyrl-CS" sz="2400" b="1" dirty="0" smtClean="0">
                <a:solidFill>
                  <a:schemeClr val="bg1"/>
                </a:solidFill>
              </a:rPr>
              <a:t>Паризу.</a:t>
            </a:r>
            <a:endParaRPr lang="sr-Cyrl-CS" sz="24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honorius odobrenje domini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1214422"/>
            <a:ext cx="9229826" cy="54292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71604" y="5786454"/>
            <a:ext cx="1905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b="1" dirty="0" smtClean="0">
                <a:solidFill>
                  <a:schemeClr val="bg1"/>
                </a:solidFill>
              </a:rPr>
              <a:t>ОДОБРЕЊЕ РЕДА</a:t>
            </a:r>
            <a:endParaRPr lang="sr-Cyrl-C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21467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2800" b="1" dirty="0" smtClean="0">
                <a:solidFill>
                  <a:schemeClr val="bg1"/>
                </a:solidFill>
              </a:rPr>
              <a:t>Посветили су се </a:t>
            </a:r>
            <a:r>
              <a:rPr lang="sr-Cyrl-CS" sz="2800" b="1" dirty="0">
                <a:solidFill>
                  <a:schemeClr val="bg1"/>
                </a:solidFill>
              </a:rPr>
              <a:t>науци (познати: Алберт Велики, Тома Аквински). Нарочито се ангажују у борби против јеретика. </a:t>
            </a:r>
            <a:r>
              <a:rPr lang="sr-Cyrl-CS" sz="2800" b="1" dirty="0" smtClean="0">
                <a:solidFill>
                  <a:schemeClr val="bg1"/>
                </a:solidFill>
              </a:rPr>
              <a:t>Увек </a:t>
            </a:r>
            <a:r>
              <a:rPr lang="sr-Cyrl-CS" sz="2800" b="1" dirty="0">
                <a:solidFill>
                  <a:schemeClr val="bg1"/>
                </a:solidFill>
              </a:rPr>
              <a:t>су уживали поверење папе. </a:t>
            </a:r>
            <a:r>
              <a:rPr lang="sr-Cyrl-CS" sz="2800" b="1" dirty="0" smtClean="0">
                <a:solidFill>
                  <a:schemeClr val="bg1"/>
                </a:solidFill>
              </a:rPr>
              <a:t>Били </a:t>
            </a:r>
            <a:r>
              <a:rPr lang="sr-Cyrl-CS" sz="2800" b="1" dirty="0">
                <a:solidFill>
                  <a:schemeClr val="bg1"/>
                </a:solidFill>
              </a:rPr>
              <a:t>су главна снага инквизиције, одакле су и добили назив </a:t>
            </a:r>
            <a:r>
              <a:rPr lang="en-US" sz="2800" b="1" dirty="0">
                <a:solidFill>
                  <a:schemeClr val="bg1"/>
                </a:solidFill>
              </a:rPr>
              <a:t>Domini canes</a:t>
            </a:r>
            <a:r>
              <a:rPr lang="sr-Cyrl-CS" sz="2800" b="1" dirty="0">
                <a:solidFill>
                  <a:schemeClr val="bg1"/>
                </a:solidFill>
              </a:rPr>
              <a:t> (Господњи пси).</a:t>
            </a:r>
          </a:p>
        </p:txBody>
      </p:sp>
      <p:pic>
        <p:nvPicPr>
          <p:cNvPr id="3" name="Picture 2" descr="spanish_inquisi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6309" y="0"/>
            <a:ext cx="5147692" cy="6858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minican%20Sisters,%20Immaculate%20Concep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3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29124" y="6143644"/>
            <a:ext cx="4244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b="1" dirty="0" smtClean="0">
                <a:solidFill>
                  <a:schemeClr val="bg1"/>
                </a:solidFill>
              </a:rPr>
              <a:t>МОНАХИЊЕ ИЗ ДОМИНИКАНСКОГ РЕДА</a:t>
            </a:r>
            <a:endParaRPr lang="sr-Cyrl-C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72066" y="0"/>
            <a:ext cx="4071934" cy="685800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sr-Cyrl-CS" dirty="0" smtClean="0">
                <a:solidFill>
                  <a:schemeClr val="tx1"/>
                </a:solidFill>
              </a:rPr>
              <a:t>Први од бораца за очување светоотачког учења и истине Цркве био је СВЕТИ ФОТИЈЕ који је још у деветом веку упозоравао због латинског погрешног учења.</a:t>
            </a:r>
            <a:r>
              <a:rPr lang="sr-Latn-CS" dirty="0" smtClean="0">
                <a:solidFill>
                  <a:schemeClr val="tx1"/>
                </a:solidFill>
              </a:rPr>
              <a:t>.</a:t>
            </a:r>
            <a:r>
              <a:rPr lang="sr-Cyrl-CS" dirty="0" smtClean="0">
                <a:solidFill>
                  <a:schemeClr val="tx1"/>
                </a:solidFill>
              </a:rPr>
              <a:t>Противи се римским мисионарима који у Бугарској погрешно уче народ вери.</a:t>
            </a:r>
          </a:p>
          <a:p>
            <a:endParaRPr lang="sr-Cyrl-CS" dirty="0">
              <a:solidFill>
                <a:schemeClr val="tx1"/>
              </a:solidFill>
            </a:endParaRPr>
          </a:p>
          <a:p>
            <a:endParaRPr lang="sr-Cyrl-CS" dirty="0">
              <a:solidFill>
                <a:schemeClr val="tx1"/>
              </a:solidFill>
            </a:endParaRPr>
          </a:p>
        </p:txBody>
      </p:sp>
      <p:pic>
        <p:nvPicPr>
          <p:cNvPr id="4" name="Picture 3" descr="250px-StPhotio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5143504" cy="6912869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minikanc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71934" y="5143512"/>
            <a:ext cx="1858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b="1" dirty="0" smtClean="0">
                <a:solidFill>
                  <a:schemeClr val="bg1"/>
                </a:solidFill>
              </a:rPr>
              <a:t>ДОМИНИКАНЦИ</a:t>
            </a:r>
            <a:endParaRPr lang="sr-Cyrl-C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minikanski hra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428604"/>
            <a:ext cx="5212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b="1" dirty="0" smtClean="0"/>
              <a:t>МОНАШКИ РЕДОВИ У РИМОКАТОЛИЧКОЈ ЦРКВИ::</a:t>
            </a:r>
            <a:endParaRPr lang="sr-Cyrl-C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2786058"/>
            <a:ext cx="30402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4400" b="1" dirty="0" smtClean="0"/>
              <a:t>ФРАЊЕВЦИ</a:t>
            </a:r>
            <a:endParaRPr lang="sr-Cyrl-CS" sz="4400" b="1" dirty="0"/>
          </a:p>
        </p:txBody>
      </p:sp>
      <p:pic>
        <p:nvPicPr>
          <p:cNvPr id="5" name="Picture 4" descr="franjevci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786181" y="1214422"/>
            <a:ext cx="5248129" cy="350046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6B19C">
                <a:alpha val="89000"/>
              </a:srgbClr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nj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7560" y="0"/>
            <a:ext cx="424644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485775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2400" b="1" dirty="0"/>
              <a:t>Оснивач францисканског </a:t>
            </a:r>
            <a:r>
              <a:rPr lang="sr-Cyrl-CS" sz="2400" b="1" dirty="0" smtClean="0"/>
              <a:t>(фрањевачког) монашког </a:t>
            </a:r>
            <a:r>
              <a:rPr lang="sr-Cyrl-CS" sz="2400" b="1" dirty="0"/>
              <a:t>реда Римокатоличке цркве је Франциско из </a:t>
            </a:r>
            <a:r>
              <a:rPr lang="sr-Cyrl-CS" sz="2400" b="1" dirty="0" smtClean="0"/>
              <a:t>Асизија</a:t>
            </a:r>
            <a:r>
              <a:rPr lang="sr-Cyrl-CS" sz="2400" b="1" dirty="0"/>
              <a:t> </a:t>
            </a:r>
            <a:r>
              <a:rPr lang="sr-Cyrl-CS" sz="2400" b="1" dirty="0" smtClean="0"/>
              <a:t>(Св.Фрања Асишки по католицима). </a:t>
            </a:r>
            <a:r>
              <a:rPr lang="sr-Cyrl-CS" sz="2400" b="1" dirty="0"/>
              <a:t>Родио се у италијанској трговачкој породици. У двадесетој години живота дошло је код њега до обрта. Услед политичких трвења провео је у заточеништву неколико месеци. Затим је посетио Рим. По повратку је почео са обновом запуштеног храма св. Дамјана. </a:t>
            </a:r>
            <a:r>
              <a:rPr lang="sr-Cyrl-CS" sz="2400" b="1" dirty="0" smtClean="0"/>
              <a:t>Наводно, имао </a:t>
            </a:r>
            <a:r>
              <a:rPr lang="sr-Cyrl-CS" sz="2400" b="1" dirty="0"/>
              <a:t>је виђење Господа који га </a:t>
            </a:r>
            <a:r>
              <a:rPr lang="sr-Cyrl-CS" sz="2400" b="1" dirty="0" smtClean="0"/>
              <a:t>је </a:t>
            </a:r>
            <a:r>
              <a:rPr lang="sr-Cyrl-CS" sz="2400" b="1" dirty="0"/>
              <a:t>позвао да буде његов ученик.</a:t>
            </a:r>
            <a:r>
              <a:rPr lang="sr-Cyrl-CS" sz="2400" b="1" dirty="0">
                <a:solidFill>
                  <a:schemeClr val="bg1"/>
                </a:solidFill>
              </a:rPr>
              <a:t> Замонашио се у бенедиктински ред, али се одвојио и организовао свој ред.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njevci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001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57356" y="2786058"/>
            <a:ext cx="52863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sr-Cyrl-C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апа </a:t>
            </a:r>
            <a:r>
              <a:rPr lang="sr-Cyrl-C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Хонорије 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sr-Cyrl-C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је 1216. признао нови ред. Исти папа је 1223. потврдио коначно уобличена францисканска правила. Постоји и женски ред паралелан францисканском - кларисинке, који је организовала Клара из </a:t>
            </a:r>
            <a:r>
              <a:rPr lang="sr-Cyrl-C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Асизија.</a:t>
            </a:r>
            <a:endParaRPr lang="sr-Cyrl-C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njevc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2104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380672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400" b="1" dirty="0">
                <a:solidFill>
                  <a:schemeClr val="bg1"/>
                </a:solidFill>
              </a:rPr>
              <a:t>По Францисковим правилима, поред сиромаштва и живљења од сопственог рада, ред подразумева и мисионарење и проповедање. Такође, истакли су се и у образовању.</a:t>
            </a:r>
          </a:p>
          <a:p>
            <a:endParaRPr lang="sr-Cyrl-C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ZUIT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0" y="2409825"/>
            <a:ext cx="5524500" cy="4448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720" y="428604"/>
            <a:ext cx="5212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b="1" dirty="0" smtClean="0"/>
              <a:t>МОНАШКИ РЕДОВИ У РИМОКАТОЛИЧКОЈ ЦРКВИ::</a:t>
            </a:r>
            <a:endParaRPr lang="sr-Cyrl-C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2786058"/>
            <a:ext cx="22393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4400" b="1" dirty="0" smtClean="0"/>
              <a:t>ЈЕЗУИТИ</a:t>
            </a:r>
            <a:endParaRPr lang="sr-Cyrl-CS" sz="44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435768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2400" dirty="0"/>
              <a:t>Исусовце или Језуите, као ред у Римокатоличкој цркви, основао је Игнацио Лојола, а потврдио папа Павле </a:t>
            </a:r>
            <a:r>
              <a:rPr lang="en-US" sz="2400" dirty="0"/>
              <a:t>III</a:t>
            </a:r>
            <a:r>
              <a:rPr lang="sr-Cyrl-CS" sz="2400" dirty="0"/>
              <a:t>, 1540. године, у јеку Реформације. Нису потчињени локалним епископима, већ су организовани попут војске. На челу је генерал (или „црни папа“), који је одговоран директно папи. </a:t>
            </a:r>
            <a:r>
              <a:rPr lang="sr-Cyrl-CS" sz="2400" dirty="0" smtClean="0"/>
              <a:t>Ослобођени </a:t>
            </a:r>
            <a:r>
              <a:rPr lang="sr-Cyrl-CS" sz="2400" dirty="0"/>
              <a:t>су неких монашких завета</a:t>
            </a:r>
            <a:r>
              <a:rPr lang="sr-Cyrl-CS" sz="2400" dirty="0" smtClean="0"/>
              <a:t>. </a:t>
            </a:r>
            <a:r>
              <a:rPr lang="sr-Cyrl-CS" sz="2400" dirty="0"/>
              <a:t>Основне максиме су им: „у што већу славу Божију“ и „циљ оправдава средство“. </a:t>
            </a:r>
          </a:p>
        </p:txBody>
      </p:sp>
      <p:pic>
        <p:nvPicPr>
          <p:cNvPr id="4" name="Picture 3" descr="lojo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6468" y="0"/>
            <a:ext cx="4557532" cy="6858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1322896785_inq2.jpg"/>
          <p:cNvPicPr>
            <a:picLocks noChangeAspect="1"/>
          </p:cNvPicPr>
          <p:nvPr/>
        </p:nvPicPr>
        <p:blipFill>
          <a:blip r:embed="rId2"/>
          <a:srcRect l="7143" t="7061" r="9285" b="7061"/>
          <a:stretch>
            <a:fillRect/>
          </a:stretch>
        </p:blipFill>
        <p:spPr>
          <a:xfrm>
            <a:off x="0" y="0"/>
            <a:ext cx="4829178" cy="4429132"/>
          </a:xfrm>
          <a:prstGeom prst="rect">
            <a:avLst/>
          </a:prstGeom>
        </p:spPr>
      </p:pic>
      <p:pic>
        <p:nvPicPr>
          <p:cNvPr id="5" name="Picture 4" descr="inquisition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0"/>
            <a:ext cx="4786314" cy="46068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43108" y="3714752"/>
            <a:ext cx="4637039" cy="92333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sr-Cyrl-CS" sz="5400" b="1" dirty="0" smtClean="0">
                <a:solidFill>
                  <a:srgbClr val="C00000"/>
                </a:solidFill>
                <a:latin typeface="Arial Narrow" pitchFamily="34" charset="0"/>
              </a:rPr>
              <a:t>ИНКВИЗИЦИЈА</a:t>
            </a:r>
            <a:endParaRPr lang="sr-Cyrl-CS" sz="54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549676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400" b="1" dirty="0">
                <a:solidFill>
                  <a:srgbClr val="C00000"/>
                </a:solidFill>
              </a:rPr>
              <a:t>Инквизиција је римокатоличка установа која има задатак да суди јеретицима и да их кажњава. На челу је био велики инквизитор, који је имао одговорност само пред папом. Окосницу инквизиције увек су чинили </a:t>
            </a:r>
            <a:r>
              <a:rPr lang="sr-Cyrl-CS" sz="2400" b="1" dirty="0" smtClean="0">
                <a:solidFill>
                  <a:srgbClr val="C00000"/>
                </a:solidFill>
              </a:rPr>
              <a:t>доминиканци. </a:t>
            </a:r>
            <a:r>
              <a:rPr lang="sr-Cyrl-CS" sz="2400" b="1" dirty="0">
                <a:solidFill>
                  <a:srgbClr val="C00000"/>
                </a:solidFill>
              </a:rPr>
              <a:t>Мучења приликом процеса суђења била су </a:t>
            </a:r>
            <a:r>
              <a:rPr lang="sr-Cyrl-CS" sz="2400" b="1" dirty="0" smtClean="0">
                <a:solidFill>
                  <a:srgbClr val="C00000"/>
                </a:solidFill>
              </a:rPr>
              <a:t>разна. </a:t>
            </a:r>
            <a:endParaRPr lang="sr-Cyrl-CS" sz="2400" b="1" dirty="0">
              <a:solidFill>
                <a:srgbClr val="C00000"/>
              </a:solidFill>
            </a:endParaRPr>
          </a:p>
          <a:p>
            <a:endParaRPr lang="sr-Cyrl-CS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quisi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98" y="0"/>
            <a:ext cx="9160598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4919008"/>
            <a:ext cx="8929718" cy="1938992"/>
          </a:xfrm>
          <a:prstGeom prst="rect">
            <a:avLst/>
          </a:prstGeom>
          <a:solidFill>
            <a:schemeClr val="tx1">
              <a:alpha val="71000"/>
            </a:schemeClr>
          </a:solidFill>
        </p:spPr>
        <p:txBody>
          <a:bodyPr wrap="square">
            <a:spAutoFit/>
          </a:bodyPr>
          <a:lstStyle/>
          <a:p>
            <a:r>
              <a:rPr lang="sr-Cyrl-CS" sz="2400" b="1" dirty="0" smtClean="0">
                <a:solidFill>
                  <a:srgbClr val="C00000"/>
                </a:solidFill>
              </a:rPr>
              <a:t>Упорни јеретици завршавали су живи на ломачи, док су покајани бивали задављени, затим спаљени. Пресуда је читана и извршавана јавно, за пример свима. Пресуди је обавезно претходила проповед. Имовину јеретика узимала је држава, црква или сама инквизиција.</a:t>
            </a:r>
            <a:endParaRPr lang="sr-Cyrl-CS" sz="24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2844" y="0"/>
            <a:ext cx="4352956" cy="7215214"/>
          </a:xfrm>
        </p:spPr>
        <p:txBody>
          <a:bodyPr>
            <a:normAutofit fontScale="77500" lnSpcReduction="20000"/>
          </a:bodyPr>
          <a:lstStyle/>
          <a:p>
            <a:r>
              <a:rPr lang="sr-Cyrl-CS" dirty="0"/>
              <a:t>Фотије је одмах издао окружну поланицу против Латина. У њој се излажу главне замерке Истока Западу, око којих ће 1054. и избити раскол: </a:t>
            </a:r>
            <a:endParaRPr lang="sr-Latn-CS" dirty="0" smtClean="0"/>
          </a:p>
          <a:p>
            <a:r>
              <a:rPr lang="sr-Cyrl-CS" b="1" dirty="0" smtClean="0"/>
              <a:t>пост </a:t>
            </a:r>
            <a:r>
              <a:rPr lang="sr-Cyrl-CS" b="1" dirty="0"/>
              <a:t>суботом</a:t>
            </a:r>
            <a:r>
              <a:rPr lang="sr-Cyrl-CS" b="1" dirty="0" smtClean="0"/>
              <a:t>;</a:t>
            </a:r>
            <a:endParaRPr lang="sr-Latn-CS" b="1" dirty="0" smtClean="0"/>
          </a:p>
          <a:p>
            <a:r>
              <a:rPr lang="sr-Cyrl-CS" b="1" dirty="0" smtClean="0"/>
              <a:t> </a:t>
            </a:r>
            <a:r>
              <a:rPr lang="sr-Cyrl-CS" b="1" dirty="0"/>
              <a:t>бели мрс прве недеље Великог поста; </a:t>
            </a:r>
            <a:endParaRPr lang="sr-Latn-CS" b="1" dirty="0" smtClean="0"/>
          </a:p>
          <a:p>
            <a:r>
              <a:rPr lang="sr-Cyrl-CS" b="1" dirty="0" smtClean="0"/>
              <a:t>одбацивање </a:t>
            </a:r>
            <a:r>
              <a:rPr lang="sr-Cyrl-CS" b="1" dirty="0"/>
              <a:t>брачног свештенства; </a:t>
            </a:r>
            <a:endParaRPr lang="sr-Latn-CS" b="1" dirty="0" smtClean="0"/>
          </a:p>
          <a:p>
            <a:r>
              <a:rPr lang="sr-Cyrl-CS" b="1" dirty="0" smtClean="0"/>
              <a:t>одбацивање </a:t>
            </a:r>
            <a:r>
              <a:rPr lang="sr-Cyrl-CS" b="1" dirty="0"/>
              <a:t>презвитерског миропомазања; </a:t>
            </a:r>
            <a:endParaRPr lang="sr-Latn-CS" b="1" dirty="0" smtClean="0"/>
          </a:p>
          <a:p>
            <a:r>
              <a:rPr lang="sr-Cyrl-CS" b="1" dirty="0" smtClean="0"/>
              <a:t>и</a:t>
            </a:r>
            <a:r>
              <a:rPr lang="sr-Cyrl-CS" b="1" dirty="0"/>
              <a:t>, коначно, злогласни додатак </a:t>
            </a:r>
            <a:r>
              <a:rPr lang="en-US" b="1" dirty="0" err="1"/>
              <a:t>filioque</a:t>
            </a:r>
            <a:r>
              <a:rPr lang="sr-Cyrl-CS" b="1" dirty="0"/>
              <a:t>. </a:t>
            </a:r>
            <a:endParaRPr lang="sr-Latn-CS" b="1" dirty="0" smtClean="0"/>
          </a:p>
          <a:p>
            <a:r>
              <a:rPr lang="sr-Cyrl-CS" dirty="0" smtClean="0"/>
              <a:t>Такође</a:t>
            </a:r>
            <a:r>
              <a:rPr lang="sr-Cyrl-CS" dirty="0"/>
              <a:t>, Фотије 867. сазива у цариграду сабор Источне цркве, на ком је </a:t>
            </a:r>
            <a:r>
              <a:rPr lang="sr-Cyrl-CS" dirty="0" smtClean="0"/>
              <a:t>папа Никола </a:t>
            </a:r>
            <a:r>
              <a:rPr lang="sr-Cyrl-CS" dirty="0"/>
              <a:t>збачен и екскомунициран. На одлуке овог сабора, као и на Фотијеву посланицу, западни богослови оштро су реаговали.</a:t>
            </a:r>
          </a:p>
          <a:p>
            <a:endParaRPr lang="sr-Cyrl-CS" dirty="0"/>
          </a:p>
        </p:txBody>
      </p:sp>
      <p:pic>
        <p:nvPicPr>
          <p:cNvPr id="5" name="Picture 4" descr="250px-StPhotio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142852"/>
            <a:ext cx="4643438" cy="6269951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286256"/>
            <a:ext cx="4000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Вршена је цензура књига, школа, политике и других елемената кулуре и свакодневице.</a:t>
            </a:r>
            <a:r>
              <a:rPr lang="sr-Latn-CS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 </a:t>
            </a:r>
            <a:endParaRPr lang="sr-Cyrl-CS" sz="2400" dirty="0"/>
          </a:p>
        </p:txBody>
      </p:sp>
      <p:pic>
        <p:nvPicPr>
          <p:cNvPr id="4" name="Picture 3" descr="inquisition2_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97500" cy="4013200"/>
          </a:xfrm>
          <a:prstGeom prst="rect">
            <a:avLst/>
          </a:prstGeom>
        </p:spPr>
      </p:pic>
      <p:pic>
        <p:nvPicPr>
          <p:cNvPr id="6" name="Picture 5" descr="victim-of-the-spanish-inquisition-everet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7212" y="3286124"/>
            <a:ext cx="5306788" cy="378619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57818" y="0"/>
            <a:ext cx="378618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Најзаступљенија је била инквизиција у Француској, затим Италији, Немачкој, Чешкој, Шпанији.Осим јеретика, прогоњени су јудаисти, муслимани, протестанти, масони, астролози и сл. </a:t>
            </a:r>
            <a:endParaRPr lang="sr-Cyrl-CS" sz="2400" dirty="0"/>
          </a:p>
        </p:txBody>
      </p:sp>
    </p:spTree>
  </p:cSld>
  <p:clrMapOvr>
    <a:masterClrMapping/>
  </p:clrMapOvr>
  <p:transition>
    <p:rand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14356"/>
            <a:ext cx="9144000" cy="224676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C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Инквизиција у тој форми угашена је, папином интервенцијом, 1834. године.</a:t>
            </a:r>
            <a:r>
              <a:rPr lang="sr-Cyrl-CS" sz="2800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sr-Cyrl-C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Према неким статистикама, инквизиција је спалила преко 34.500 живих особа, протерала преко 18.000, а на друге начине казнила њих преко 300.000.</a:t>
            </a:r>
            <a:endParaRPr kumimoji="0" lang="sr-Cyrl-CS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eljton-Vatik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7298"/>
            <a:ext cx="9167837" cy="55007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4612" y="500042"/>
            <a:ext cx="54018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2400" dirty="0" smtClean="0"/>
              <a:t>Данас је Ватикан седиште римског папе</a:t>
            </a:r>
          </a:p>
          <a:p>
            <a:r>
              <a:rPr lang="sr-Cyrl-CS" sz="2400" dirty="0" smtClean="0"/>
              <a:t>и  самостална држава.</a:t>
            </a:r>
            <a:endParaRPr lang="sr-Cyrl-CS" sz="24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eat_Schism_1054_with_former_border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918"/>
            <a:ext cx="9078829" cy="550070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00034" y="0"/>
            <a:ext cx="69351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ВЕЛИКА ШИЗМА 1054.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2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Које су разлике између православне и римокатоличке цркве?</a:t>
            </a:r>
            <a:endParaRPr lang="en-US" sz="32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1472" y="1357298"/>
            <a:ext cx="72154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 Филиокве </a:t>
            </a:r>
            <a:r>
              <a:rPr lang="sr-Latn-C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(Filio Que )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2786058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142844" y="235743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800" b="1" dirty="0" smtClean="0">
                <a:solidFill>
                  <a:schemeClr val="bg1"/>
                </a:solidFill>
              </a:rPr>
              <a:t>Римска Црква сама додаје Символу вере да “Свети Дух исходи од Оца </a:t>
            </a:r>
            <a:r>
              <a:rPr lang="sr-Cyrl-CS" sz="2800" b="1" u="sng" dirty="0" smtClean="0">
                <a:solidFill>
                  <a:schemeClr val="bg1"/>
                </a:solidFill>
              </a:rPr>
              <a:t>и Сина</a:t>
            </a:r>
            <a:r>
              <a:rPr lang="sr-Cyrl-CS" sz="2800" b="1" dirty="0" smtClean="0">
                <a:solidFill>
                  <a:schemeClr val="bg1"/>
                </a:solidFill>
              </a:rPr>
              <a:t>” (Филио Кве)</a:t>
            </a:r>
            <a:endParaRPr lang="sr-Cyrl-CS" sz="28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43314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80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Православна Црква каже да то води у многобоштво, да би тиме Св. Дух био ниже биће од Оца и Сина, а и постоје многа сведочанства у Светом Писму о томе да Св. Дух исходи (само)  од Оца.</a:t>
            </a:r>
            <a:endParaRPr lang="sr-Cyrl-CS" sz="2800" b="1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lioque Controvers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451"/>
            <a:ext cx="9144000" cy="687945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85786" y="1571612"/>
            <a:ext cx="3714776" cy="7143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>
                <a:solidFill>
                  <a:schemeClr val="bg1"/>
                </a:solidFill>
              </a:rPr>
              <a:t>ПРАВОСЛАВНА ЦРКВА</a:t>
            </a:r>
            <a:endParaRPr lang="sr-Cyrl-CS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0" y="1571612"/>
            <a:ext cx="3714776" cy="7143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>
                <a:solidFill>
                  <a:schemeClr val="bg1"/>
                </a:solidFill>
              </a:rPr>
              <a:t>РИМОКАТОЛИЧКА ЦРКВА</a:t>
            </a:r>
            <a:endParaRPr lang="sr-Cyrl-CS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1670" y="2285992"/>
            <a:ext cx="1143008" cy="428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ОТАЦ</a:t>
            </a:r>
            <a:endParaRPr lang="sr-Cyrl-C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57224" y="4143380"/>
            <a:ext cx="1143008" cy="57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СИН</a:t>
            </a:r>
            <a:endParaRPr lang="sr-Cyrl-C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71736" y="4214818"/>
            <a:ext cx="1857388" cy="57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СВЕТИ ДУХ</a:t>
            </a:r>
            <a:endParaRPr lang="sr-Cyrl-C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57686" y="4214818"/>
            <a:ext cx="1143008" cy="57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СИН</a:t>
            </a:r>
            <a:endParaRPr lang="sr-Cyrl-C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57884" y="2285992"/>
            <a:ext cx="1143008" cy="428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ОТАЦ</a:t>
            </a:r>
            <a:endParaRPr lang="sr-Cyrl-C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72264" y="4286256"/>
            <a:ext cx="1857388" cy="57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СВЕТИ ДУХ</a:t>
            </a:r>
            <a:endParaRPr lang="sr-Cyrl-C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85852" y="642918"/>
            <a:ext cx="6858048" cy="57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sz="3200" b="1" dirty="0" smtClean="0">
                <a:solidFill>
                  <a:schemeClr val="tx1"/>
                </a:solidFill>
              </a:rPr>
              <a:t>ПРОБЛЕМ ФИЛИОКВЕ</a:t>
            </a:r>
            <a:endParaRPr lang="sr-Cyrl-CS" sz="32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28662" y="5072074"/>
            <a:ext cx="3286148" cy="57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СВЕТИ ДУХ ИСХОДИ ОД ОЦА</a:t>
            </a:r>
            <a:endParaRPr lang="sr-Cyrl-CS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00562" y="5143512"/>
            <a:ext cx="3571900" cy="857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СВЕТИ ДУХ ИСХОДИ ОД ОЦА И ОД СИНА ( </a:t>
            </a:r>
            <a:r>
              <a:rPr lang="sr-Latn-CS" b="1" dirty="0" smtClean="0">
                <a:solidFill>
                  <a:schemeClr val="tx1"/>
                </a:solidFill>
              </a:rPr>
              <a:t>Filio Que) </a:t>
            </a:r>
            <a:endParaRPr lang="sr-Cyrl-CS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43306" y="6286496"/>
            <a:ext cx="1857388" cy="57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C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2910" y="571480"/>
            <a:ext cx="61133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Latn-C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2. </a:t>
            </a:r>
            <a:r>
              <a:rPr lang="sr-Cyrl-C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ПАПСКИ ПРИМАТ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2786058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500174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b="1" dirty="0" smtClean="0">
                <a:solidFill>
                  <a:schemeClr val="bg1"/>
                </a:solidFill>
              </a:rPr>
              <a:t>РИМОКАТОЛИЦИЗАМ: Папа је видљива глава Цркве, наследник апостола Петра, “заменик Христов на земљи”, НЕПОГРЕШИВ КАДА </a:t>
            </a:r>
            <a:r>
              <a:rPr lang="sr-Latn-CS" sz="3200" b="1" dirty="0" smtClean="0">
                <a:solidFill>
                  <a:schemeClr val="bg1"/>
                </a:solidFill>
              </a:rPr>
              <a:t>ex cathedra </a:t>
            </a:r>
            <a:r>
              <a:rPr lang="sr-Cyrl-CS" sz="3200" b="1" dirty="0" smtClean="0">
                <a:solidFill>
                  <a:schemeClr val="bg1"/>
                </a:solidFill>
              </a:rPr>
              <a:t>ПРОПОВЕДА О ВЕРИ И МОРАЛУ.</a:t>
            </a:r>
            <a:endParaRPr lang="sr-Cyrl-CS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857628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b="1" dirty="0" smtClean="0">
                <a:solidFill>
                  <a:schemeClr val="bg1"/>
                </a:solidFill>
              </a:rPr>
              <a:t>ПРАВОСЛАВЉЕ: Христос је Глава Цркве, Свети Синод је израз заједништва у Цркви, не може један човек да контролише Цркву, нико није непогрешив осим Бога.</a:t>
            </a:r>
            <a:endParaRPr lang="sr-Cyrl-CS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paBXVI_afp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928670"/>
            <a:ext cx="9171997" cy="59293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CS" sz="2800" b="1" dirty="0" smtClean="0">
                <a:solidFill>
                  <a:schemeClr val="bg1"/>
                </a:solidFill>
              </a:rPr>
              <a:t>Учење о папском примату је само израз жеље римских папа да могу да се мешају и у  политичке, државне послове – што ће историја потврдити. </a:t>
            </a:r>
            <a:endParaRPr lang="sr-Cyrl-C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1225</Words>
  <Application>Microsoft Office PowerPoint</Application>
  <PresentationFormat>On-screen Show (4:3)</PresentationFormat>
  <Paragraphs>86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Slide 1</vt:lpstr>
      <vt:lpstr>Велики раскол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Home</dc:creator>
  <cp:lastModifiedBy>Home</cp:lastModifiedBy>
  <cp:revision>16</cp:revision>
  <dcterms:created xsi:type="dcterms:W3CDTF">2013-03-07T20:51:27Z</dcterms:created>
  <dcterms:modified xsi:type="dcterms:W3CDTF">2013-03-14T22:56:04Z</dcterms:modified>
</cp:coreProperties>
</file>