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75" r:id="rId3"/>
    <p:sldId id="257" r:id="rId4"/>
    <p:sldId id="262" r:id="rId5"/>
    <p:sldId id="258" r:id="rId6"/>
    <p:sldId id="283" r:id="rId7"/>
    <p:sldId id="259" r:id="rId8"/>
    <p:sldId id="260" r:id="rId9"/>
    <p:sldId id="261" r:id="rId10"/>
    <p:sldId id="263" r:id="rId11"/>
    <p:sldId id="264" r:id="rId12"/>
    <p:sldId id="265" r:id="rId13"/>
    <p:sldId id="266" r:id="rId14"/>
    <p:sldId id="276" r:id="rId15"/>
    <p:sldId id="267" r:id="rId16"/>
    <p:sldId id="268" r:id="rId17"/>
    <p:sldId id="280" r:id="rId18"/>
    <p:sldId id="282" r:id="rId19"/>
    <p:sldId id="281" r:id="rId20"/>
    <p:sldId id="269" r:id="rId21"/>
    <p:sldId id="279" r:id="rId22"/>
    <p:sldId id="270" r:id="rId23"/>
    <p:sldId id="272" r:id="rId24"/>
    <p:sldId id="271" r:id="rId25"/>
    <p:sldId id="277" r:id="rId26"/>
    <p:sldId id="278" r:id="rId27"/>
    <p:sldId id="274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463" autoAdjust="0"/>
    <p:restoredTop sz="94660"/>
  </p:normalViewPr>
  <p:slideViewPr>
    <p:cSldViewPr>
      <p:cViewPr varScale="1">
        <p:scale>
          <a:sx n="69" d="100"/>
          <a:sy n="69" d="100"/>
        </p:scale>
        <p:origin x="-142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9570B-B8FB-43A8-B61A-29B310CB43B0}" type="datetimeFigureOut">
              <a:rPr lang="en-US" smtClean="0"/>
              <a:pPr/>
              <a:t>2/27/2013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A8EB1-9D67-4509-9C84-5DA5ED4596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9570B-B8FB-43A8-B61A-29B310CB43B0}" type="datetimeFigureOut">
              <a:rPr lang="en-US" smtClean="0"/>
              <a:pPr/>
              <a:t>2/27/2013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A8EB1-9D67-4509-9C84-5DA5ED4596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9570B-B8FB-43A8-B61A-29B310CB43B0}" type="datetimeFigureOut">
              <a:rPr lang="en-US" smtClean="0"/>
              <a:pPr/>
              <a:t>2/27/2013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A8EB1-9D67-4509-9C84-5DA5ED4596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9570B-B8FB-43A8-B61A-29B310CB43B0}" type="datetimeFigureOut">
              <a:rPr lang="en-US" smtClean="0"/>
              <a:pPr/>
              <a:t>2/27/2013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A8EB1-9D67-4509-9C84-5DA5ED4596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9570B-B8FB-43A8-B61A-29B310CB43B0}" type="datetimeFigureOut">
              <a:rPr lang="en-US" smtClean="0"/>
              <a:pPr/>
              <a:t>2/27/2013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A8EB1-9D67-4509-9C84-5DA5ED4596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9570B-B8FB-43A8-B61A-29B310CB43B0}" type="datetimeFigureOut">
              <a:rPr lang="en-US" smtClean="0"/>
              <a:pPr/>
              <a:t>2/27/2013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A8EB1-9D67-4509-9C84-5DA5ED4596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9570B-B8FB-43A8-B61A-29B310CB43B0}" type="datetimeFigureOut">
              <a:rPr lang="en-US" smtClean="0"/>
              <a:pPr/>
              <a:t>2/27/2013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A8EB1-9D67-4509-9C84-5DA5ED4596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9570B-B8FB-43A8-B61A-29B310CB43B0}" type="datetimeFigureOut">
              <a:rPr lang="en-US" smtClean="0"/>
              <a:pPr/>
              <a:t>2/27/2013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A8EB1-9D67-4509-9C84-5DA5ED4596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9570B-B8FB-43A8-B61A-29B310CB43B0}" type="datetimeFigureOut">
              <a:rPr lang="en-US" smtClean="0"/>
              <a:pPr/>
              <a:t>2/27/2013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A8EB1-9D67-4509-9C84-5DA5ED4596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9570B-B8FB-43A8-B61A-29B310CB43B0}" type="datetimeFigureOut">
              <a:rPr lang="en-US" smtClean="0"/>
              <a:pPr/>
              <a:t>2/27/2013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A8EB1-9D67-4509-9C84-5DA5ED4596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9570B-B8FB-43A8-B61A-29B310CB43B0}" type="datetimeFigureOut">
              <a:rPr lang="en-US" smtClean="0"/>
              <a:pPr/>
              <a:t>2/27/2013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A8EB1-9D67-4509-9C84-5DA5ED4596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59570B-B8FB-43A8-B61A-29B310CB43B0}" type="datetimeFigureOut">
              <a:rPr lang="en-US" smtClean="0"/>
              <a:pPr/>
              <a:t>2/27/2013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BA8EB1-9D67-4509-9C84-5DA5ED45969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random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sr.wikipedia.org/wiki/%D0%9D%D0%B8%D1%80%D0%B2%D0%B0%D0%BD%D0%B0_(%D0%B1%D1%83%D0%B4%D0%B8%D0%B7%D0%B0%D0%BC)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sr.wikipedia.org/wiki/%D0%94%D0%B0%D1%82%D0%BE%D1%82%D0%B5%D0%BA%D0%B0:Vista-xmag.png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ddhism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380468" y="2895600"/>
            <a:ext cx="676353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x-none" sz="8800" b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БУДИЗАМ</a:t>
            </a:r>
            <a:endParaRPr lang="en-US" sz="88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7200" y="0"/>
            <a:ext cx="567860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3600" b="1" dirty="0" smtClean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ПРАВОСЛАВНИ КАТИХИЗИС</a:t>
            </a:r>
            <a:endParaRPr lang="en-US" sz="3600" b="1" cap="none" spc="0" dirty="0">
              <a:ln w="18415" cmpd="sng">
                <a:solidFill>
                  <a:schemeClr val="tx1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2438400"/>
            <a:ext cx="202029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РЕЛИГИЈЕ:</a:t>
            </a: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4611231"/>
            <a:ext cx="9144000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Ученици Алекса Покрајац</a:t>
            </a:r>
          </a:p>
          <a:p>
            <a:pPr algn="ctr"/>
            <a:r>
              <a:rPr lang="sr-Cyrl-C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sr-Cyrl-C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Сања Поповић са </a:t>
            </a:r>
            <a:r>
              <a:rPr lang="sr-Cyrl-C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sr-Cyrl-C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вероучитељем</a:t>
            </a:r>
          </a:p>
          <a:p>
            <a:pPr algn="ctr"/>
            <a:r>
              <a:rPr lang="sr-Cyrl-C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Марком Радаковићем</a:t>
            </a:r>
            <a:endParaRPr lang="sr-Cyrl-CS" sz="28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sr-Cyrl-CS" sz="28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Бачки Грачац</a:t>
            </a:r>
          </a:p>
          <a:p>
            <a:pPr algn="ctr"/>
            <a:r>
              <a:rPr lang="sr-Cyrl-C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Фебруар 2013</a:t>
            </a:r>
            <a:endParaRPr lang="en-US" sz="28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autama_Buddha_Life_Potraits%20(25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10525" y="0"/>
            <a:ext cx="5722949" cy="6858000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0" r="-3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87758" y="4303455"/>
            <a:ext cx="9231758" cy="255454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Првобитни будизам био је атеистичка филозофија: сам Буда је био агностик. Карма је безлична сила коју треба превазићи престанком поновних рађања. Касније ће од Буде “направити” божанство.</a:t>
            </a:r>
            <a:endParaRPr lang="en-US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5000" t="2000" b="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33600" y="228600"/>
            <a:ext cx="7038145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36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Умро је после јаке вечере и тело</a:t>
            </a:r>
          </a:p>
          <a:p>
            <a:pPr algn="ctr"/>
            <a:r>
              <a:rPr lang="sr-Cyrl-CS" sz="36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му је спаљено. Негде пише да је пламен избио из његових груди. Последње речи: Све је пролазно.</a:t>
            </a:r>
            <a:endParaRPr lang="en-US" sz="36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ntitled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0"/>
            <a:ext cx="91440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dirty="0" smtClean="0"/>
          </a:p>
          <a:p>
            <a:r>
              <a:rPr lang="ru-RU" sz="3200" dirty="0" smtClean="0"/>
              <a:t>Циљ </a:t>
            </a:r>
            <a:r>
              <a:rPr lang="ru-RU" sz="3200" dirty="0"/>
              <a:t>будизма је достизање </a:t>
            </a:r>
            <a:r>
              <a:rPr lang="ru-RU" sz="3200" i="1" dirty="0"/>
              <a:t>просветљења</a:t>
            </a:r>
            <a:r>
              <a:rPr lang="ru-RU" sz="3200" dirty="0"/>
              <a:t>, или, тачније речено, </a:t>
            </a:r>
            <a:r>
              <a:rPr lang="ru-RU" sz="3200" i="1" dirty="0"/>
              <a:t>пробуђења</a:t>
            </a:r>
            <a:r>
              <a:rPr lang="ru-RU" sz="3200" dirty="0"/>
              <a:t> </a:t>
            </a:r>
            <a:r>
              <a:rPr lang="sr-Latn-CS" sz="3200" dirty="0" smtClean="0"/>
              <a:t>.</a:t>
            </a:r>
            <a:r>
              <a:rPr lang="sr-Cyrl-CS" sz="3200" dirty="0" smtClean="0"/>
              <a:t> То је </a:t>
            </a:r>
            <a:r>
              <a:rPr lang="ru-RU" sz="3200" dirty="0" smtClean="0"/>
              <a:t> напуштање </a:t>
            </a:r>
            <a:r>
              <a:rPr lang="ru-RU" sz="3200" dirty="0"/>
              <a:t>и превазилажење гнева, жеље и незнања, те достизање ослобођења од свеколике патње, односно стања блаженства и унутрашњег мира, </a:t>
            </a:r>
            <a:r>
              <a:rPr lang="ru-RU" sz="3200" i="1" dirty="0">
                <a:hlinkClick r:id="rId3" tooltip="Нирвана (будизам)"/>
              </a:rPr>
              <a:t>нирване</a:t>
            </a:r>
            <a:r>
              <a:rPr lang="ru-RU" sz="3200" dirty="0"/>
              <a:t> </a:t>
            </a:r>
            <a:r>
              <a:rPr lang="ru-RU" sz="3200" dirty="0" smtClean="0"/>
              <a:t>, </a:t>
            </a:r>
            <a:r>
              <a:rPr lang="ru-RU" sz="3200" dirty="0"/>
              <a:t>а тиме и прекидања циклуса </a:t>
            </a:r>
            <a:r>
              <a:rPr lang="ru-RU" sz="3200" dirty="0" smtClean="0"/>
              <a:t>препорођења. Начин </a:t>
            </a:r>
            <a:r>
              <a:rPr lang="ru-RU" sz="3200" dirty="0"/>
              <a:t>за достизање пробуђења Буда је изложио у </a:t>
            </a:r>
            <a:r>
              <a:rPr lang="ru-RU" sz="3200" i="1" dirty="0"/>
              <a:t>осмоструком племенитом путу</a:t>
            </a:r>
            <a:r>
              <a:rPr lang="ru-RU" sz="3200" dirty="0"/>
              <a:t>.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eincarnatio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554112"/>
            <a:ext cx="9298121" cy="5846688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109879242_56a5debb34_z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7155" y="0"/>
            <a:ext cx="9158310" cy="6858000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ntitled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dirty="0"/>
          </a:p>
          <a:p>
            <a:endParaRPr lang="ru-RU" sz="20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-762000" y="3276600"/>
          <a:ext cx="6105507" cy="228853"/>
        </p:xfrm>
        <a:graphic>
          <a:graphicData uri="http://schemas.openxmlformats.org/drawingml/2006/table">
            <a:tbl>
              <a:tblPr/>
              <a:tblGrid>
                <a:gridCol w="139826"/>
                <a:gridCol w="5965681"/>
              </a:tblGrid>
              <a:tr h="228853"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7213" marR="57213" marT="28607" marB="286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 marL="57213" marR="57213" marT="28607" marB="286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66062"/>
            <a:ext cx="65" cy="32507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4761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rgbClr val="0B0080"/>
              </a:solidFill>
              <a:effectLst/>
              <a:latin typeface="Arial" charset="0"/>
            </a:endParaRPr>
          </a:p>
        </p:txBody>
      </p:sp>
      <p:sp>
        <p:nvSpPr>
          <p:cNvPr id="4098" name="AutoShape 2" descr="Vista-xmag.png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0" y="250825"/>
            <a:ext cx="171450" cy="171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00" name="AutoShape 4" descr="Vista-xmag.png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254000" y="-349250"/>
            <a:ext cx="171450" cy="171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0" y="1"/>
            <a:ext cx="9144000" cy="8463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dirty="0"/>
          </a:p>
          <a:p>
            <a:r>
              <a:rPr lang="sr-Cyrl-BA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Пет правила </a:t>
            </a:r>
            <a:r>
              <a:rPr lang="sr-Cyrl-BA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морала</a:t>
            </a:r>
            <a:endParaRPr lang="en-US" sz="32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3200" i="1" dirty="0"/>
          </a:p>
          <a:p>
            <a:r>
              <a:rPr lang="ru-RU" sz="3200" dirty="0"/>
              <a:t>Не убијај ништа што је живо,</a:t>
            </a:r>
          </a:p>
          <a:p>
            <a:r>
              <a:rPr lang="ru-RU" sz="3200" dirty="0"/>
              <a:t>Не кради,</a:t>
            </a:r>
          </a:p>
          <a:p>
            <a:r>
              <a:rPr lang="ru-RU" sz="3200" dirty="0"/>
              <a:t>Не злоупотребљавај сексуална задовољства</a:t>
            </a:r>
          </a:p>
          <a:p>
            <a:r>
              <a:rPr lang="ru-RU" sz="3200" dirty="0"/>
              <a:t>Не злоупотребљавај говор (не лажи, не вређај, не оговарај, не наклапај)</a:t>
            </a:r>
          </a:p>
          <a:p>
            <a:r>
              <a:rPr lang="ru-RU" sz="3200" dirty="0"/>
              <a:t>Не узимај алкохол или дроге, јер помрачују свест и онда је лакше прекршити неко од прва четири правила.</a:t>
            </a:r>
          </a:p>
          <a:p>
            <a:endParaRPr lang="sr-Cyrl-BA" sz="3200" i="1" dirty="0"/>
          </a:p>
          <a:p>
            <a:endParaRPr lang="ru-RU" sz="3200" dirty="0"/>
          </a:p>
          <a:p>
            <a:endParaRPr lang="sr-Cyrl-BA" sz="3200" b="1" dirty="0"/>
          </a:p>
          <a:p>
            <a:endParaRPr lang="en-US" sz="3200" dirty="0" smtClean="0"/>
          </a:p>
          <a:p>
            <a:endParaRPr lang="en-US" sz="3200" dirty="0"/>
          </a:p>
          <a:p>
            <a:endParaRPr lang="ru-RU" sz="3200" dirty="0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ntitled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2400" y="30480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0" y="152400"/>
            <a:ext cx="9144000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sz="2800" b="1" i="1" u="sng" dirty="0" smtClean="0"/>
              <a:t>Медитација</a:t>
            </a:r>
            <a:endParaRPr lang="en-US" sz="2800" b="1" i="1" u="sng" dirty="0"/>
          </a:p>
          <a:p>
            <a:endParaRPr lang="en-US" b="1" dirty="0" smtClean="0"/>
          </a:p>
          <a:p>
            <a:endParaRPr lang="en-US" dirty="0" smtClean="0"/>
          </a:p>
          <a:p>
            <a:r>
              <a:rPr lang="ru-RU" sz="2400" dirty="0" smtClean="0"/>
              <a:t>Будистичка </a:t>
            </a:r>
            <a:r>
              <a:rPr lang="ru-RU" sz="2400" dirty="0"/>
              <a:t>медитација представља низ техника којима се развијају свесност, концентрација, мирноћа и </a:t>
            </a:r>
            <a:r>
              <a:rPr lang="ru-RU" sz="2400" dirty="0" smtClean="0"/>
              <a:t>увид</a:t>
            </a:r>
            <a:r>
              <a:rPr lang="en-US" sz="2400" baseline="30000" dirty="0"/>
              <a:t> </a:t>
            </a:r>
            <a:r>
              <a:rPr lang="ru-RU" sz="2400" dirty="0" smtClean="0"/>
              <a:t>. </a:t>
            </a:r>
            <a:r>
              <a:rPr lang="ru-RU" sz="2400" dirty="0"/>
              <a:t>Будисти упражњавају медитацију као део пута према просветљењу и </a:t>
            </a:r>
            <a:r>
              <a:rPr lang="ru-RU" sz="2400" dirty="0" smtClean="0"/>
              <a:t>нирвани</a:t>
            </a:r>
            <a:endParaRPr lang="ru-RU" sz="2400" dirty="0"/>
          </a:p>
          <a:p>
            <a:r>
              <a:rPr lang="ru-RU" sz="2400" dirty="0"/>
              <a:t>По будистичком схватању, медитација представија делатност у којој човек настоји да превазиђе дискурзивно размишљање, да уништи или спречи неповољна душевна стања, те зачне или утврди повољна душевна </a:t>
            </a:r>
            <a:r>
              <a:rPr lang="ru-RU" sz="2400" dirty="0" smtClean="0"/>
              <a:t>стања.</a:t>
            </a:r>
            <a:endParaRPr lang="ru-RU" sz="2400" dirty="0"/>
          </a:p>
          <a:p>
            <a:endParaRPr lang="sr-Cyrl-BA" b="1" dirty="0"/>
          </a:p>
          <a:p>
            <a:endParaRPr lang="en-US" dirty="0" smtClean="0"/>
          </a:p>
          <a:p>
            <a:endParaRPr lang="ru-RU" dirty="0"/>
          </a:p>
        </p:txBody>
      </p:sp>
      <p:pic>
        <p:nvPicPr>
          <p:cNvPr id="7" name="Picture 6" descr="220px-Sri_lanka_aukana_buddha_statu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70335" y="4495801"/>
            <a:ext cx="1773665" cy="2362199"/>
          </a:xfrm>
          <a:prstGeom prst="rect">
            <a:avLst/>
          </a:prstGeom>
        </p:spPr>
      </p:pic>
      <p:pic>
        <p:nvPicPr>
          <p:cNvPr id="8" name="Picture 7" descr="220px-Ki_Monastery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4663440"/>
            <a:ext cx="3581400" cy="21945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4" descr="images (6)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57200" y="0"/>
            <a:ext cx="3260725" cy="4354945"/>
          </a:xfrm>
          <a:prstGeom prst="rect">
            <a:avLst/>
          </a:prstGeom>
        </p:spPr>
      </p:pic>
      <p:pic>
        <p:nvPicPr>
          <p:cNvPr id="3" name="Picture 5" descr="images (5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54927" y="0"/>
            <a:ext cx="5289073" cy="443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Placeholder 4" descr="images (7).jpg"/>
          <p:cNvPicPr>
            <a:picLocks noChangeAspect="1"/>
          </p:cNvPicPr>
          <p:nvPr/>
        </p:nvPicPr>
        <p:blipFill>
          <a:blip r:embed="rId4" cstate="print"/>
          <a:srcRect l="3087" r="3087"/>
          <a:stretch>
            <a:fillRect/>
          </a:stretch>
        </p:blipFill>
        <p:spPr>
          <a:xfrm>
            <a:off x="2133600" y="3343469"/>
            <a:ext cx="4419600" cy="3514531"/>
          </a:xfrm>
          <a:prstGeom prst="roundRect">
            <a:avLst>
              <a:gd name="adj" fmla="val 783"/>
            </a:avLst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ntitled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0"/>
            <a:ext cx="91440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i="1" dirty="0"/>
              <a:t>Будизам</a:t>
            </a:r>
            <a:r>
              <a:rPr lang="ru-RU" sz="4400" b="1" dirty="0"/>
              <a:t> </a:t>
            </a:r>
            <a:r>
              <a:rPr lang="ru-RU" sz="4400" b="1" dirty="0" smtClean="0"/>
              <a:t>је</a:t>
            </a:r>
            <a:r>
              <a:rPr lang="ru-RU" sz="4400" b="1" dirty="0"/>
              <a:t>  </a:t>
            </a:r>
            <a:r>
              <a:rPr lang="ru-RU" sz="4400" b="1" dirty="0" smtClean="0"/>
              <a:t>религија</a:t>
            </a:r>
            <a:r>
              <a:rPr lang="ru-RU" sz="4400" b="1" dirty="0"/>
              <a:t> настала у североисточној Индији око </a:t>
            </a:r>
            <a:r>
              <a:rPr lang="ru-RU" sz="4400" b="1" dirty="0" smtClean="0"/>
              <a:t>527.године п.н.е</a:t>
            </a:r>
            <a:r>
              <a:rPr lang="ru-RU" sz="4400" b="1" dirty="0"/>
              <a:t>. Оснивач будизма је Сидарта </a:t>
            </a:r>
            <a:r>
              <a:rPr lang="ru-RU" sz="4400" b="1" dirty="0" smtClean="0"/>
              <a:t>Гаутама, </a:t>
            </a:r>
            <a:r>
              <a:rPr lang="ru-RU" sz="4400" b="1" dirty="0"/>
              <a:t>по чијој духовној титули, </a:t>
            </a:r>
            <a:r>
              <a:rPr lang="ru-RU" sz="4400" b="1" i="1" dirty="0"/>
              <a:t>Буда</a:t>
            </a:r>
            <a:r>
              <a:rPr lang="ru-RU" sz="4400" b="1" dirty="0"/>
              <a:t> (</a:t>
            </a:r>
            <a:r>
              <a:rPr lang="ru-RU" sz="4400" b="1" i="1" dirty="0"/>
              <a:t>будан</a:t>
            </a:r>
            <a:r>
              <a:rPr lang="ru-RU" sz="4400" b="1" dirty="0"/>
              <a:t>, </a:t>
            </a:r>
            <a:r>
              <a:rPr lang="ru-RU" sz="4400" b="1" i="1" dirty="0"/>
              <a:t>пробуђени</a:t>
            </a:r>
            <a:r>
              <a:rPr lang="ru-RU" sz="4400" b="1" dirty="0"/>
              <a:t>), је ово учење и добило име.</a:t>
            </a:r>
          </a:p>
          <a:p>
            <a:endParaRPr lang="en-US" sz="4400" b="1" dirty="0" smtClean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7632323814_af727c22ec_z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364331"/>
            <a:ext cx="9119133" cy="6112669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images (4)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43793"/>
            <a:ext cx="4887913" cy="6414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220px-Sri_lanka_aukana_buddha_statu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38600" y="0"/>
            <a:ext cx="5105400" cy="67994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9000" b="-4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ntitled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0"/>
            <a:ext cx="91440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Будизам </a:t>
            </a:r>
            <a:r>
              <a:rPr lang="ru-RU" sz="3600" dirty="0"/>
              <a:t>се током 45 година Будиног подучавања и у првих неколико </a:t>
            </a:r>
            <a:r>
              <a:rPr lang="ru-RU" sz="3600" dirty="0" smtClean="0"/>
              <a:t>векова</a:t>
            </a:r>
            <a:r>
              <a:rPr lang="ru-RU" sz="3600" dirty="0"/>
              <a:t> </a:t>
            </a:r>
            <a:r>
              <a:rPr lang="ru-RU" sz="3600" dirty="0" smtClean="0"/>
              <a:t>после </a:t>
            </a:r>
            <a:r>
              <a:rPr lang="ru-RU" sz="3600" dirty="0"/>
              <a:t>његове смрти брзо проширио индијским подконтинентом, а потом и централном, јужном, источном и југоисточном </a:t>
            </a:r>
            <a:r>
              <a:rPr lang="ru-RU" sz="3600" dirty="0" smtClean="0"/>
              <a:t>Азијом. </a:t>
            </a:r>
            <a:r>
              <a:rPr lang="ru-RU" sz="3600" dirty="0"/>
              <a:t>Почетком двадесетог века будизам стиже у Европу и Америку. Земље са највише </a:t>
            </a:r>
            <a:r>
              <a:rPr lang="ru-RU" sz="3600" dirty="0" smtClean="0"/>
              <a:t>будиста</a:t>
            </a:r>
            <a:r>
              <a:rPr lang="ru-RU" sz="3600" dirty="0"/>
              <a:t> </a:t>
            </a:r>
            <a:r>
              <a:rPr lang="ru-RU" sz="3600" dirty="0" smtClean="0"/>
              <a:t>(приближни</a:t>
            </a:r>
            <a:r>
              <a:rPr lang="ru-RU" sz="3600" dirty="0"/>
              <a:t> бројеви у милионима</a:t>
            </a:r>
            <a:r>
              <a:rPr lang="ru-RU" sz="3600" dirty="0" smtClean="0"/>
              <a:t>). </a:t>
            </a:r>
            <a:endParaRPr lang="ru-RU" sz="3600" dirty="0"/>
          </a:p>
        </p:txBody>
      </p:sp>
    </p:spTree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ntitled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4800" y="228600"/>
            <a:ext cx="41024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/>
              <a:t>Кина (102 милиона)</a:t>
            </a:r>
            <a:endParaRPr lang="sr-Cyrl-CS" sz="3600" dirty="0"/>
          </a:p>
        </p:txBody>
      </p:sp>
      <p:sp>
        <p:nvSpPr>
          <p:cNvPr id="4" name="Rectangle 3"/>
          <p:cNvSpPr/>
          <p:nvPr/>
        </p:nvSpPr>
        <p:spPr>
          <a:xfrm>
            <a:off x="685800" y="914400"/>
            <a:ext cx="19591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/>
              <a:t>Јапан (89,5)</a:t>
            </a:r>
            <a:endParaRPr lang="sr-Cyrl-CS" sz="2800" dirty="0"/>
          </a:p>
        </p:txBody>
      </p:sp>
      <p:sp>
        <p:nvSpPr>
          <p:cNvPr id="5" name="Rectangle 4"/>
          <p:cNvSpPr/>
          <p:nvPr/>
        </p:nvSpPr>
        <p:spPr>
          <a:xfrm>
            <a:off x="990600" y="1371600"/>
            <a:ext cx="23582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/>
              <a:t> Тајланд (55,5)</a:t>
            </a:r>
            <a:endParaRPr lang="sr-Cyrl-CS" sz="2800" dirty="0"/>
          </a:p>
        </p:txBody>
      </p:sp>
      <p:sp>
        <p:nvSpPr>
          <p:cNvPr id="6" name="Rectangle 5"/>
          <p:cNvSpPr/>
          <p:nvPr/>
        </p:nvSpPr>
        <p:spPr>
          <a:xfrm>
            <a:off x="1524000" y="1981200"/>
            <a:ext cx="2610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/>
              <a:t>Вијетнам (49,7),</a:t>
            </a:r>
            <a:endParaRPr lang="sr-Cyrl-CS" sz="2800" dirty="0"/>
          </a:p>
        </p:txBody>
      </p:sp>
      <p:sp>
        <p:nvSpPr>
          <p:cNvPr id="7" name="Rectangle 6"/>
          <p:cNvSpPr/>
          <p:nvPr/>
        </p:nvSpPr>
        <p:spPr>
          <a:xfrm>
            <a:off x="1524000" y="2514600"/>
            <a:ext cx="509100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/>
              <a:t>Мјанмар(41,6), Сри Ланка(12,5),</a:t>
            </a:r>
            <a:endParaRPr lang="sr-Cyrl-CS" sz="2800" dirty="0"/>
          </a:p>
        </p:txBody>
      </p:sp>
      <p:sp>
        <p:nvSpPr>
          <p:cNvPr id="8" name="Rectangle 7"/>
          <p:cNvSpPr/>
          <p:nvPr/>
        </p:nvSpPr>
        <p:spPr>
          <a:xfrm>
            <a:off x="1981200" y="3048000"/>
            <a:ext cx="31034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/>
              <a:t>Јужна Кореја(10,9),</a:t>
            </a:r>
            <a:endParaRPr lang="sr-Cyrl-CS" sz="2800" dirty="0"/>
          </a:p>
        </p:txBody>
      </p:sp>
      <p:sp>
        <p:nvSpPr>
          <p:cNvPr id="9" name="Rectangle 8"/>
          <p:cNvSpPr/>
          <p:nvPr/>
        </p:nvSpPr>
        <p:spPr>
          <a:xfrm>
            <a:off x="2514600" y="3733800"/>
            <a:ext cx="42387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/>
              <a:t>Тајван (9,2), Камбоџа (9,1) </a:t>
            </a:r>
            <a:endParaRPr lang="sr-Cyrl-CS" sz="2800" dirty="0"/>
          </a:p>
        </p:txBody>
      </p:sp>
      <p:sp>
        <p:nvSpPr>
          <p:cNvPr id="10" name="Rectangle 9"/>
          <p:cNvSpPr/>
          <p:nvPr/>
        </p:nvSpPr>
        <p:spPr>
          <a:xfrm>
            <a:off x="4343400" y="4343400"/>
            <a:ext cx="17427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/>
              <a:t>Индија (7)</a:t>
            </a:r>
            <a:endParaRPr lang="sr-Cyrl-CS" sz="2800" dirty="0"/>
          </a:p>
        </p:txBody>
      </p:sp>
      <p:sp>
        <p:nvSpPr>
          <p:cNvPr id="11" name="Rectangle 10"/>
          <p:cNvSpPr/>
          <p:nvPr/>
        </p:nvSpPr>
        <p:spPr>
          <a:xfrm>
            <a:off x="0" y="5029200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Процењује се да у свету тренутно постоји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од 230 до 500 милиона </a:t>
            </a:r>
            <a:r>
              <a:rPr lang="ru-RU" sz="2400" dirty="0" smtClean="0"/>
              <a:t>будиста, са најпоузданијом проценом на око </a:t>
            </a:r>
            <a:r>
              <a:rPr lang="ru-RU" sz="2400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350 милиона</a:t>
            </a:r>
            <a:r>
              <a:rPr lang="ru-RU" sz="2400" dirty="0" smtClean="0"/>
              <a:t>, што будизам чини једном од великих светских религија.</a:t>
            </a:r>
            <a:endParaRPr lang="sr-Cyrl-CS" sz="240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ddha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70947" y="0"/>
            <a:ext cx="4973053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4253472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Будин живот:</a:t>
            </a:r>
          </a:p>
          <a:p>
            <a:pPr algn="ctr"/>
            <a:r>
              <a:rPr lang="sr-Cyrl-CS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</a:t>
            </a:r>
            <a:r>
              <a:rPr lang="sr-Cyrl-CS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сторија и </a:t>
            </a:r>
          </a:p>
          <a:p>
            <a:pPr algn="ctr"/>
            <a:r>
              <a:rPr lang="sr-Cyrl-CS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религија</a:t>
            </a:r>
            <a:endParaRPr lang="en-US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" y="2667000"/>
            <a:ext cx="4114800" cy="310854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Непал</a:t>
            </a:r>
          </a:p>
          <a:p>
            <a:pPr algn="ctr"/>
            <a:r>
              <a:rPr lang="sr-Cyrl-CS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Владар Судходан и жена Маја</a:t>
            </a:r>
          </a:p>
          <a:p>
            <a:pPr algn="ctr"/>
            <a:r>
              <a:rPr lang="sr-Cyrl-CS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Сишао с неба Бодисатва у десни бок царице</a:t>
            </a:r>
          </a:p>
          <a:p>
            <a:pPr algn="ctr"/>
            <a:r>
              <a:rPr lang="sr-Cyrl-CS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 сну – бели слон са шест очњака</a:t>
            </a:r>
            <a:endParaRPr lang="en-US" sz="2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6B19C"/>
            </a:gs>
            <a:gs pos="30000">
              <a:srgbClr val="D49E6C"/>
            </a:gs>
            <a:gs pos="70000">
              <a:srgbClr val="A65528"/>
            </a:gs>
            <a:gs pos="100000">
              <a:srgbClr val="66301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rd buddha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14500" y="0"/>
            <a:ext cx="5715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6720622" cy="1015663"/>
          </a:xfrm>
          <a:prstGeom prst="rect">
            <a:avLst/>
          </a:prstGeom>
          <a:solidFill>
            <a:schemeClr val="accent2">
              <a:alpha val="54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Сами Буда говори да му је то последње рођење.</a:t>
            </a:r>
          </a:p>
          <a:p>
            <a:pPr algn="ctr"/>
            <a:r>
              <a:rPr lang="sr-Cyrl-CS" sz="2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Брамани предсказују да ће бити велики човек.</a:t>
            </a:r>
          </a:p>
          <a:p>
            <a:pPr algn="ctr"/>
            <a:r>
              <a:rPr lang="sr-Cyrl-C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Мајка му умире после 7 дана, старају се о њему 32 дојкиње.</a:t>
            </a:r>
            <a:endParaRPr lang="en-US" sz="2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rd-Buddha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76400" y="41149"/>
            <a:ext cx="5826370" cy="6816851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Untitled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762000"/>
            <a:ext cx="8893845" cy="563231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Оженио се лепом Гопом, која му је родила сина. У 29. год. одлази да живи као пустињак и после 6 година схвата да аскеза ничему не користи. Просвећење добија под једним дрветом (БОДИ): циљ човека је да се ослободи поновних рађања, јер је постојање само по себи бол и зло. Треба да се постигне НИРВАНА – НЕПОСТОЈАЊЕ. Зли дух МАРА покушава да одговори Буду од његове мисије.</a:t>
            </a:r>
            <a:endParaRPr lang="en-US" sz="3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817059803_62c41c274d_z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7929" y="381000"/>
            <a:ext cx="9179858" cy="6096000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autama_Buddha_Life_Potraits%20(20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1876" y="685800"/>
            <a:ext cx="9187752" cy="5486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379</Words>
  <Application>Microsoft Office PowerPoint</Application>
  <PresentationFormat>On-screen Show (4:3)</PresentationFormat>
  <Paragraphs>53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MARIJA</dc:creator>
  <cp:lastModifiedBy>Home</cp:lastModifiedBy>
  <cp:revision>10</cp:revision>
  <dcterms:created xsi:type="dcterms:W3CDTF">2013-02-01T00:07:21Z</dcterms:created>
  <dcterms:modified xsi:type="dcterms:W3CDTF">2013-02-27T09:47:02Z</dcterms:modified>
</cp:coreProperties>
</file>