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300" r:id="rId6"/>
    <p:sldId id="310" r:id="rId7"/>
    <p:sldId id="301" r:id="rId8"/>
    <p:sldId id="306" r:id="rId9"/>
    <p:sldId id="260" r:id="rId10"/>
    <p:sldId id="305" r:id="rId11"/>
    <p:sldId id="307" r:id="rId12"/>
    <p:sldId id="263" r:id="rId13"/>
    <p:sldId id="308" r:id="rId14"/>
    <p:sldId id="302" r:id="rId15"/>
    <p:sldId id="303" r:id="rId16"/>
    <p:sldId id="304" r:id="rId17"/>
    <p:sldId id="265" r:id="rId18"/>
    <p:sldId id="309" r:id="rId19"/>
    <p:sldId id="311" r:id="rId20"/>
    <p:sldId id="312" r:id="rId21"/>
    <p:sldId id="266" r:id="rId22"/>
    <p:sldId id="268" r:id="rId23"/>
    <p:sldId id="313" r:id="rId24"/>
    <p:sldId id="314" r:id="rId25"/>
    <p:sldId id="315" r:id="rId26"/>
    <p:sldId id="316" r:id="rId27"/>
    <p:sldId id="317" r:id="rId28"/>
    <p:sldId id="318" r:id="rId29"/>
  </p:sldIdLst>
  <p:sldSz cx="9144000" cy="6858000" type="screen4x3"/>
  <p:notesSz cx="6858000" cy="9144000"/>
  <p:custDataLst>
    <p:tags r:id="rId30"/>
  </p:custDataLst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A70FE-8EBC-4709-B16C-B3DD1996DE96}" type="datetimeFigureOut">
              <a:rPr lang="sr-Latn-CS" smtClean="0"/>
              <a:pPr/>
              <a:t>27.9.2014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CF7A7-9A90-4FC8-925C-697F92CE962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A70FE-8EBC-4709-B16C-B3DD1996DE96}" type="datetimeFigureOut">
              <a:rPr lang="sr-Latn-CS" smtClean="0"/>
              <a:pPr/>
              <a:t>27.9.2014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CF7A7-9A90-4FC8-925C-697F92CE962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A70FE-8EBC-4709-B16C-B3DD1996DE96}" type="datetimeFigureOut">
              <a:rPr lang="sr-Latn-CS" smtClean="0"/>
              <a:pPr/>
              <a:t>27.9.2014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CF7A7-9A90-4FC8-925C-697F92CE962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A70FE-8EBC-4709-B16C-B3DD1996DE96}" type="datetimeFigureOut">
              <a:rPr lang="sr-Latn-CS" smtClean="0"/>
              <a:pPr/>
              <a:t>27.9.2014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CF7A7-9A90-4FC8-925C-697F92CE962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A70FE-8EBC-4709-B16C-B3DD1996DE96}" type="datetimeFigureOut">
              <a:rPr lang="sr-Latn-CS" smtClean="0"/>
              <a:pPr/>
              <a:t>27.9.2014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CF7A7-9A90-4FC8-925C-697F92CE962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A70FE-8EBC-4709-B16C-B3DD1996DE96}" type="datetimeFigureOut">
              <a:rPr lang="sr-Latn-CS" smtClean="0"/>
              <a:pPr/>
              <a:t>27.9.2014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CF7A7-9A90-4FC8-925C-697F92CE962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A70FE-8EBC-4709-B16C-B3DD1996DE96}" type="datetimeFigureOut">
              <a:rPr lang="sr-Latn-CS" smtClean="0"/>
              <a:pPr/>
              <a:t>27.9.2014</a:t>
            </a:fld>
            <a:endParaRPr lang="sr-Cyrl-C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CF7A7-9A90-4FC8-925C-697F92CE962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A70FE-8EBC-4709-B16C-B3DD1996DE96}" type="datetimeFigureOut">
              <a:rPr lang="sr-Latn-CS" smtClean="0"/>
              <a:pPr/>
              <a:t>27.9.2014</a:t>
            </a:fld>
            <a:endParaRPr lang="sr-Cyrl-C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CF7A7-9A90-4FC8-925C-697F92CE962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A70FE-8EBC-4709-B16C-B3DD1996DE96}" type="datetimeFigureOut">
              <a:rPr lang="sr-Latn-CS" smtClean="0"/>
              <a:pPr/>
              <a:t>27.9.2014</a:t>
            </a:fld>
            <a:endParaRPr lang="sr-Cyrl-C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CF7A7-9A90-4FC8-925C-697F92CE962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A70FE-8EBC-4709-B16C-B3DD1996DE96}" type="datetimeFigureOut">
              <a:rPr lang="sr-Latn-CS" smtClean="0"/>
              <a:pPr/>
              <a:t>27.9.2014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CF7A7-9A90-4FC8-925C-697F92CE962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r-Cyrl-C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A70FE-8EBC-4709-B16C-B3DD1996DE96}" type="datetimeFigureOut">
              <a:rPr lang="sr-Latn-CS" smtClean="0"/>
              <a:pPr/>
              <a:t>27.9.2014</a:t>
            </a:fld>
            <a:endParaRPr lang="sr-Cyrl-C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CF7A7-9A90-4FC8-925C-697F92CE962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r-Cyrl-C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r-Cyrl-C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3A70FE-8EBC-4709-B16C-B3DD1996DE96}" type="datetimeFigureOut">
              <a:rPr lang="sr-Latn-CS" smtClean="0"/>
              <a:pPr/>
              <a:t>27.9.2014</a:t>
            </a:fld>
            <a:endParaRPr lang="sr-Cyrl-C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Cyrl-C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CF7A7-9A90-4FC8-925C-697F92CE9629}" type="slidenum">
              <a:rPr lang="sr-Cyrl-CS" smtClean="0"/>
              <a:pPr/>
              <a:t>‹#›</a:t>
            </a:fld>
            <a:endParaRPr lang="sr-Cyrl-C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C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103009_1135_solascriptu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78162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642910" y="3214686"/>
            <a:ext cx="5131406" cy="1754326"/>
          </a:xfrm>
          <a:prstGeom prst="rect">
            <a:avLst/>
          </a:prstGeom>
          <a:solidFill>
            <a:schemeClr val="accent1">
              <a:alpha val="25000"/>
            </a:schemeClr>
          </a:solidFill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sr-Cyrl-CS" sz="5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ПРОТЕСТАНТСКА</a:t>
            </a:r>
          </a:p>
          <a:p>
            <a:pPr algn="ctr"/>
            <a:r>
              <a:rPr lang="sr-Cyrl-CS" sz="54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ЦРКВА</a:t>
            </a:r>
            <a:endParaRPr lang="en-US" sz="5400" b="1" cap="none" spc="0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81000" y="304800"/>
            <a:ext cx="506940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3200" b="1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ПРАВОСЛАВНИ КАТИХИЗИС</a:t>
            </a:r>
            <a:endParaRPr lang="en-US" sz="32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2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 rot="357530">
            <a:off x="6047526" y="611677"/>
            <a:ext cx="2203552" cy="1015663"/>
          </a:xfrm>
          <a:prstGeom prst="rect">
            <a:avLst/>
          </a:prstGeom>
          <a:noFill/>
          <a:scene3d>
            <a:camera prst="orthographicFront">
              <a:rot lat="20699998" lon="0" rev="599999"/>
            </a:camera>
            <a:lightRig rig="threePt" dir="t"/>
          </a:scene3d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2000" b="0" cap="none" spc="0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Марко Радаковић,</a:t>
            </a:r>
          </a:p>
          <a:p>
            <a:pPr algn="ctr"/>
            <a:r>
              <a:rPr lang="sr-Cyrl-CS" sz="2000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Вероучит</a:t>
            </a:r>
            <a:r>
              <a:rPr lang="sr-Latn-CS" sz="2000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e</a:t>
            </a:r>
            <a:r>
              <a:rPr lang="sr-Cyrl-CS" sz="2000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љ,</a:t>
            </a:r>
          </a:p>
          <a:p>
            <a:pPr algn="ctr"/>
            <a:r>
              <a:rPr lang="sr-Cyrl-CS" sz="2000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Сомбор 2014.</a:t>
            </a:r>
            <a:endParaRPr lang="sr-Latn-CS" sz="2000" dirty="0" smtClean="0">
              <a:ln w="18415" cmpd="sng">
                <a:solidFill>
                  <a:schemeClr val="tx1"/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143000"/>
            <a:ext cx="2020297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3200" b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tx2">
                    <a:lumMod val="40000"/>
                    <a:lumOff val="60000"/>
                  </a:schemeClr>
                </a:solidFill>
                <a:effectLst/>
              </a:rPr>
              <a:t>РЕЛИГИЈЕ:</a:t>
            </a:r>
            <a:endParaRPr lang="en-US" sz="3200" b="1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tx2">
                  <a:lumMod val="40000"/>
                  <a:lumOff val="60000"/>
                </a:schemeClr>
              </a:solidFill>
              <a:effectLst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feljton-pap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07595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14414" y="2786058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r-Cyrl-CS" sz="4000" dirty="0"/>
          </a:p>
        </p:txBody>
      </p:sp>
      <p:sp>
        <p:nvSpPr>
          <p:cNvPr id="8" name="TextBox 7"/>
          <p:cNvSpPr txBox="1"/>
          <p:nvPr/>
        </p:nvSpPr>
        <p:spPr>
          <a:xfrm>
            <a:off x="0" y="0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2800" b="1" dirty="0" smtClean="0"/>
              <a:t>Римокатоличка Црква, с друге стране, придаје превелик значај своме учењу на основу одлуке папе и сабора јерархије, па се тиме неосновано мења учење вере.</a:t>
            </a:r>
            <a:endParaRPr lang="sr-Cyrl-CS" sz="2800" b="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er-a-Jet-to-Geneva-Switzerland-bottom.jpg"/>
          <p:cNvPicPr>
            <a:picLocks noChangeAspect="1"/>
          </p:cNvPicPr>
          <p:nvPr/>
        </p:nvPicPr>
        <p:blipFill>
          <a:blip r:embed="rId2"/>
          <a:srcRect r="41442" b="49299"/>
          <a:stretch>
            <a:fillRect/>
          </a:stretch>
        </p:blipFill>
        <p:spPr>
          <a:xfrm>
            <a:off x="0" y="0"/>
            <a:ext cx="9023419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4857760"/>
            <a:ext cx="757239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2800" b="1" dirty="0" smtClean="0">
                <a:latin typeface="+mj-lt"/>
                <a:cs typeface="Times New Roman" pitchFamily="18" charset="0"/>
              </a:rPr>
              <a:t>Православна Црква учи да је извор вере Свето Писмо и Свето Предање, као и учење светих отаца и опит Цркве, задржавајући основ у Христовим речима и Светом Писму.</a:t>
            </a:r>
            <a:endParaRPr lang="sr-Cyrl-CS" sz="2800" b="1" dirty="0"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61133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Latn-C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2. </a:t>
            </a:r>
            <a:r>
              <a:rPr lang="sr-Cyrl-C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ПАПСКИ ПРИМАТ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4414" y="2786058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r-Cyrl-CS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928670"/>
            <a:ext cx="9144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3200" b="1" dirty="0" smtClean="0">
                <a:solidFill>
                  <a:schemeClr val="bg1"/>
                </a:solidFill>
              </a:rPr>
              <a:t>РИМОКАТОЛИЦИЗАМ: Папа је видљива глава Цркве, наследник апостола Петра, “заменик Христов на земљи”, НЕПОГРЕШИВ КАДА </a:t>
            </a:r>
            <a:r>
              <a:rPr lang="sr-Latn-CS" sz="3200" b="1" dirty="0" smtClean="0">
                <a:solidFill>
                  <a:schemeClr val="bg1"/>
                </a:solidFill>
              </a:rPr>
              <a:t>ex cathedra </a:t>
            </a:r>
            <a:r>
              <a:rPr lang="sr-Cyrl-CS" sz="3200" b="1" dirty="0" smtClean="0">
                <a:solidFill>
                  <a:schemeClr val="bg1"/>
                </a:solidFill>
              </a:rPr>
              <a:t>ПРОПОВЕДА О ВЕРИ И МОРАЛУ.</a:t>
            </a:r>
            <a:endParaRPr lang="sr-Cyrl-CS" sz="3200" b="1" dirty="0">
              <a:solidFill>
                <a:schemeClr val="bg1"/>
              </a:solidFill>
            </a:endParaRPr>
          </a:p>
        </p:txBody>
      </p:sp>
      <p:pic>
        <p:nvPicPr>
          <p:cNvPr id="7" name="Picture 6" descr="PapaBXVI_af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928934"/>
            <a:ext cx="7000892" cy="3889384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er-a-Jet-to-Geneva-Switzerland-bottom.jpg"/>
          <p:cNvPicPr>
            <a:picLocks noChangeAspect="1"/>
          </p:cNvPicPr>
          <p:nvPr/>
        </p:nvPicPr>
        <p:blipFill>
          <a:blip r:embed="rId2"/>
          <a:srcRect r="41442" b="49299"/>
          <a:stretch>
            <a:fillRect/>
          </a:stretch>
        </p:blipFill>
        <p:spPr>
          <a:xfrm>
            <a:off x="0" y="0"/>
            <a:ext cx="9147028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286000" y="2551837"/>
            <a:ext cx="664371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CS" sz="2800" b="1" dirty="0" smtClean="0"/>
              <a:t>ПРАВОСЛАВЉЕ и ПРОТЕСТАНТИЗАМ  се слажу у негирању овог става и тврде да је Христос установио “царско свештенство”, сви смо свештеници по благодати – али протестанти иду корак даље кад говоре да свештенство уопште није потребно.</a:t>
            </a:r>
            <a:endParaRPr lang="sr-Cyrl-CS" sz="2800" b="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870469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3. ПОШТОВАЊЕ СВЕТИТЕЉА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4414" y="2786058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r-Cyrl-CS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928670"/>
            <a:ext cx="778671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3200" b="1" dirty="0" smtClean="0">
                <a:solidFill>
                  <a:schemeClr val="bg1"/>
                </a:solidFill>
              </a:rPr>
              <a:t>ПРОТЕСТАНТИЗАМ: Не треба обожавати и поштовати људе, већ само Бога; дакле, не треба се клањати Богородици и светитељима. Христос је једини посредник између Бога и људи. </a:t>
            </a:r>
            <a:endParaRPr lang="sr-Cyrl-CS" sz="32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3643314"/>
            <a:ext cx="9144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3200" b="1" dirty="0" smtClean="0">
                <a:solidFill>
                  <a:schemeClr val="bg1"/>
                </a:solidFill>
              </a:rPr>
              <a:t>ПРАВОСЛАВЉЕ и РИМОКАТОЛИЦИЗАМ  се слажу у негирању овог става и тврде да НЕ ОБОЖАВАМО, ВЕЋ ПОШТУЈЕМО  Богородицу и светитеље, као оне који су блиски Богу, као наше заступнике, а не посреднике.</a:t>
            </a:r>
            <a:endParaRPr lang="sr-Cyrl-CS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726230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4. ПОШТОВАЊЕ ИКОНА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4414" y="2786058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r-Cyrl-CS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928670"/>
            <a:ext cx="77867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3200" b="1" dirty="0" smtClean="0">
                <a:solidFill>
                  <a:schemeClr val="bg1"/>
                </a:solidFill>
              </a:rPr>
              <a:t>ПРОТЕСТАНТИЗАМ: Забрањено је клањање и мољење идолима и ликовима, те стога и иконама и киповима.</a:t>
            </a:r>
            <a:endParaRPr lang="sr-Cyrl-CS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14414" y="2786058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r-Cyrl-CS" sz="40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144000" cy="3046988"/>
          </a:xfrm>
          <a:prstGeom prst="rect">
            <a:avLst/>
          </a:prstGeom>
          <a:gradFill flip="none" rotWithShape="1">
            <a:gsLst>
              <a:gs pos="100000">
                <a:schemeClr val="accent1">
                  <a:tint val="66000"/>
                  <a:satMod val="160000"/>
                  <a:alpha val="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rtlCol="0">
            <a:spAutoFit/>
          </a:bodyPr>
          <a:lstStyle/>
          <a:p>
            <a:r>
              <a:rPr lang="sr-Cyrl-CS" sz="3200" b="1" dirty="0" smtClean="0"/>
              <a:t>ПРАВОСЛАВЉЕ и РИМОКАТОЛИЦИЗАМ  се слажу у негирању овог става и тврде да ми НЕ СЛУЖИМО материјалу од којег су иконе направљене, већ ЛИЧНОСТИМА које оне представљају. Ми се не молимо икони, већ личностима насликаним на икони.</a:t>
            </a:r>
            <a:endParaRPr lang="sr-Cyrl-CS" sz="3200" b="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4000" r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www.mlcas.org/images/pastorLou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5140343" cy="6858000"/>
          </a:xfrm>
          <a:prstGeom prst="rect">
            <a:avLst/>
          </a:prstGeom>
          <a:noFill/>
        </p:spPr>
      </p:pic>
      <p:pic>
        <p:nvPicPr>
          <p:cNvPr id="32772" name="Picture 4" descr="http://2.bp.blogspot.com/-m3O96WnKsow/Tw_mktr24QI/AAAAAAAAAU0/YPcvM_HWPRg/s1600/black-pastor-church-choir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43372" y="1"/>
            <a:ext cx="5000628" cy="6858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785918" y="0"/>
            <a:ext cx="263815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5</a:t>
            </a:r>
            <a:r>
              <a:rPr lang="sr-Cyrl-CS" sz="3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.ЈЕРАРХИЈА</a:t>
            </a:r>
            <a:endParaRPr lang="en-US" sz="36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4414" y="2786058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r-Cyrl-CS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4071942"/>
            <a:ext cx="9144000" cy="1077218"/>
          </a:xfrm>
          <a:prstGeom prst="rect">
            <a:avLst/>
          </a:prstGeom>
          <a:gradFill>
            <a:gsLst>
              <a:gs pos="0">
                <a:srgbClr val="D6B19C">
                  <a:alpha val="11000"/>
                </a:srgbClr>
              </a:gs>
              <a:gs pos="30000">
                <a:srgbClr val="D49E6C"/>
              </a:gs>
              <a:gs pos="70000">
                <a:srgbClr val="A65528"/>
              </a:gs>
              <a:gs pos="100000">
                <a:srgbClr val="663012"/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r>
              <a:rPr lang="sr-Cyrl-CS" sz="3200" b="1" dirty="0" smtClean="0"/>
              <a:t>ПРОТЕСТАНТИ: Сав народ у цркви су свештеници. Пастори су само проповедници. </a:t>
            </a:r>
            <a:endParaRPr lang="sr-Cyrl-CS" sz="3200" b="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4000" r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pricesc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214414" y="2786058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r-Cyrl-CS" sz="40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144000" cy="2554545"/>
          </a:xfrm>
          <a:prstGeom prst="rect">
            <a:avLst/>
          </a:prstGeom>
          <a:solidFill>
            <a:schemeClr val="bg2">
              <a:lumMod val="90000"/>
              <a:alpha val="43000"/>
            </a:schemeClr>
          </a:solidFill>
        </p:spPr>
        <p:txBody>
          <a:bodyPr wrap="square" rtlCol="0">
            <a:spAutoFit/>
          </a:bodyPr>
          <a:lstStyle/>
          <a:p>
            <a:r>
              <a:rPr lang="sr-Cyrl-CS" sz="3200" b="1" dirty="0" smtClean="0"/>
              <a:t>ПРАВОСЛАВЉЕ: Сви у Цркви служе Богу, али као што је Христос дао само одређенима ( апостолима) посебну службу, тако и свештеници и епископи и ђакони имају одређену службу, као и народ што има своју. </a:t>
            </a:r>
            <a:endParaRPr lang="sr-Cyrl-CS" sz="3200" b="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http://2.bp.blogspot.com/_E8a62YeaN2Y/TCocG7wajvI/AAAAAAAAAQg/gD8ykJ0u2NI/s1600/Sierra+Pacific+Roster+member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650302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0" y="5929330"/>
            <a:ext cx="91596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CS" sz="2800" b="1" dirty="0" smtClean="0"/>
              <a:t>У неким протестантским конфесијама и жене су пастори.</a:t>
            </a:r>
            <a:endParaRPr lang="sr-Cyrl-CS" sz="2800" b="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7772400" cy="1470025"/>
          </a:xfrm>
        </p:spPr>
        <p:txBody>
          <a:bodyPr/>
          <a:lstStyle/>
          <a:p>
            <a:r>
              <a:rPr lang="sr-Cyrl-CS" b="1" dirty="0" smtClean="0">
                <a:latin typeface="Times New Roman" pitchFamily="18" charset="0"/>
                <a:cs typeface="Times New Roman" pitchFamily="18" charset="0"/>
              </a:rPr>
              <a:t>ПРЕТХОДИЛО ЈЕ ОСНИВАЊУ...</a:t>
            </a:r>
            <a:endParaRPr lang="sr-Cyrl-C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214422"/>
            <a:ext cx="8858280" cy="4929222"/>
          </a:xfrm>
        </p:spPr>
        <p:txBody>
          <a:bodyPr>
            <a:noAutofit/>
          </a:bodyPr>
          <a:lstStyle/>
          <a:p>
            <a:r>
              <a:rPr lang="sr-Cyrl-C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Након Раскола 1054. Римокатоличка Црква је све више задирала у политички живот царстава у којима је имала велики утицај. С тим у вези, почело је и богаћење свештенства на рачун народа. У Римокатоличкој цркви растао је неморал који су правдали папином непогрешивошћу и светошћу цркве. Народ је био незадовољан. </a:t>
            </a:r>
            <a:endParaRPr lang="sr-Cyrl-C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http://2.bp.blogspot.com/-cWiajj4qat4/TzE0H-xqUgI/AAAAAAAAB1M/OLoy71_aiEw/s1600/Holy+Eucharis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21466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2000" r="-3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upload.wikimedia.org/wikipedia/en/b/bf/Communion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"/>
            <a:ext cx="6159985" cy="68580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4608015" y="0"/>
            <a:ext cx="45359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b="1" cap="none" spc="0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6</a:t>
            </a:r>
            <a:r>
              <a:rPr lang="sr-Cyrl-C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 СВЕТЕ ТАЈНЕ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4414" y="2786058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r-Cyrl-CS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5000628" y="1000108"/>
            <a:ext cx="4143372" cy="30469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r-Cyrl-CS" sz="3200" b="1" dirty="0" smtClean="0"/>
              <a:t>ПРОТЕСТАНТИЗАМ: Причешће није Тело и Крв Христово, већ само сећање на Тајну Вечеру. Не признају Свете Тајне. </a:t>
            </a:r>
            <a:endParaRPr lang="sr-Cyrl-CS" sz="3200" b="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krstenje9813_n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29057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214414" y="2786058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r-Cyrl-CS" sz="4000" dirty="0"/>
          </a:p>
        </p:txBody>
      </p:sp>
      <p:sp>
        <p:nvSpPr>
          <p:cNvPr id="6" name="TextBox 5"/>
          <p:cNvSpPr txBox="1"/>
          <p:nvPr/>
        </p:nvSpPr>
        <p:spPr>
          <a:xfrm>
            <a:off x="0" y="0"/>
            <a:ext cx="91440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CS" sz="3200" b="1" dirty="0" smtClean="0">
                <a:solidFill>
                  <a:schemeClr val="bg1"/>
                </a:solidFill>
              </a:rPr>
              <a:t>ПРАВОСЛАВЉЕ: Не спашавају Тајне саме по себи, кроз њих добијамо благодат од Бога, уколико приступамо волећи Бога и ближње. Зато се спремамо за Причешће.</a:t>
            </a:r>
            <a:endParaRPr lang="sr-Cyrl-CS" sz="3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rter-a-Jet-to-Geneva-Switzerland-botto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096938" cy="685800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ewcastle -Protestant-churc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688086" cy="6858000"/>
          </a:xfrm>
          <a:prstGeom prst="rect">
            <a:avLst/>
          </a:prstGeom>
        </p:spPr>
      </p:pic>
      <p:pic>
        <p:nvPicPr>
          <p:cNvPr id="3" name="Picture 2" descr="Szopienice_protestant_church_altar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00500" y="0"/>
            <a:ext cx="5143500" cy="685800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rotestantska_crkv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heffieldUnited-6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974080" cy="6858000"/>
          </a:xfrm>
          <a:prstGeom prst="rect">
            <a:avLst/>
          </a:prstGeom>
        </p:spPr>
      </p:pic>
      <p:pic>
        <p:nvPicPr>
          <p:cNvPr id="3" name="Picture 2" descr="ststephe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7000" y="0"/>
            <a:ext cx="5207000" cy="6858000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http://www.3drivers.com/upload/iblock/8d8/Protestant-church-c-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-16"/>
            <a:ext cx="6858016" cy="6858016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https://encrypted-tbn0.gstatic.com/images?q=tbn:ANd9GcSTgw3L0t9_AHQ2zpfDKipZh1Ay9NNnQlNgmAcoOM7f9McvzP0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"/>
            <a:ext cx="5147863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072066" y="0"/>
            <a:ext cx="4071934" cy="6858000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Мартин Лутер, пореклом августински монах, родио се као једно од девет деце рудара и растао је као врло сиромашан под тврдим васпитањем.  Постао је августиновац – монах.  Као школован, предавао је философију и теологију и био познат као проповедник у Витенбергу. </a:t>
            </a:r>
            <a:endParaRPr lang="sr-Cyrl-CS" sz="2800" dirty="0">
              <a:solidFill>
                <a:schemeClr val="tx1"/>
              </a:solidFill>
            </a:endParaRPr>
          </a:p>
          <a:p>
            <a:endParaRPr lang="sr-Cyrl-CS" sz="1600" dirty="0">
              <a:solidFill>
                <a:schemeClr val="tx1"/>
              </a:solidFill>
            </a:endParaRPr>
          </a:p>
        </p:txBody>
      </p:sp>
      <p:pic>
        <p:nvPicPr>
          <p:cNvPr id="40962" name="Picture 2" descr="&amp;Dcy;&amp;acy;&amp;tcy;&amp;ocy;&amp;tcy;&amp;iecy;&amp;kcy;&amp;acy;:Luther46c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857752" cy="5715000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2844" y="0"/>
            <a:ext cx="3929090" cy="7215214"/>
          </a:xfrm>
        </p:spPr>
        <p:txBody>
          <a:bodyPr>
            <a:normAutofit/>
          </a:bodyPr>
          <a:lstStyle/>
          <a:p>
            <a:r>
              <a:rPr lang="ru-RU" dirty="0" smtClean="0"/>
              <a:t>Непосредни повод за његову активност усмерену на реформу и обнову хришћанског учења било је увођење ИНДУЛГЕНЦИЈА или ОПРОСНИЦА. По овоме, почињени греси, или они који се тек намеравају учинити, могу се откупити код католичких свештеника и бискупа.</a:t>
            </a:r>
            <a:endParaRPr lang="sr-Cyrl-CS" u="sng" dirty="0"/>
          </a:p>
        </p:txBody>
      </p:sp>
      <p:pic>
        <p:nvPicPr>
          <p:cNvPr id="39938" name="Picture 2" descr="http://david-udruga.hr/portal/wp-content/uploads/2010/08/indulgenc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90970" y="0"/>
            <a:ext cx="5053030" cy="6033471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://api.ning.com/files/ai0*M5pfyUKzLYFUj8CyTjsnkO5ZnZ4WA-3HW3-wX0Brua7CkDcGudd*hUgl0nsP7*Dv7JgatPpw2zwh4pzbnRBtn8B3*Wy5/reformation_picture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286380" cy="7286652"/>
          </a:xfrm>
          <a:prstGeom prst="rect">
            <a:avLst/>
          </a:prstGeom>
          <a:noFill/>
        </p:spPr>
      </p:pic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5286380" y="0"/>
            <a:ext cx="3857620" cy="7215214"/>
          </a:xfrm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bg1"/>
                </a:solidFill>
              </a:rPr>
              <a:t>Лутер је своје захтеве изложио у 95 теза, које је 1517. године објавио, прикуцавши спис са тезама на врата дворске цркве у Витенбергу. </a:t>
            </a:r>
            <a:endParaRPr lang="sr-Cyrl-CS" sz="3600" u="sng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103009_1135_solascriptu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4811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14282" y="1571612"/>
            <a:ext cx="4572000" cy="3970318"/>
          </a:xfrm>
          <a:prstGeom prst="rect">
            <a:avLst/>
          </a:prstGeom>
          <a:solidFill>
            <a:srgbClr val="FFC000"/>
          </a:solidFill>
        </p:spPr>
        <p:txBody>
          <a:bodyPr>
            <a:spAutoFit/>
          </a:bodyPr>
          <a:lstStyle/>
          <a:p>
            <a:r>
              <a:rPr lang="ru-RU" sz="2800" dirty="0" smtClean="0"/>
              <a:t>Тражио је повратак новозаветном хришћанству, али и одбацивање теологије светих отаца и посредништва црквене организације и хијерархије у спасењу, као и могућност да сваки верник открива Бога у сопственој савести. </a:t>
            </a:r>
            <a:endParaRPr lang="sr-Cyrl-CS" sz="28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4143372" y="0"/>
            <a:ext cx="5000628" cy="7215214"/>
          </a:xfrm>
        </p:spPr>
        <p:txBody>
          <a:bodyPr>
            <a:normAutofit/>
          </a:bodyPr>
          <a:lstStyle/>
          <a:p>
            <a:r>
              <a:rPr lang="ru-RU" dirty="0" smtClean="0"/>
              <a:t>Његов ученик Меланхтон бранио је то реформистичко учење на сабору у Аугсбургу 1530. године, под видом тзв. аугсбуршке вероисповести. Покушаји врхова тадашње Римокатоличке цркве да екскомуникацијом Лутера онемогуће реформистички покрет нису успели, па је друга „велика шизма“ у хришћанству од тада постала коначна. Нова (протестантска) црква је установљена.</a:t>
            </a:r>
            <a:endParaRPr lang="sr-Cyrl-C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sr-Cyrl-CS"/>
          </a:p>
        </p:txBody>
      </p:sp>
      <p:sp>
        <p:nvSpPr>
          <p:cNvPr id="57346" name="AutoShape 2" descr="data:image/jpeg;base64,/9j/4AAQSkZJRgABAQAAAQABAAD/2wCEAAkGBxQTEhUUEhQVFBUXGBgXFxcXGBcYFxccGBwXHBcYFxgYHCggGBwlHB0cITEhJSkrLi4uFx8zODMsNygtLisBCgoKDg0OGhAQGSwlHCQsLCwsLCwsLCwsLCwsLCwsLCwsLCwsLCwsLCwsLCwsLCwsLCwsLCwsLCwsLCwsLCwsLP/AABEIARkAswMBIgACEQEDEQH/xAAcAAACAgMBAQAAAAAAAAAAAAABAgADBAUGBwj/xAA/EAABAwEFBAgDBQcEAwAAAAABAAIRAwQSITFBBQZRYQcTInGBkbHwMkKhFCNywdEzUoKSsuHxNGKiwhUWJP/EABoBAAMBAQEBAAAAAAAAAAAAAAABAgQDBQb/xAAjEQEBAAICAgIDAQEBAAAAAAAAAQIRAyESMQRRE0FhIhQF/9oADAMBAAIRAxEAPwDuWUgGgBIaIOgPeshzIQARhjJOmHO23tUymEz2IqEp2ROyspBWNpYqAoyl4w5Vl0ZQkNEIByN5GoezCiEDSCl5QlGoNl6lvAKupZWnQBPeUT1C2qZZWiYAlP8AZ28B5JwUZRqDdUfY2fut8goLBTONxs9wVqa8jxg2oNgp/uNH8ITiztVpKAKXjPo/KquqCX7MBkrHIgo8Z9Dzv2oqWFpBB1zlYp2S0ZAR3LZhNCXhD860n/iCdB/Koty5w4KLl4R1/J/Qe5RuKU80CV3npnvs6UtRlMEwVQNlSEQUgYhK4pXOSXkC0xfyQKgUQDBMIVYTBAOilCYIMIUhGFEAhRBUhKUEaVAqk4QFgRJgKsFHTzQNlve4UQMoqaexe1KU6reU56F9pKcFVSmCaTlAlQlK5Bg5QBABOUECIKVypfbWtGricmtEnyU3KT2rHG5dRlIkhYdb7QQDTa1s5XsT5ArXvoWntB1U4H5WtHLAkFZs/mceP9a8Ph8mX1G9DuCaFzNUVhIZXfebmHBvj8uWS1Ffea0UXdq7UjMHA+YU4/O48rrt0v8A5/LrcsrvLyhWh2DvTRtRutllSJuu+sHVbolascpl6Y88MsLrKHlIUSUjircwAThIEyQOiNEita1MFFJRWtqEKKdr8VJCperXOxKDgnPSb7JCKOiiCKSgo4qMTJAU6VwxSVat0E8BKVpyFJc+oKVOL2bnaMb+vBbajsljMYvExJdic8eQELC3QYDTNXWoSSTwEge+a6By87K/ku76evhxzimp7/ampRBAjSI5QsSvQM3g29ODhIBwyI0lZziqqjVGci44nbNV7KvWXYmW3TEnPhhMc1qNpWa8zIB2faxmfRd5brJTeCajZ78fXw+i4q3VqZIhpmYAnQkDEjPx4LHl1dxr47uPP9q0nUKgcw3SDIjTuXqm6e2RarO1+Tx2Xjg4fquB3hs/xCZunPv/ALeqXo22n1Vr6o/DVbEaXmyW/SR4r0Pj8l0y/L4pljt6uoiQhK37eLopTIAIhAEGFexypTqoR0VSCgudrpDuVbyrHnFIVePpF9lUQKDUEkJkpUKaQc5a3bttayjUxxAy56DxwWyC5Teq0FhDRmXYSMMQcfrE8lx58rMemn42Ez5Jt2W5rpslExEtPqVvwVzOx9rCnZKVRzB1dxo7B7QjAy054gzGK3lgt1OswPpPD2nIj3gsOFnp6mcvtkOWPUqwVh7R25RouDXuJecQ1rS4x4DAKqhtDr/2TBd4ucB5BsnzSzyn6VjhfdnQbbrfdm7mcP1+i4i12YU6TapOLpJM4AQTHkPVdfag/IwRrGbToRxXM7R2ffpPbfuiCQHGAO6cfXNZ7Zb274zU6cxaXsLesOF/MHUAR4f2WgDRSrU6oJ7Lg7Ac1t7LQe6KRF7kIPDLnjCq2zZ4pyZaIjtADu4aLphfHLpWU8se3rNlrh7A7KRMHMHUJiFodyrcKlnbGbcI4Rgfrj3ELfOXqYXeL57lx8c7ETBK1O1XHNCFCUQpGBCqFRY3D/CiF3mooUZ6rcnKrcVWPosvZXBKEyEYppQFElKCoSgkBxWBtvYzLQyDgdPfjKz2K2FOUl6XhlcbuOZ/9driztbTqua5rjdyIBJBM4HAiRhq5dPsHZ72AF7pc5vbIgAmdQAASMrwAnVX7PqQC08ZH5rJfVww4x5ZrzM5McrHt8edzwl/jS2zZodUc4kmSJwGgJAx4mFrmbErUq17rXCnAhoPaYQIutlt2JjHNdRQA7+KynMmJCjDHq11yzvUaqy2RxAJJnWc44Fc5vbQcxt1vzPaD3GQV27nALndvVAYnw8FGUxxVhblXNbI2XUqm+37ukC4B0YuLQRPdK3G29mMNhqmoGlwpuIdAxIAg/zQsmwWSWhriLgkgRliCRe1HJaPfG2msRZKbsCQahbwBwYOEnXkEY++jyvXYdH7Pug6IvAzwzPvxXVlYOxrAKNMNHAeHJZwXrcc1j28Hmy8s7YUBWBLCZpXSOQlM1K4opwCXdyig7/oopNW5KVZUbrkqiU8fRZewcUFJUCaUIQCcpQgjMQqOQBXBdJu9FSzNZRoksqVAXF+EtaDEN4OJ10A45K9LwxuV1HZP2lSZVpsdVY2o9wa1pIvOJ0AzKyNpbXFJsFj3PGYaPqHZR4r5wsdtcysysXEuDw4uJJOBzJOJwXvuz6VR7ab3Q9jgHFrXBvhiDPmF53ypZlL9vb+Hh446X7N2yatVpummADMlvkQCV0tR3ZlaBtguumnSxPFzPqQ0rNbYajmODqgBjANAIHeYEjuAWbG1o5JPbGtNvcHQ74cce7SFyu1dqddVDWmA04+ET9FtK74Y9rjN10A8/8AELmWubSOBvPeYAzPaxj3zXOdu+Mkdq4OqUX9VAexhuzg29HZvR8sxK882Bv1UFqFC0WdgeX9UXUwQ5rpuwWkmYOZnzXpuwrMadAmqYLu07gBrivFd3LU20bZFYfC+vWqt5iHlnjEHwW34mOpa875Vl6e3BKheUJW+PHp5Qc8NEnAcTkg1aXbtkdWlrjdYHMLS1zmuvYgTd+Jt4t+qYnbfDFOwqmiTGIg+Y8Dr9Fc1OEklRI7vUS7PYOfKrTOckcnj6Tl7RzkAUAoE0mDlISAqxMCGry7ppspmzVNIew/8XD816k1cR0v2e9Yg79yox3nLP8AsFGTvw9ZR4wva+j99SvY6Q4Nu3pM4YaZ/wCV4mF2G5O977LdpBheHOhsHGXkQI7z9Vm58Lnj09ThymN7e1WSwVAMTPism02oUqZk4wtf1lta0k0md18TyK0+0dl22tPZaxupLgfoF5/jY19X9xo9pbXF18Yl78BmTlgthujspz39ZUbLueg5efisjZm6Lg4Fxk92A/CF0+2rbS2bZH1X5tGA1JOAaOZJhVjhcusfQ5OWYT+uR6YN5BQs/wBkpu+9rDtwcW0/m7r3w9xdwXjFitb6NRlSmYexwc3vGh5HI8irdq7SqWiq+tWM1HmSeHADgAMB3LCcvRxxmM08+9vobdjblO2UG1aeeT2asdqD+R1C2rgvnjdneGrYqwq0sRk9h+Go3geB4HTzB962HtijbKQrUDIODmn4mO1a8aH1zGCuVj5eLXcZzCo9oOcEc4jBJdxTtcrcFjUzFW0p2BOBW92OaiYqKaNGuhVuWv3e2mbRZqdUgNLwcBkIJH5LPdmqx9QZ9ZWFckVhVZGEJoEYKxpVTQrAjYh9FyvSNaqbbDWFRwbfbdYDm5+BaANTIB5RK2m8m8FKx0TVq9zWjNx4NHuF4NvFtyrbKxqVj+Fo+FjeDR6nVR7aeLjtu2vOazthVQ202dxyFakT4PaSteSjKTa+wLdRkyMiB9FjUGHLyXlXQRtwkVrK9xN0CpTBM9nJzQORg/xL2KnUa0XjA/3HAeE6c1lz495Lxz1jozaQaJ19F85dKW9n2209XTdNCiSGkZVH5F/4dG8pOq7npb6RaYpOsliqh9R8tq1GGRTb8zA4YFxyMZCcjC8Q5LtjjJ6RvYJUxKRUEW23c2/WsdUVKJ4B7DN2oODh6HMLUwomLNvordveGjbafWUXdoRfpmL7CdCNRwORW2DV827H2tVstVtag669uHEOGrXDVp94r3XdPeilbqV5vZqNjrKZOLTxHFp0PoU/THy8Wu43wTNSCVaxXHBS6eJ9+KiZwKimwba3d2yGlZqNMiC1jQ4cHRLpjnKz3iFcBiVHhXjehn3bWOHJCUarhGOQzXF7x9IVCgbtH79+t0xTb3vxk8hPglb+oMMLl6dpehaneTeKlY6ZfUdj8rPmeeA/XRcLZOlh0nrqDYgx1bjM6A3tOfquF23tepa6pq1TicGtGTW6NH66qe3fHgu+/R94tuVbZVNWqeTGfKwcB+Z1WrhOGpfFNrk0BOCkqKJGspvIxBLTxBIPmFKtUu+Jxd+Ik+qUKBICFAUsqJBFEYRCACBCYoIAFZOzNo1aFQVaLyx4nERkcwQcCO9Y4QOsZKg6aw7/ANvpPvGuagnFlQNc0+QBHgQvXdz96aVuplzOxUbHWUyZunQg6tPFfPi2u6u2nWO1U64m6DFQfvMJF4fmOYCNfTlyccsfRBeeait6wGCCIIBHcRIUU+cZPx1JQcUMCVpd69riy2arVntBpug6uODR5kK5f8wtby0856UN53VapstJx6tmFSD8bz8h/wBo9Z4Lz5vFM6oTMkkmSScSScyUhKbdjjMZqCT5JgfRVkpgc0KM0+qQlFp9+CUpBAVCoFEjOSiUoKkoCSoCoUAkDKSgpKAaVCUoQRoGUlAISmDFGMwg3RESTzTJ6duv0lsoWWjRq03vdTbdvANIIBNzNwybA8FF5m0IqLxwvGPpW0WttNr6lQhrGgknQAYyV4RvnvU+3Vci2i0nq2fS+7i4jynvJ6HpQ3s61xstE/dtd964EEPcPlEaA58xyx85BVYekYcersYQlRyjgRn3+ap0QJtClUBQEBQCiIQYjJKiQgEgZEpVAkBUCBRKALVAgEUBEqZLKAYjmlUKgCALdEwOPJAHEe/RDj3pksAPFFV3lFQXWxsOIxJvOnvvOy4qn6ef6K22vlzvxOPPEkrHSBuCJ/xyz/VLKIKYBwQCJKhzSAIlAIwg0KCJQJSCItSpgkEUKCJQEUUAUQEKgUUhAQqIlQICDNRqkJ25qga6Tld8YUTNpyggi2oy934nep4qkrItQ7bu8+qxyUQ0CMoBRMkKhRjGE9KmXua1olziGgcSYA+qVN2m4vR7UtzOvqP6qhJaCAC95HxROAAyk6gre2vobfJ6m0tjQVGEH+ZhPovU9gbObZbLRoNxFNgE5Sc3HxJJWRUcCRew4Lz8ufPe5Wicc13Hz7tbo3t9na5xpNqNaCS6m8GAMzddDj4DRcjK+rNqUXOo1AH/ACnMToc40Xyq5kYcFo4eW57258mEx1ohTaIQiu7mCYIJj/ZAK7NQFRQBAEwhKKCQGVEEGphE7ECoEQMum3BRLTpEgG6TzgqIIlq+J3fI8yseM/BXWgYnvPqq2HP3qE4aAYKBAlBMjZLqejXZwq7QpBwkU5qH+H4fqQfBcs4rrOj7bdOyVH1KhAJutg5wJn3yXHm34XTpxyeU2+iS/CVjPe2O3ETqMPHReeWnpaszRDWvcY+UfmYkJNn9L1nkipSqsHGAfOHSPALB+PO/qtHljP263e17G2WtUp1IIY4gB3ZMAmI4HkvmsL3zathpbVp0306rqNF4N8taL9RpyGIwxGcHIjjHIb/bg0LNQLrMH9ZThz7z715kYm7AgiQcNA5aPj/59/ty5st2R5kPf0UUUcVrcRamySqSgAmOXqhKhQAURIQIQDXMFIUChQAhRE/kjn4ePsIDNoxAz8FFUAgkSuu3tHvPqVUFkWtvbdjkT6rHIVQyhQIBGUwMqNQUQBITApQVAUg9e6ENv0y42OrAdi6kcrwxc9hGpGLhyJ4L0be+wS3rA0G7mCJDm5OaeOEr5q2FSrurM+yhxrNIcy7EggiDjhnAjWYX01S2yDZ//outq3W32AzD4BIbOeOSz56lHjfbzrd/o0sby41DUeCSQy8WtDSTdHZ7R7JGMrp6nRvs8MIFmbMZl1SfMuW13e2Z1Tbzpl8mD8rZN1ngFuKlUZLPlnbvtomM66fLO8ezvs9pq0dGOw/CYc3/AIkLXL0Dpl2dctbKoGFVkHheZ/YjyXn618WXlhK45zWViBKSmSwuiTAqFCEQEBAUyUBH36oBmgmeY8Mxqiw+Pf8AqlAzw0/MIHJAWXlEoaTp6KJkttQ7Tu8+qxyVl7S/aOgfMfXDPNYYclFUpUTIQmSQmaEITQjYIgnjBFoQG33O2kbPaqbgQ0O+7cXCRdeRnyBAPgvobY9iw62tdLzlAgAaECcznPNfMV3NdtsbpEfSoCnVa+s5uDZeAwjS9AknzCy8/Fcr5R34s5JcbXuLtoA4NIPp4JGVxxxXhdq6SLY44dWwZABpMfWD5LAO+1vgj7QYPBlIeUMwXH/n5L9Ol5cJ9u96XLr7NMi9TqNcOYMtI+s+C8iLTidBE4juw4+Cy7btWtV/a1XPnjH5LEK08PHcMdVw5M5ldwIQITIFdXNAgUSoSgFRBUIQQDDXy+oUQjGE7cCD7zTARylRO2nhiQPED1UQTY7UYDUN2ZkiT36rXmgfenmuyOQ7v1Uqfkok0q1x7bKfevcp9ndo0/VdVUz80dPL1ConKNpRi4GFX1Z0xW+tWZ96LW2rPxQGKKDuCjaBn37CyWZ1O79Elnz98EbNSac8lPszuHLBZlL4VsaeTf4vVRctLmO2h+znz+ihplbk/Ce/9FjV9PeqcyLxa26U1xZ9X4/5f6Uug8Ub6KzTDDEvUk5CcYgZz3K85eIWQ3Idx9XJ7JrhSMxBnKI4qwWd0E5R54rYDT3wVtDM9zf+iNk0pKgW6tX7L+X+kLXO0/CPQJhVSpzOXuJUq04KymfD5IvzPd+ZRsGo7Le8XgWwZzmc+5Rd3u3/AKan/F/U5FLZP//Z"/>
          <p:cNvSpPr>
            <a:spLocks noChangeAspect="1" noChangeArrowheads="1"/>
          </p:cNvSpPr>
          <p:nvPr/>
        </p:nvSpPr>
        <p:spPr bwMode="auto">
          <a:xfrm>
            <a:off x="155575" y="-1790700"/>
            <a:ext cx="2390775" cy="3743325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r-Cyrl-CS"/>
          </a:p>
        </p:txBody>
      </p:sp>
      <p:pic>
        <p:nvPicPr>
          <p:cNvPr id="57348" name="Picture 4" descr="Werkstatt von Lucas Cranach d.Ä. - Porträt des Philip Melanchto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357686" cy="6813838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20000">
              <a:srgbClr val="000040"/>
            </a:gs>
            <a:gs pos="50000">
              <a:srgbClr val="400040"/>
            </a:gs>
            <a:gs pos="75000">
              <a:srgbClr val="8F0040"/>
            </a:gs>
            <a:gs pos="89999">
              <a:srgbClr val="F27300"/>
            </a:gs>
            <a:gs pos="100000">
              <a:srgbClr val="FFBF00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511816"/>
          </a:xfrm>
        </p:spPr>
        <p:txBody>
          <a:bodyPr>
            <a:normAutofit/>
          </a:bodyPr>
          <a:lstStyle/>
          <a:p>
            <a:r>
              <a:rPr lang="sr-Cyrl-CS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Које су разлике између православне, римокатоличке и протестантске цркве?</a:t>
            </a:r>
            <a:r>
              <a:rPr lang="en-US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/>
            </a:r>
            <a:br>
              <a:rPr lang="en-US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</a:br>
            <a:endParaRPr lang="sr-Cyrl-CS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papa_vjera-nije-nesto-privatno-ona-se-zivi-u-crkvi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214414" y="0"/>
            <a:ext cx="42787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CS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1. Извор вере</a:t>
            </a:r>
            <a:endParaRPr lang="en-US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214414" y="2786058"/>
            <a:ext cx="1847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r-Cyrl-CS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714488"/>
            <a:ext cx="8215338" cy="1384995"/>
          </a:xfrm>
          <a:prstGeom prst="rect">
            <a:avLst/>
          </a:prstGeom>
          <a:solidFill>
            <a:schemeClr val="accent6">
              <a:lumMod val="60000"/>
              <a:lumOff val="40000"/>
              <a:alpha val="69000"/>
            </a:schemeClr>
          </a:solidFill>
        </p:spPr>
        <p:txBody>
          <a:bodyPr wrap="square" rtlCol="0">
            <a:spAutoFit/>
          </a:bodyPr>
          <a:lstStyle/>
          <a:p>
            <a:r>
              <a:rPr lang="sr-Cyrl-CS" sz="2800" b="1" dirty="0" smtClean="0"/>
              <a:t>Протестантске Цркве верују да је само Свето Писмо извор вере и само на њему, наводно, оснивају своје учење.</a:t>
            </a:r>
            <a:endParaRPr lang="sr-Cyrl-CS" sz="2800" b="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f8484e93c4fa5bf9bb77ca96a2c06c7cef672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702</Words>
  <Application>Microsoft Office PowerPoint</Application>
  <PresentationFormat>On-screen Show (4:3)</PresentationFormat>
  <Paragraphs>35</Paragraphs>
  <Slides>28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Office Theme</vt:lpstr>
      <vt:lpstr>PowerPoint Presentation</vt:lpstr>
      <vt:lpstr>ПРЕТХОДИЛО ЈЕ ОСНИВАЊУ...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Које су разлике између православне, римокатоличке и протестантске цркве?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Home</dc:creator>
  <cp:lastModifiedBy>Dragan</cp:lastModifiedBy>
  <cp:revision>28</cp:revision>
  <dcterms:created xsi:type="dcterms:W3CDTF">2013-03-07T20:51:27Z</dcterms:created>
  <dcterms:modified xsi:type="dcterms:W3CDTF">2014-09-27T10:55:27Z</dcterms:modified>
</cp:coreProperties>
</file>