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5" r:id="rId3"/>
    <p:sldId id="257" r:id="rId4"/>
    <p:sldId id="258" r:id="rId5"/>
    <p:sldId id="259" r:id="rId6"/>
    <p:sldId id="263" r:id="rId7"/>
    <p:sldId id="261" r:id="rId8"/>
    <p:sldId id="262" r:id="rId9"/>
    <p:sldId id="275" r:id="rId10"/>
    <p:sldId id="265" r:id="rId11"/>
    <p:sldId id="276" r:id="rId12"/>
    <p:sldId id="277" r:id="rId13"/>
    <p:sldId id="269" r:id="rId14"/>
    <p:sldId id="260" r:id="rId15"/>
    <p:sldId id="266" r:id="rId16"/>
    <p:sldId id="267" r:id="rId17"/>
    <p:sldId id="268" r:id="rId18"/>
    <p:sldId id="270" r:id="rId19"/>
    <p:sldId id="272" r:id="rId20"/>
    <p:sldId id="273" r:id="rId21"/>
    <p:sldId id="278" r:id="rId22"/>
    <p:sldId id="281" r:id="rId23"/>
    <p:sldId id="280" r:id="rId24"/>
    <p:sldId id="283" r:id="rId25"/>
    <p:sldId id="284" r:id="rId26"/>
    <p:sldId id="285" r:id="rId27"/>
    <p:sldId id="282" r:id="rId28"/>
    <p:sldId id="279" r:id="rId29"/>
    <p:sldId id="286" r:id="rId30"/>
    <p:sldId id="287" r:id="rId31"/>
    <p:sldId id="288" r:id="rId32"/>
    <p:sldId id="290" r:id="rId33"/>
    <p:sldId id="291" r:id="rId34"/>
    <p:sldId id="292" r:id="rId35"/>
    <p:sldId id="294" r:id="rId36"/>
    <p:sldId id="289" r:id="rId37"/>
    <p:sldId id="296" r:id="rId3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81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BBB5A-3E57-486A-9F9B-D2631AD0AB5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1BEDE-BCA6-4B2B-B1AB-4E7C73520D1C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BBB5A-3E57-486A-9F9B-D2631AD0AB5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1BEDE-BCA6-4B2B-B1AB-4E7C73520D1C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BBB5A-3E57-486A-9F9B-D2631AD0AB5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1BEDE-BCA6-4B2B-B1AB-4E7C73520D1C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BBB5A-3E57-486A-9F9B-D2631AD0AB5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1BEDE-BCA6-4B2B-B1AB-4E7C73520D1C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BBB5A-3E57-486A-9F9B-D2631AD0AB5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1BEDE-BCA6-4B2B-B1AB-4E7C73520D1C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BBB5A-3E57-486A-9F9B-D2631AD0AB5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1BEDE-BCA6-4B2B-B1AB-4E7C73520D1C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BBB5A-3E57-486A-9F9B-D2631AD0AB5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1BEDE-BCA6-4B2B-B1AB-4E7C73520D1C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BBB5A-3E57-486A-9F9B-D2631AD0AB5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1BEDE-BCA6-4B2B-B1AB-4E7C73520D1C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BBB5A-3E57-486A-9F9B-D2631AD0AB5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1BEDE-BCA6-4B2B-B1AB-4E7C73520D1C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BBB5A-3E57-486A-9F9B-D2631AD0AB5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1BEDE-BCA6-4B2B-B1AB-4E7C73520D1C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769BBB5A-3E57-486A-9F9B-D2631AD0AB5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65C1BEDE-BCA6-4B2B-B1AB-4E7C73520D1C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69BBB5A-3E57-486A-9F9B-D2631AD0AB5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65C1BEDE-BCA6-4B2B-B1AB-4E7C73520D1C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zvukovi\rain.wav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1470025"/>
          </a:xfrm>
        </p:spPr>
        <p:txBody>
          <a:bodyPr/>
          <a:lstStyle/>
          <a:p>
            <a:r>
              <a:rPr lang="sr-Cyrl-CS" dirty="0">
                <a:solidFill>
                  <a:srgbClr val="000000"/>
                </a:solidFill>
              </a:rPr>
              <a:t>ПРАВОСЛАВНИ КАТИХИЗИС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3108" y="4786322"/>
            <a:ext cx="5629292" cy="1428760"/>
          </a:xfrm>
        </p:spPr>
        <p:txBody>
          <a:bodyPr>
            <a:noAutofit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Превео, прилагодио и ставио у форму презентације:</a:t>
            </a:r>
          </a:p>
          <a:p>
            <a:pPr algn="ctr"/>
            <a:r>
              <a:rPr lang="sr-Cyrl-C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Марко Радаковић, вероучитељ</a:t>
            </a:r>
          </a:p>
          <a:p>
            <a:pPr algn="ctr"/>
            <a:r>
              <a:rPr lang="sr-Cyrl-C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Бачки Грачац </a:t>
            </a:r>
          </a:p>
          <a:p>
            <a:pPr algn="ctr"/>
            <a:r>
              <a:rPr lang="sr-Cyrl-C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Новембар 2012. л. Г.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2214546" y="1714488"/>
            <a:ext cx="4977995" cy="1226939"/>
          </a:xfrm>
          <a:prstGeom prst="horizontalScroll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ПРОРОК ЈОНА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7889" name="Picture 1" descr="C:\Documents and Settings\Home\Desktop\New Folder\JONA\Originals\Copy (2) of Jonah_1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376714" y="766766"/>
            <a:ext cx="600075" cy="692467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928926" y="2928934"/>
            <a:ext cx="3118482" cy="83099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cap="none" spc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Презентација – стрип</a:t>
            </a:r>
          </a:p>
          <a:p>
            <a:pPr algn="ctr"/>
            <a:r>
              <a:rPr lang="sr-Cyrl-CS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Ауторска права:</a:t>
            </a:r>
            <a:endParaRPr lang="en-US" sz="2400" cap="none" spc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py of Jonah_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071546"/>
            <a:ext cx="4130694" cy="4352973"/>
          </a:xfrm>
          <a:prstGeom prst="rect">
            <a:avLst/>
          </a:prstGeom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0"/>
            <a:ext cx="18473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57422" y="1000108"/>
            <a:ext cx="4572000" cy="1384995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wrap="square">
            <a:spAutoFit/>
          </a:bodyPr>
          <a:lstStyle/>
          <a:p>
            <a:r>
              <a:rPr lang="sr-Latn-CS" sz="2800" b="1" dirty="0">
                <a:latin typeface="Arial" pitchFamily="34" charset="0"/>
                <a:cs typeface="Arial" pitchFamily="34" charset="0"/>
              </a:rPr>
              <a:t>И бацише жреб, и паде жреб на Јону.</a:t>
            </a:r>
            <a:br>
              <a:rPr lang="sr-Latn-CS" sz="2800" b="1" dirty="0">
                <a:latin typeface="Arial" pitchFamily="34" charset="0"/>
                <a:cs typeface="Arial" pitchFamily="34" charset="0"/>
              </a:rPr>
            </a:br>
            <a:endParaRPr lang="sr-Cyrl-CS" sz="2800" b="1" dirty="0"/>
          </a:p>
        </p:txBody>
      </p:sp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onah_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214422"/>
            <a:ext cx="8560481" cy="392909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000364" y="857232"/>
            <a:ext cx="5429256" cy="1643074"/>
          </a:xfrm>
          <a:prstGeom prst="wedgeRoundRectCallout">
            <a:avLst>
              <a:gd name="adj1" fmla="val -26447"/>
              <a:gd name="adj2" fmla="val 50694"/>
              <a:gd name="adj3" fmla="val 16667"/>
            </a:avLst>
          </a:prstGeom>
          <a:solidFill>
            <a:schemeClr val="tx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CS" sz="2800" b="1" dirty="0">
              <a:ln>
                <a:solidFill>
                  <a:srgbClr val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86116" y="92867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</a:rPr>
              <a:t>Кажи нам зашто дође ово зло на нас; које си радње? И одакле идеш? Из које си земље? И од кога си народа?</a:t>
            </a:r>
            <a:endParaRPr lang="sr-Cyrl-CS" sz="24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5) of Jonah_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6948"/>
            <a:ext cx="8972550" cy="2731902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0" y="1857364"/>
            <a:ext cx="1785918" cy="2286016"/>
          </a:xfrm>
          <a:prstGeom prst="wedgeRoundRectCallout">
            <a:avLst>
              <a:gd name="adj1" fmla="val 74412"/>
              <a:gd name="adj2" fmla="val 8297"/>
              <a:gd name="adj3" fmla="val 16667"/>
            </a:avLst>
          </a:prstGeom>
          <a:solidFill>
            <a:schemeClr val="tx2">
              <a:lumMod val="1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Јеврејин сам, и бојим се Господа Бога небеског, који је створио море и суву земљу.</a:t>
            </a:r>
            <a:endParaRPr lang="sr-Cyrl-CS" sz="16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7620" y="1857364"/>
            <a:ext cx="1714512" cy="1200329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Тада се врло уплашише људи, и рекоше му:</a:t>
            </a:r>
            <a:endParaRPr lang="sr-Cyrl-C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5214942" y="1857364"/>
            <a:ext cx="1785918" cy="1214446"/>
          </a:xfrm>
          <a:prstGeom prst="wedgeRoundRectCallout">
            <a:avLst>
              <a:gd name="adj1" fmla="val -3940"/>
              <a:gd name="adj2" fmla="val 58600"/>
              <a:gd name="adj3" fmla="val 16667"/>
            </a:avLst>
          </a:prstGeom>
          <a:solidFill>
            <a:schemeClr val="tx2">
              <a:lumMod val="1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sz="1600" dirty="0"/>
              <a:t>Шта си учинио?</a:t>
            </a:r>
            <a:endParaRPr lang="sr-Cyrl-CS" sz="16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0" y="1928802"/>
            <a:ext cx="2071718" cy="1200329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Јер дознаше људи да бежи од Господа, јер им он каза.</a:t>
            </a:r>
            <a:endParaRPr lang="sr-Cyrl-CS" dirty="0"/>
          </a:p>
        </p:txBody>
      </p:sp>
    </p:spTree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3) of Jonah_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40" y="1357298"/>
            <a:ext cx="8552246" cy="42862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14480" y="1357298"/>
            <a:ext cx="2302362" cy="954107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wrap="none">
            <a:spAutoFit/>
          </a:bodyPr>
          <a:lstStyle/>
          <a:p>
            <a:r>
              <a:rPr lang="sr-Cyrl-CS" sz="2800" dirty="0"/>
              <a:t>И рекоше му: </a:t>
            </a:r>
          </a:p>
          <a:p>
            <a:endParaRPr lang="sr-Cyrl-CS" sz="2800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3857620" y="1357298"/>
            <a:ext cx="4786346" cy="857256"/>
          </a:xfrm>
          <a:prstGeom prst="wedgeRoundRectCallout">
            <a:avLst>
              <a:gd name="adj1" fmla="val -12624"/>
              <a:gd name="adj2" fmla="val 110317"/>
              <a:gd name="adj3" fmla="val 16667"/>
            </a:avLst>
          </a:prstGeom>
          <a:solidFill>
            <a:schemeClr val="tx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2">
                    <a:lumMod val="10000"/>
                  </a:schemeClr>
                </a:solidFill>
              </a:rPr>
              <a:t>Шта ћемо чинити с тобом, да би нам море утолило? Јер бура на мору је све већа.</a:t>
            </a:r>
            <a:endParaRPr lang="sr-Cyrl-CS" sz="1600" b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2) of Jonah_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501" y="2000240"/>
            <a:ext cx="9049051" cy="278131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0" y="2000240"/>
            <a:ext cx="4786346" cy="857256"/>
          </a:xfrm>
          <a:prstGeom prst="wedgeRoundRectCallout">
            <a:avLst>
              <a:gd name="adj1" fmla="val -12624"/>
              <a:gd name="adj2" fmla="val 110317"/>
              <a:gd name="adj3" fmla="val 16667"/>
            </a:avLst>
          </a:prstGeom>
          <a:solidFill>
            <a:schemeClr val="tx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10000"/>
                  </a:schemeClr>
                </a:solidFill>
              </a:rPr>
              <a:t>Узмите ме и баците ме у море, и море ће се смирити, јер видим да је због мене дошла на вас ова велика бура.</a:t>
            </a:r>
            <a:endParaRPr lang="sr-Cyrl-CS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3438" y="1928802"/>
            <a:ext cx="4500562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/>
              <a:t>А људи стадоше веслати да би дошли ка копну; али не могаху, јер им бура на мору биваше све већа.</a:t>
            </a:r>
            <a:endParaRPr lang="sr-Cyrl-CS" sz="2000" b="1" dirty="0"/>
          </a:p>
        </p:txBody>
      </p:sp>
    </p:spTree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of Jonah_1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500042"/>
            <a:ext cx="6357982" cy="57318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00166" y="357166"/>
            <a:ext cx="6643734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/>
              <a:t>Тада призваше Господа и рекоше: Молимо Ти се, Господе, да не погинемо ради душе овог човека, и немој метнути на нас крв праву, јер Ти, Господе, чиниш како хоћеш.</a:t>
            </a:r>
            <a:r>
              <a:rPr lang="sr-Cyrl-CS" sz="2000" b="1" dirty="0"/>
              <a:t> Потом узеше Јону</a:t>
            </a:r>
          </a:p>
        </p:txBody>
      </p:sp>
    </p:spTree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2) of Jonah_1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225" y="159538"/>
            <a:ext cx="8075741" cy="648417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00166" y="142852"/>
            <a:ext cx="6429420" cy="70788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ru-RU" sz="4000" dirty="0"/>
              <a:t>и бацише га у море,</a:t>
            </a:r>
            <a:r>
              <a:rPr lang="sr-Latn-CS" sz="4000" dirty="0"/>
              <a:t>               </a:t>
            </a:r>
            <a:r>
              <a:rPr lang="ru-RU" sz="4000" dirty="0"/>
              <a:t> </a:t>
            </a:r>
            <a:endParaRPr lang="sr-Cyrl-CS" sz="4000" dirty="0"/>
          </a:p>
        </p:txBody>
      </p:sp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3) of Jonah_1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69" y="1000108"/>
            <a:ext cx="9050545" cy="47863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928670"/>
            <a:ext cx="3214678" cy="5078313"/>
          </a:xfrm>
          <a:prstGeom prst="rect">
            <a:avLst/>
          </a:prstGeom>
          <a:solidFill>
            <a:srgbClr val="002060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sr-Cyrl-CS" sz="3600" b="1" dirty="0">
                <a:ln>
                  <a:solidFill>
                    <a:srgbClr val="000000"/>
                  </a:solidFill>
                </a:ln>
              </a:rPr>
              <a:t>И</a:t>
            </a:r>
            <a:r>
              <a:rPr lang="ru-RU" sz="3600" b="1" dirty="0">
                <a:ln>
                  <a:solidFill>
                    <a:srgbClr val="000000"/>
                  </a:solidFill>
                </a:ln>
              </a:rPr>
              <a:t> преста бура на мору. Тада се побојаше они људи Господа врло, и принесоше жртву Господу и учинише завете.</a:t>
            </a:r>
            <a:endParaRPr lang="sr-Cyrl-CS" sz="3600" b="1" dirty="0">
              <a:ln>
                <a:solidFill>
                  <a:srgbClr val="000000"/>
                </a:solidFill>
              </a:ln>
            </a:endParaRPr>
          </a:p>
        </p:txBody>
      </p:sp>
    </p:spTree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4) of Jonah_1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50" y="2108200"/>
            <a:ext cx="8699500" cy="2641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0" y="1500174"/>
            <a:ext cx="4572000" cy="1569660"/>
          </a:xfrm>
          <a:prstGeom prst="rect">
            <a:avLst/>
          </a:prstGeom>
          <a:solidFill>
            <a:srgbClr val="002060"/>
          </a:solidFill>
        </p:spPr>
        <p:txBody>
          <a:bodyPr>
            <a:spAutoFit/>
          </a:bodyPr>
          <a:lstStyle/>
          <a:p>
            <a:r>
              <a:rPr lang="ru-RU" sz="2400" b="1" dirty="0"/>
              <a:t>Али Господ заповеди, те велика риба прогута Јону; и Јона би у трбуху рибљем три дана и три ноћи.</a:t>
            </a:r>
            <a:endParaRPr lang="sr-Cyrl-CS" sz="2400" b="1" dirty="0"/>
          </a:p>
        </p:txBody>
      </p:sp>
    </p:spTree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5) of Jonah_1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03" y="1500174"/>
            <a:ext cx="8974729" cy="37862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785794"/>
            <a:ext cx="4572000" cy="1200329"/>
          </a:xfrm>
          <a:prstGeom prst="rect">
            <a:avLst/>
          </a:prstGeom>
          <a:solidFill>
            <a:srgbClr val="002060"/>
          </a:solidFill>
        </p:spPr>
        <p:txBody>
          <a:bodyPr>
            <a:spAutoFit/>
          </a:bodyPr>
          <a:lstStyle/>
          <a:p>
            <a:r>
              <a:rPr lang="ru-RU" sz="2400" b="1" dirty="0"/>
              <a:t>И помоли се Јона Господу Богу свом из трбуха рибљег,</a:t>
            </a:r>
          </a:p>
          <a:p>
            <a:r>
              <a:rPr lang="ru-RU" sz="2400" b="1" dirty="0"/>
              <a:t>И рече: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142844" y="2000240"/>
            <a:ext cx="3286148" cy="3214710"/>
          </a:xfrm>
          <a:prstGeom prst="wedgeRoundRectCallout">
            <a:avLst>
              <a:gd name="adj1" fmla="val 80774"/>
              <a:gd name="adj2" fmla="val -2369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0000"/>
                </a:solidFill>
              </a:rPr>
              <a:t>Завапих у невољи својој ка Господу, и услиши ме; из утробе гробне повиках, и Ти чу глас мој!</a:t>
            </a:r>
            <a:endParaRPr lang="sr-Cyrl-CS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Дође реч Господња Јони, сину Аматијевом говорећи:</a:t>
            </a:r>
            <a:br>
              <a:rPr lang="ru-RU" sz="3600" b="1" dirty="0"/>
            </a:br>
            <a:r>
              <a:rPr lang="ru-RU" sz="3600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Устани, иди у Ниневију град велики, и проповедај против њега, јер изађе злоћа њихова преда ме.</a:t>
            </a:r>
          </a:p>
          <a:p>
            <a:endParaRPr lang="sr-Cyrl-CS" sz="3600" b="1" dirty="0"/>
          </a:p>
        </p:txBody>
      </p:sp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of Jonah_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50" y="1828800"/>
            <a:ext cx="8699500" cy="3200400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onah_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00" y="1643050"/>
            <a:ext cx="8893200" cy="3786214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43702" y="1714488"/>
            <a:ext cx="2500298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2800" dirty="0">
                <a:latin typeface="Arial" pitchFamily="34" charset="0"/>
                <a:cs typeface="Arial" pitchFamily="34" charset="0"/>
              </a:rPr>
              <a:t>И Господ заповеди риби, те избљува Јону на земљу.</a:t>
            </a:r>
            <a:br>
              <a:rPr lang="sr-Latn-CS" sz="2800" dirty="0">
                <a:latin typeface="Arial" pitchFamily="34" charset="0"/>
                <a:cs typeface="Arial" pitchFamily="34" charset="0"/>
              </a:rPr>
            </a:br>
            <a:endParaRPr lang="sr-Latn-C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3) of Jonah_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663" y="500042"/>
            <a:ext cx="7550997" cy="55007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00100" y="428604"/>
            <a:ext cx="2571768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/>
              <a:t>И уставши Јона отиде у Ниневију по речи Господњој; а Ниневија беше град врло велик, три дана хода.</a:t>
            </a:r>
            <a:endParaRPr lang="sr-Cyrl-CS" sz="3600" b="1" dirty="0"/>
          </a:p>
        </p:txBody>
      </p:sp>
    </p:spTree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of Jonah_1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" y="1974850"/>
            <a:ext cx="8674100" cy="2908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4282" y="1785926"/>
            <a:ext cx="4572000" cy="83099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sz="2400" b="1" dirty="0"/>
              <a:t>И Јона поче ићи по граду један дан хода, и проповеда и рече:</a:t>
            </a:r>
            <a:endParaRPr lang="sr-Cyrl-CS" sz="2400" b="1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4786314" y="1714488"/>
            <a:ext cx="2643206" cy="857256"/>
          </a:xfrm>
          <a:prstGeom prst="wedgeRoundRectCallout">
            <a:avLst>
              <a:gd name="adj1" fmla="val -9302"/>
              <a:gd name="adj2" fmla="val 96439"/>
              <a:gd name="adj3" fmla="val 16667"/>
            </a:avLst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0000"/>
                </a:solidFill>
              </a:rPr>
              <a:t>Још четрдесет дана, па ће Ниневија пропасти.</a:t>
            </a:r>
            <a:endParaRPr lang="sr-Cyrl-CS" sz="2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2) of Jonah_1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8802"/>
            <a:ext cx="9174544" cy="30003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428736"/>
            <a:ext cx="2000232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/>
              <a:t>И Ниневљани повероваше Богу, и огласише пост, и обукоше се у кострет од највећег до најмањег.</a:t>
            </a:r>
            <a:endParaRPr lang="sr-Cyrl-CS" sz="2400" b="1" dirty="0"/>
          </a:p>
        </p:txBody>
      </p:sp>
    </p:spTree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4) of Jonah_1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1142984"/>
            <a:ext cx="5810278" cy="43831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28728" y="1142984"/>
            <a:ext cx="707236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/>
              <a:t>Јер кад дође та реч до цара ниневијског, он уста са свог престола</a:t>
            </a:r>
            <a:endParaRPr lang="sr-Cyrl-CS" sz="2400" b="1" dirty="0"/>
          </a:p>
        </p:txBody>
      </p:sp>
    </p:spTree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3) of Jonah_1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214422"/>
            <a:ext cx="8105144" cy="44958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7158" y="928670"/>
            <a:ext cx="2500330" cy="35394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/>
              <a:t>и скиде са себе своје одело, и обуче се у кострет и седе у пепео.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onah_1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2012950"/>
            <a:ext cx="8801100" cy="28321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85728"/>
            <a:ext cx="2643174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/>
              <a:t>И прогласи се и каза се по Ниневији по заповести царевој и кнезова његових говорећи:</a:t>
            </a:r>
            <a:endParaRPr lang="sr-Cyrl-CS" sz="2400" b="1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5286380" y="428604"/>
            <a:ext cx="3571900" cy="4357718"/>
          </a:xfrm>
          <a:prstGeom prst="wedgeRoundRectCallout">
            <a:avLst>
              <a:gd name="adj1" fmla="val -81835"/>
              <a:gd name="adj2" fmla="val 21089"/>
              <a:gd name="adj3" fmla="val 16667"/>
            </a:avLst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0000"/>
                </a:solidFill>
              </a:rPr>
              <a:t>Људи и стока, говеда и овце да не окусе ништа, ни да пасу ни да пију воде.</a:t>
            </a:r>
            <a:br>
              <a:rPr lang="ru-RU" sz="2000" b="1" dirty="0">
                <a:solidFill>
                  <a:srgbClr val="000000"/>
                </a:solidFill>
              </a:rPr>
            </a:br>
            <a:r>
              <a:rPr lang="ru-RU" sz="2000" b="1" dirty="0">
                <a:solidFill>
                  <a:srgbClr val="000000"/>
                </a:solidFill>
              </a:rPr>
              <a:t> Него и људи и стока да се покрију кострећу, и да се моле Бога јако, и да сви престану да чине зло и неправду. Можда се Бог предомисли и престане бити љут, па не погинемо.</a:t>
            </a:r>
          </a:p>
          <a:p>
            <a:endParaRPr lang="sr-Cyrl-CS" sz="2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of Jonah_1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1285860"/>
            <a:ext cx="4929222" cy="43459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1285860"/>
            <a:ext cx="5429288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dirty="0"/>
              <a:t>И Бог виде дела њихова, где престаше чинити зло. И због тога их не казни.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2) of Jonah_1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1285860"/>
            <a:ext cx="5508652" cy="44916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1285860"/>
            <a:ext cx="5429288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dirty="0"/>
              <a:t>А Јони то не би драго, и наљути се.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onah_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7435"/>
            <a:ext cx="9175982" cy="27052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43834" y="1285860"/>
            <a:ext cx="1500166" cy="4154984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/>
              <a:t>А Јона уста да бежи у Тарс од Господа, и сиђе у Јопу нађе лађу која иђаше у Тарс.</a:t>
            </a:r>
            <a:endParaRPr lang="sr-Cyrl-CS" sz="2400" b="1" dirty="0"/>
          </a:p>
        </p:txBody>
      </p:sp>
    </p:spTree>
  </p:cSld>
  <p:clrMapOvr>
    <a:masterClrMapping/>
  </p:clrMapOvr>
  <p:transition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3) of Jonah_1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714488"/>
            <a:ext cx="6987187" cy="3560778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0" y="2071678"/>
            <a:ext cx="5357818" cy="3214710"/>
          </a:xfrm>
          <a:prstGeom prst="wedgeRoundRectCallout">
            <a:avLst>
              <a:gd name="adj1" fmla="val 58991"/>
              <a:gd name="adj2" fmla="val -27611"/>
              <a:gd name="adj3" fmla="val 16667"/>
            </a:avLst>
          </a:prstGeom>
          <a:solidFill>
            <a:schemeClr val="tx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0000"/>
                </a:solidFill>
              </a:rPr>
              <a:t>Господе! Не рекох ли то кад још бејах у својој земљи? Зато хтедох пре побећи у Тарсис; јер знах да си Ти Бог милостив и жалостив, спор на гнев и обилан милосрђем и кајеш се ода зла.Сада Господе, узми душу моју од мене, јер ми је боље умрети него живети.</a:t>
            </a:r>
          </a:p>
          <a:p>
            <a:pPr algn="ctr"/>
            <a:endParaRPr lang="sr-Cyrl-CS" sz="2000" b="1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571612"/>
            <a:ext cx="542928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dirty="0"/>
              <a:t>И помоли се Господу и рече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4) of Jonah_1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357298"/>
            <a:ext cx="6142066" cy="410727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1285860"/>
            <a:ext cx="542928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r-Cyrl-CS" sz="3200" dirty="0"/>
              <a:t>А Господ рече</a:t>
            </a:r>
            <a:endParaRPr lang="sr-Cyrl-CS" sz="3200" b="1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4643438" y="1785926"/>
            <a:ext cx="2928926" cy="2071702"/>
          </a:xfrm>
          <a:prstGeom prst="wedgeRoundRectCallout">
            <a:avLst>
              <a:gd name="adj1" fmla="val -21586"/>
              <a:gd name="adj2" fmla="val 48165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00"/>
                </a:solidFill>
              </a:rPr>
              <a:t>Је ли добро што се љутиш?</a:t>
            </a:r>
            <a:endParaRPr lang="sr-Cyrl-CS" sz="2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of Jonah_1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1908908"/>
            <a:ext cx="4754586" cy="49490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30469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dirty="0"/>
              <a:t>И Јона изиђе из града, и седе с истока граду и начини онде колибу, и сеђаше под њом у хладу да види шта ће бити од града. А Господ Бог заповеди, те узрасте тиква над Јоном да му буде сен над главом да му помогне у муци његовој; и Јона се обрадова тикви веома.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2) of Jonah_1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785794"/>
            <a:ext cx="5343759" cy="5177509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4) of Jonah_1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643050"/>
            <a:ext cx="7131050" cy="392827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42976" y="1785926"/>
            <a:ext cx="35719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sr-Cyrl-CS" sz="3200" b="1" dirty="0"/>
          </a:p>
        </p:txBody>
      </p:sp>
    </p:spTree>
  </p:cSld>
  <p:clrMapOvr>
    <a:masterClrMapping/>
  </p:clrMapOvr>
  <p:transition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py (5) of Jonah_1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0" y="1928802"/>
            <a:ext cx="8863820" cy="29416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428604"/>
            <a:ext cx="2857488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/>
              <a:t>Потом заповеди Бог, те дође црв у зору сутрадан, и подгризе тикву, те усахну.</a:t>
            </a:r>
          </a:p>
          <a:p>
            <a:r>
              <a:rPr lang="ru-RU" sz="2400" dirty="0"/>
              <a:t>И кад ограну сунце, посла Бог сув источни ветар; и сунце стаде жећи Јону по глави тако да обамираше и пожеле да умре говорећи:</a:t>
            </a:r>
          </a:p>
          <a:p>
            <a:endParaRPr lang="sr-Cyrl-CS" sz="2400" b="1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5929322" y="285728"/>
            <a:ext cx="2928926" cy="3214710"/>
          </a:xfrm>
          <a:prstGeom prst="wedgeRoundRectCallout">
            <a:avLst>
              <a:gd name="adj1" fmla="val -58009"/>
              <a:gd name="adj2" fmla="val 60307"/>
              <a:gd name="adj3" fmla="val 16667"/>
            </a:avLst>
          </a:prstGeom>
          <a:solidFill>
            <a:schemeClr val="tx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00"/>
                </a:solidFill>
              </a:rPr>
              <a:t>Боље ми је умрети него живети.</a:t>
            </a:r>
            <a:endParaRPr lang="sr-Cyrl-CS" sz="2800" b="1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86578" y="3429000"/>
            <a:ext cx="2928926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dirty="0"/>
              <a:t>А Бог рече Јони: </a:t>
            </a:r>
            <a:r>
              <a:rPr lang="ru-RU" sz="28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Је ли добро што сељутиш због тикве?</a:t>
            </a:r>
            <a:endParaRPr lang="sr-Cyrl-CS" sz="28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5572132" y="5214950"/>
            <a:ext cx="2714612" cy="1428760"/>
          </a:xfrm>
          <a:prstGeom prst="wedgeRoundRectCallout">
            <a:avLst>
              <a:gd name="adj1" fmla="val -98887"/>
              <a:gd name="adj2" fmla="val -119692"/>
              <a:gd name="adj3" fmla="val 16667"/>
            </a:avLst>
          </a:prstGeom>
          <a:solidFill>
            <a:schemeClr val="tx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rgbClr val="000000"/>
                </a:solidFill>
              </a:rPr>
              <a:t>Добро је, љутићу се до смрти!.</a:t>
            </a:r>
            <a:endParaRPr lang="sr-Cyrl-CS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7) of Jonah_1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5860"/>
            <a:ext cx="8819291" cy="42148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72066" y="500043"/>
            <a:ext cx="4071934" cy="61247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Теби је жао тикве, око које се ниси трудио, и које ниси одгајио, него једну ноћ узрасте а другу ноћ пропаде.</a:t>
            </a:r>
          </a:p>
          <a:p>
            <a:r>
              <a:rPr lang="ru-RU" sz="2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А мени да не буде жао Ниневије, великог града, у коме има више од сто и двадесет хиљада људи који још не знају шта је десно шта ли лево, и много стоке?</a:t>
            </a:r>
          </a:p>
          <a:p>
            <a:endParaRPr lang="sr-Cyrl-CS" sz="2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14546" y="1357298"/>
            <a:ext cx="294413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sr-Cyrl-CS" sz="2800" dirty="0"/>
              <a:t>А </a:t>
            </a:r>
            <a:r>
              <a:rPr lang="sr-Cyrl-CS" sz="2800" b="1" dirty="0"/>
              <a:t>Господ</a:t>
            </a:r>
            <a:r>
              <a:rPr lang="sr-Cyrl-CS" sz="2800" dirty="0"/>
              <a:t> му рече:</a:t>
            </a:r>
          </a:p>
        </p:txBody>
      </p:sp>
    </p:spTree>
  </p:cSld>
  <p:clrMapOvr>
    <a:masterClrMapping/>
  </p:clrMapOvr>
  <p:transition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0166" y="928670"/>
            <a:ext cx="66774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КРАЈ И БОГУ СЛАВА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3) of Jonah_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071678"/>
            <a:ext cx="8496300" cy="2730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928802"/>
            <a:ext cx="4572000" cy="6463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>
            <a:spAutoFit/>
          </a:bodyPr>
          <a:lstStyle/>
          <a:p>
            <a:r>
              <a:rPr lang="sr-Latn-CS" b="1" dirty="0"/>
              <a:t>O</a:t>
            </a:r>
            <a:r>
              <a:rPr lang="sr-Cyrl-CS" b="1" dirty="0"/>
              <a:t>н </a:t>
            </a:r>
            <a:r>
              <a:rPr lang="ru-RU" b="1" dirty="0"/>
              <a:t>плати пут и уђе у лађу,  да отиде с њима у Тарс од Господа.</a:t>
            </a:r>
            <a:endParaRPr lang="sr-Cyrl-CS" dirty="0"/>
          </a:p>
        </p:txBody>
      </p:sp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of Jonah_1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524" y="500042"/>
            <a:ext cx="9182524" cy="58334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500042"/>
            <a:ext cx="2857488" cy="1477328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Али Господ подиже велик ветар на мору, и поста велика бура на мору да мишљаху да ће се разбити лађа.</a:t>
            </a:r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orn_thndrstrike.wav">
            <a:hlinkClick r:id="" action="ppaction://media"/>
          </p:cNvPr>
          <p:cNvPicPr>
            <a:picLocks noRot="1" noChangeAspect="1"/>
          </p:cNvPicPr>
          <p:nvPr>
            <a:wavAudioFile r:embed="rId1" name="torn_thndrstrike.wav"/>
          </p:nvPr>
        </p:nvPicPr>
        <p:blipFill>
          <a:blip r:embed="rId5"/>
          <a:stretch>
            <a:fillRect/>
          </a:stretch>
        </p:blipFill>
        <p:spPr>
          <a:xfrm>
            <a:off x="7572396" y="6357958"/>
            <a:ext cx="304800" cy="304800"/>
          </a:xfrm>
          <a:prstGeom prst="rect">
            <a:avLst/>
          </a:prstGeom>
        </p:spPr>
      </p:pic>
      <p:pic>
        <p:nvPicPr>
          <p:cNvPr id="5" name="tk_windStreet.wav">
            <a:hlinkClick r:id="" action="ppaction://media"/>
          </p:cNvPr>
          <p:cNvPicPr>
            <a:picLocks noRot="1" noChangeAspect="1"/>
          </p:cNvPicPr>
          <p:nvPr>
            <a:wavAudioFile r:embed="rId2" name="tk_windStreet.wav"/>
          </p:nvPr>
        </p:nvPicPr>
        <p:blipFill>
          <a:blip r:embed="rId6"/>
          <a:stretch>
            <a:fillRect/>
          </a:stretch>
        </p:blipFill>
        <p:spPr>
          <a:xfrm>
            <a:off x="792958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9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20000"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4) of Jonah_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582" y="1214422"/>
            <a:ext cx="9215164" cy="44291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142984"/>
            <a:ext cx="9144000" cy="954107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/>
              <a:t>И морнари уплашивши се призиваху сваки свог бога, и бацаху шта беше у лађи у море да би била лакша.</a:t>
            </a:r>
            <a:endParaRPr lang="sr-Cyrl-CS" sz="2800" b="1" dirty="0"/>
          </a:p>
        </p:txBody>
      </p:sp>
      <p:pic>
        <p:nvPicPr>
          <p:cNvPr id="4" name="rain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42925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3) of Jonah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1071546"/>
            <a:ext cx="4980012" cy="429606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14546" y="1000108"/>
            <a:ext cx="4572000" cy="1569660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>
            <a:spAutoFit/>
          </a:bodyPr>
          <a:lstStyle/>
          <a:p>
            <a:r>
              <a:rPr lang="ru-RU" sz="3200" b="1" dirty="0"/>
              <a:t>а Јона беше сишао на дно лађе, и спаваше тврдо.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3857620" y="3429000"/>
            <a:ext cx="5286380" cy="1714512"/>
          </a:xfrm>
          <a:prstGeom prst="wedgeRoundRectCallout">
            <a:avLst>
              <a:gd name="adj1" fmla="val 19003"/>
              <a:gd name="adj2" fmla="val -83762"/>
              <a:gd name="adj3" fmla="val 16667"/>
            </a:avLst>
          </a:prstGeom>
          <a:solidFill>
            <a:schemeClr val="tx1"/>
          </a:solidFill>
          <a:ln>
            <a:solidFill>
              <a:schemeClr val="bg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Шта ти спаваш! Устани, призивај Бога свог, не би ли нас се опоменуо Бог да не погинемо.</a:t>
            </a:r>
            <a:endParaRPr lang="sr-Cyrl-CS" dirty="0"/>
          </a:p>
        </p:txBody>
      </p:sp>
      <p:pic>
        <p:nvPicPr>
          <p:cNvPr id="2" name="Picture 1" descr="Copy (2) of Jonah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1546"/>
            <a:ext cx="9232621" cy="50720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785794"/>
            <a:ext cx="2643174" cy="1754326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/>
              <a:t>А капетан лађе дође му и рече </a:t>
            </a:r>
            <a:endParaRPr lang="sr-Cyrl-CS" sz="3600" b="1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3714744" y="4500570"/>
            <a:ext cx="5429256" cy="1643074"/>
          </a:xfrm>
          <a:prstGeom prst="wedgeRoundRectCallout">
            <a:avLst>
              <a:gd name="adj1" fmla="val 18465"/>
              <a:gd name="adj2" fmla="val -93494"/>
              <a:gd name="adj3" fmla="val 1666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00"/>
                </a:solidFill>
              </a:rPr>
              <a:t>Шта ти спаваш!</a:t>
            </a:r>
            <a:r>
              <a:rPr lang="sr-Latn-CS" sz="2800" b="1" dirty="0">
                <a:solidFill>
                  <a:srgbClr val="000000"/>
                </a:solidFill>
              </a:rPr>
              <a:t>?</a:t>
            </a:r>
            <a:r>
              <a:rPr lang="ru-RU" sz="2800" b="1" dirty="0">
                <a:solidFill>
                  <a:srgbClr val="000000"/>
                </a:solidFill>
              </a:rPr>
              <a:t> Устани, призивај Бога свог, не би ли нас се опоменуо Бог да не погинемо.</a:t>
            </a:r>
            <a:endParaRPr lang="sr-Cyrl-CS" sz="2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onah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1500174"/>
            <a:ext cx="5072098" cy="393682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1" y="1500174"/>
            <a:ext cx="1714512" cy="1569660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wrap="square">
            <a:spAutoFit/>
          </a:bodyPr>
          <a:lstStyle/>
          <a:p>
            <a:r>
              <a:rPr lang="sr-Cyrl-CS" sz="2400" dirty="0"/>
              <a:t>Потом рекоше један другом: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3571868" y="1285860"/>
            <a:ext cx="5429256" cy="1643074"/>
          </a:xfrm>
          <a:prstGeom prst="wedgeRoundRectCallout">
            <a:avLst>
              <a:gd name="adj1" fmla="val -34358"/>
              <a:gd name="adj2" fmla="val 64186"/>
              <a:gd name="adj3" fmla="val 16667"/>
            </a:avLst>
          </a:prstGeom>
          <a:solidFill>
            <a:schemeClr val="tx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00"/>
                </a:solidFill>
              </a:rPr>
              <a:t>Ходите, да бацимо жреб да видимо са кога дође на нас ово зло!</a:t>
            </a:r>
            <a:endParaRPr lang="sr-Cyrl-CS" sz="2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Custom 6">
      <a:dk1>
        <a:srgbClr val="002E57"/>
      </a:dk1>
      <a:lt1>
        <a:sysClr val="window" lastClr="FFFFFF"/>
      </a:lt1>
      <a:dk2>
        <a:srgbClr val="4E5B6F"/>
      </a:dk2>
      <a:lt2>
        <a:srgbClr val="D6ECFF"/>
      </a:lt2>
      <a:accent1>
        <a:srgbClr val="003E75"/>
      </a:accent1>
      <a:accent2>
        <a:srgbClr val="007DE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60B5FF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99</TotalTime>
  <Words>1004</Words>
  <Application>Microsoft Office PowerPoint</Application>
  <PresentationFormat>Пројекција на екрану (4:3)</PresentationFormat>
  <Paragraphs>61</Paragraphs>
  <Slides>37</Slides>
  <Notes>0</Notes>
  <HiddenSlides>0</HiddenSlides>
  <MMClips>3</MMClips>
  <ScaleCrop>false</ScaleCrop>
  <HeadingPairs>
    <vt:vector size="6" baseType="variant">
      <vt:variant>
        <vt:lpstr>Кориштени фонтови</vt:lpstr>
      </vt:variant>
      <vt:variant>
        <vt:i4>6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37</vt:i4>
      </vt:variant>
    </vt:vector>
  </HeadingPairs>
  <TitlesOfParts>
    <vt:vector size="44" baseType="lpstr">
      <vt:lpstr>Arial</vt:lpstr>
      <vt:lpstr>Consolas</vt:lpstr>
      <vt:lpstr>Corbel</vt:lpstr>
      <vt:lpstr>Wingdings</vt:lpstr>
      <vt:lpstr>Wingdings 2</vt:lpstr>
      <vt:lpstr>Wingdings 3</vt:lpstr>
      <vt:lpstr>Metro</vt:lpstr>
      <vt:lpstr>ПРАВОСЛАВНИ КАТИХИЗИС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ПРАВОСЛАВНИ КАТИХИЗИС</dc:title>
  <dc:creator>Home</dc:creator>
  <cp:lastModifiedBy>Korisnik</cp:lastModifiedBy>
  <cp:revision>12</cp:revision>
  <dcterms:created xsi:type="dcterms:W3CDTF">2012-11-07T15:57:35Z</dcterms:created>
  <dcterms:modified xsi:type="dcterms:W3CDTF">2025-09-06T23:49:06Z</dcterms:modified>
</cp:coreProperties>
</file>