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62" r:id="rId6"/>
    <p:sldId id="260" r:id="rId7"/>
    <p:sldId id="25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84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sonTmssLml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6333" y="1717765"/>
            <a:ext cx="8915399" cy="2262781"/>
          </a:xfrm>
        </p:spPr>
        <p:txBody>
          <a:bodyPr/>
          <a:lstStyle/>
          <a:p>
            <a:pPr algn="ctr"/>
            <a:r>
              <a:rPr lang="sr-Cyrl-R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ПРИМЕР ДОБРЕ ПРАКСЕ</a:t>
            </a:r>
            <a:endParaRPr lang="sr-Latn-RS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sr-Cyrl-R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Крагујевац, 2018.</a:t>
            </a:r>
          </a:p>
          <a:p>
            <a:pPr algn="ctr"/>
            <a:r>
              <a:rPr lang="sr-Cyrl-R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Маја Марковић Гашић</a:t>
            </a:r>
            <a:endParaRPr lang="sr-Latn-R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03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ПРИПРЕМА ЗА ЧАС</a:t>
            </a:r>
            <a:endParaRPr lang="sr-Latn-RS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0919490"/>
              </p:ext>
            </p:extLst>
          </p:nvPr>
        </p:nvGraphicFramePr>
        <p:xfrm>
          <a:off x="2592924" y="1611948"/>
          <a:ext cx="8670161" cy="134896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431990">
                  <a:extLst>
                    <a:ext uri="{9D8B030D-6E8A-4147-A177-3AD203B41FA5}">
                      <a16:colId xmlns:a16="http://schemas.microsoft.com/office/drawing/2014/main" xmlns="" val="1324976039"/>
                    </a:ext>
                  </a:extLst>
                </a:gridCol>
                <a:gridCol w="4238171">
                  <a:extLst>
                    <a:ext uri="{9D8B030D-6E8A-4147-A177-3AD203B41FA5}">
                      <a16:colId xmlns:a16="http://schemas.microsoft.com/office/drawing/2014/main" xmlns="" val="808036251"/>
                    </a:ext>
                  </a:extLst>
                </a:gridCol>
              </a:tblGrid>
              <a:tr h="351663">
                <a:tc gridSpan="2">
                  <a:txBody>
                    <a:bodyPr/>
                    <a:lstStyle/>
                    <a:p>
                      <a:pPr marL="67945">
                        <a:spcBef>
                          <a:spcPts val="39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Школа:</a:t>
                      </a:r>
                      <a:r>
                        <a:rPr lang="sr-Cyrl-RS" sz="1400">
                          <a:effectLst/>
                        </a:rPr>
                        <a:t>Медицинска Школа са домом ученика „Сестре Нинковић“, Крагујевац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82793530"/>
                  </a:ext>
                </a:extLst>
              </a:tr>
              <a:tr h="497995">
                <a:tc gridSpan="2">
                  <a:txBody>
                    <a:bodyPr/>
                    <a:lstStyle/>
                    <a:p>
                      <a:pPr marL="67945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Наставни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предмет</a:t>
                      </a:r>
                      <a:r>
                        <a:rPr lang="en-US" sz="1400" dirty="0">
                          <a:effectLst/>
                        </a:rPr>
                        <a:t>: </a:t>
                      </a:r>
                      <a:r>
                        <a:rPr lang="sr-Cyrl-RS" sz="1400" dirty="0">
                          <a:effectLst/>
                        </a:rPr>
                        <a:t>Верска настава</a:t>
                      </a:r>
                      <a:endParaRPr lang="sr-Latn-RS" sz="1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46060780"/>
                  </a:ext>
                </a:extLst>
              </a:tr>
              <a:tr h="499307">
                <a:tc>
                  <a:txBody>
                    <a:bodyPr/>
                    <a:lstStyle/>
                    <a:p>
                      <a:pPr marL="67945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Разред:други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Наставник</a:t>
                      </a:r>
                      <a:r>
                        <a:rPr lang="en-US" sz="1400" dirty="0">
                          <a:effectLst/>
                        </a:rPr>
                        <a:t>:</a:t>
                      </a:r>
                      <a:r>
                        <a:rPr lang="sr-Cyrl-RS" sz="1400" dirty="0">
                          <a:effectLst/>
                        </a:rPr>
                        <a:t>Маја Марковић Гашић</a:t>
                      </a:r>
                      <a:endParaRPr lang="sr-Latn-RS" sz="1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99161539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3201881"/>
              </p:ext>
            </p:extLst>
          </p:nvPr>
        </p:nvGraphicFramePr>
        <p:xfrm>
          <a:off x="2592923" y="3087083"/>
          <a:ext cx="8655648" cy="356014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34630">
                  <a:extLst>
                    <a:ext uri="{9D8B030D-6E8A-4147-A177-3AD203B41FA5}">
                      <a16:colId xmlns:a16="http://schemas.microsoft.com/office/drawing/2014/main" xmlns="" val="1007331847"/>
                    </a:ext>
                  </a:extLst>
                </a:gridCol>
                <a:gridCol w="2806566">
                  <a:extLst>
                    <a:ext uri="{9D8B030D-6E8A-4147-A177-3AD203B41FA5}">
                      <a16:colId xmlns:a16="http://schemas.microsoft.com/office/drawing/2014/main" xmlns="" val="1046988344"/>
                    </a:ext>
                  </a:extLst>
                </a:gridCol>
                <a:gridCol w="4214452">
                  <a:extLst>
                    <a:ext uri="{9D8B030D-6E8A-4147-A177-3AD203B41FA5}">
                      <a16:colId xmlns:a16="http://schemas.microsoft.com/office/drawing/2014/main" xmlns="" val="1405540848"/>
                    </a:ext>
                  </a:extLst>
                </a:gridCol>
              </a:tblGrid>
              <a:tr h="184158">
                <a:tc gridSpan="2">
                  <a:txBody>
                    <a:bodyPr/>
                    <a:lstStyle/>
                    <a:p>
                      <a:pPr marL="67945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Наставна тема: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Наставна јединица: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445421522"/>
                  </a:ext>
                </a:extLst>
              </a:tr>
              <a:tr h="183479">
                <a:tc gridSpan="2">
                  <a:txBody>
                    <a:bodyPr/>
                    <a:lstStyle/>
                    <a:p>
                      <a:pPr marL="6794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r-Cyrl-RS" sz="800">
                          <a:effectLst/>
                        </a:rPr>
                        <a:t>Свештена историја спасења (Од Адама до Израиља)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r-Cyrl-RS" sz="800">
                          <a:effectLst/>
                        </a:rPr>
                        <a:t>Каин и Авељ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600081764"/>
                  </a:ext>
                </a:extLst>
              </a:tr>
              <a:tr h="165843">
                <a:tc gridSpan="2">
                  <a:txBody>
                    <a:bodyPr/>
                    <a:lstStyle/>
                    <a:p>
                      <a:pPr marL="6794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Тип часа: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Кључне речи: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99334087"/>
                  </a:ext>
                </a:extLst>
              </a:tr>
              <a:tr h="181784">
                <a:tc gridSpan="2">
                  <a:txBody>
                    <a:bodyPr/>
                    <a:lstStyle/>
                    <a:p>
                      <a:pPr marL="67945">
                        <a:spcBef>
                          <a:spcPts val="585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обрада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>
                        <a:spcBef>
                          <a:spcPts val="585"/>
                        </a:spcBef>
                        <a:spcAft>
                          <a:spcPts val="0"/>
                        </a:spcAft>
                      </a:pPr>
                      <a:r>
                        <a:rPr lang="sr-Cyrl-RS" sz="800">
                          <a:effectLst/>
                        </a:rPr>
                        <a:t>Жртва,Љубав,Завист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685051643"/>
                  </a:ext>
                </a:extLst>
              </a:tr>
              <a:tr h="923697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 </a:t>
                      </a:r>
                      <a:endParaRPr lang="sr-Latn-RS" sz="700" dirty="0">
                        <a:effectLst/>
                      </a:endParaRPr>
                    </a:p>
                    <a:p>
                      <a:pPr marL="1062355" marR="1061085" algn="ctr"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Циљеви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err="1">
                          <a:effectLst/>
                        </a:rPr>
                        <a:t>часа</a:t>
                      </a:r>
                      <a:endParaRPr lang="sr-Latn-RS" sz="7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r-Latn-RS" sz="700">
                        <a:effectLst/>
                      </a:endParaRPr>
                    </a:p>
                    <a:p>
                      <a:pPr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sr-Latn-RS" sz="700">
                        <a:effectLst/>
                      </a:endParaRPr>
                    </a:p>
                    <a:p>
                      <a:pPr marL="71120" marR="627380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Образовни (материјално- сазнајни)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97790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Да ученици усвоје знање о </a:t>
                      </a:r>
                      <a:r>
                        <a:rPr lang="sr-Cyrl-RS" sz="800">
                          <a:effectLst/>
                        </a:rPr>
                        <a:t>Библијској Историји Спасења </a:t>
                      </a:r>
                      <a:r>
                        <a:rPr lang="en-US" sz="800">
                          <a:effectLst/>
                        </a:rPr>
                        <a:t>IV </a:t>
                      </a:r>
                      <a:r>
                        <a:rPr lang="sr-Cyrl-RS" sz="800">
                          <a:effectLst/>
                        </a:rPr>
                        <a:t>поглавља књиге Постања: О Каину и Авељу;</a:t>
                      </a:r>
                      <a:endParaRPr lang="sr-Latn-RS" sz="700">
                        <a:effectLst/>
                      </a:endParaRPr>
                    </a:p>
                    <a:p>
                      <a:pPr marL="69850" marR="304800">
                        <a:spcAft>
                          <a:spcPts val="0"/>
                        </a:spcAft>
                      </a:pPr>
                      <a:r>
                        <a:rPr lang="sr-Cyrl-RS" sz="800">
                          <a:effectLst/>
                        </a:rPr>
                        <a:t>Д</a:t>
                      </a:r>
                      <a:r>
                        <a:rPr lang="en-US" sz="800">
                          <a:effectLst/>
                        </a:rPr>
                        <a:t>а објасне и тумаче оно што је битно у </a:t>
                      </a:r>
                      <a:r>
                        <a:rPr lang="sr-Cyrl-RS" sz="800">
                          <a:effectLst/>
                        </a:rPr>
                        <a:t>вези Библијског текста.</a:t>
                      </a:r>
                      <a:endParaRPr lang="sr-Latn-RS" sz="700">
                        <a:effectLst/>
                      </a:endParaRPr>
                    </a:p>
                    <a:p>
                      <a:pPr marL="69850" marR="304800">
                        <a:spcAft>
                          <a:spcPts val="0"/>
                        </a:spcAft>
                      </a:pPr>
                      <a:r>
                        <a:rPr lang="sr-Cyrl-RS" sz="800">
                          <a:effectLst/>
                        </a:rPr>
                        <a:t>Да науче да се психологија Каина и Авеља не разликује од психологије људи било којег доба па и данашњице.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069909646"/>
                  </a:ext>
                </a:extLst>
              </a:tr>
              <a:tr h="410532">
                <a:tc v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120" marR="582930">
                        <a:spcBef>
                          <a:spcPts val="125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Функционални (развојни)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1193165">
                        <a:spcBef>
                          <a:spcPts val="79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Да развија код ученика</a:t>
                      </a:r>
                      <a:r>
                        <a:rPr lang="sr-Cyrl-RS" sz="800">
                          <a:effectLst/>
                        </a:rPr>
                        <a:t> свест о сопственим емоцијама.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887158428"/>
                  </a:ext>
                </a:extLst>
              </a:tr>
              <a:tr h="821064">
                <a:tc v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sr-Latn-RS" sz="700" dirty="0">
                        <a:effectLst/>
                      </a:endParaRPr>
                    </a:p>
                    <a:p>
                      <a:pPr marL="71120"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Васпитни</a:t>
                      </a:r>
                      <a:endParaRPr lang="sr-Latn-RS" sz="7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marR="271145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Припремити ученике </a:t>
                      </a:r>
                      <a:r>
                        <a:rPr lang="sr-Cyrl-RS" sz="800">
                          <a:effectLst/>
                        </a:rPr>
                        <a:t>да спозна завист у свакодневном животу као негативно и аутодеструктивно осећање.</a:t>
                      </a:r>
                      <a:endParaRPr lang="sr-Latn-RS" sz="700">
                        <a:effectLst/>
                      </a:endParaRPr>
                    </a:p>
                    <a:p>
                      <a:pPr marL="69850" marR="271145">
                        <a:spcAft>
                          <a:spcPts val="0"/>
                        </a:spcAft>
                      </a:pPr>
                      <a:r>
                        <a:rPr lang="sr-Cyrl-RS" sz="800">
                          <a:effectLst/>
                        </a:rPr>
                        <a:t>Развити код ученика светст- да само марљивост и упорност са унутрашњом мотивацијом (жртва из љубави) доприносе остваривању жељених циљева и успеха. 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546606713"/>
                  </a:ext>
                </a:extLst>
              </a:tr>
              <a:tr h="141425">
                <a:tc gridSpan="2">
                  <a:txBody>
                    <a:bodyPr/>
                    <a:lstStyle/>
                    <a:p>
                      <a:pPr marL="67945"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Облици наставног рада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фронтални, индивидуални,групни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190882472"/>
                  </a:ext>
                </a:extLst>
              </a:tr>
              <a:tr h="270641">
                <a:tc gridSpan="2">
                  <a:txBody>
                    <a:bodyPr/>
                    <a:lstStyle/>
                    <a:p>
                      <a:pPr marL="67945">
                        <a:spcBef>
                          <a:spcPts val="52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Наставне методе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усмено излагање,разговор, метода читања</a:t>
                      </a:r>
                      <a:endParaRPr lang="sr-Latn-RS" sz="700">
                        <a:effectLst/>
                      </a:endParaRPr>
                    </a:p>
                    <a:p>
                      <a:pPr marL="69850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и рада на тексту,метода писања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425098336"/>
                  </a:ext>
                </a:extLst>
              </a:tr>
              <a:tr h="205266">
                <a:tc gridSpan="2">
                  <a:txBody>
                    <a:bodyPr/>
                    <a:lstStyle/>
                    <a:p>
                      <a:pPr marL="67945"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Наставна средства</a:t>
                      </a:r>
                      <a:endParaRPr lang="sr-Latn-RS" sz="7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sr-Cyrl-RS" sz="800" dirty="0">
                          <a:effectLst/>
                        </a:rPr>
                        <a:t> Библијски </a:t>
                      </a:r>
                      <a:r>
                        <a:rPr lang="en-US" sz="800" dirty="0" err="1">
                          <a:effectLst/>
                        </a:rPr>
                        <a:t>текст</a:t>
                      </a:r>
                      <a:r>
                        <a:rPr lang="en-US" sz="800" dirty="0">
                          <a:effectLst/>
                        </a:rPr>
                        <a:t>,</a:t>
                      </a:r>
                      <a:r>
                        <a:rPr lang="sr-Cyrl-RS" sz="800" dirty="0">
                          <a:effectLst/>
                        </a:rPr>
                        <a:t>едукативни    материјали,мултимедијални алати и сдржај</a:t>
                      </a:r>
                      <a:endParaRPr lang="sr-Latn-RS" sz="7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4130699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479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ПРИПРЕМА ЗА ЧАС</a:t>
            </a:r>
            <a:endParaRPr lang="sr-Latn-RS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8846656"/>
              </p:ext>
            </p:extLst>
          </p:nvPr>
        </p:nvGraphicFramePr>
        <p:xfrm>
          <a:off x="2592925" y="1550035"/>
          <a:ext cx="6317615" cy="14147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98775">
                  <a:extLst>
                    <a:ext uri="{9D8B030D-6E8A-4147-A177-3AD203B41FA5}">
                      <a16:colId xmlns:a16="http://schemas.microsoft.com/office/drawing/2014/main" xmlns="" val="230305120"/>
                    </a:ext>
                  </a:extLst>
                </a:gridCol>
                <a:gridCol w="3418840">
                  <a:extLst>
                    <a:ext uri="{9D8B030D-6E8A-4147-A177-3AD203B41FA5}">
                      <a16:colId xmlns:a16="http://schemas.microsoft.com/office/drawing/2014/main" xmlns="" val="4021909730"/>
                    </a:ext>
                  </a:extLst>
                </a:gridCol>
              </a:tblGrid>
              <a:tr h="264160">
                <a:tc>
                  <a:txBody>
                    <a:bodyPr/>
                    <a:lstStyle/>
                    <a:p>
                      <a:pPr marL="67945"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Наставни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објекат</a:t>
                      </a:r>
                      <a:endParaRPr lang="sr-Latn-RS" sz="1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Учионица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865102770"/>
                  </a:ext>
                </a:extLst>
              </a:tr>
              <a:tr h="266065">
                <a:tc>
                  <a:txBody>
                    <a:bodyPr/>
                    <a:lstStyle/>
                    <a:p>
                      <a:pPr marL="67945"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Корелација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>
                          <a:effectLst/>
                        </a:rPr>
                        <a:t> </a:t>
                      </a:r>
                      <a:r>
                        <a:rPr lang="sr-Cyrl-RS" sz="1200" dirty="0" smtClean="0">
                          <a:effectLst/>
                        </a:rPr>
                        <a:t>Психологија-Емоције(Врсте</a:t>
                      </a:r>
                      <a:r>
                        <a:rPr lang="sr-Cyrl-RS" sz="1200" baseline="0" dirty="0" smtClean="0">
                          <a:effectLst/>
                        </a:rPr>
                        <a:t> емоција)</a:t>
                      </a:r>
                      <a:endParaRPr lang="sr-Latn-RS" sz="1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907017401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marL="67945">
                        <a:spcBef>
                          <a:spcPts val="52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Литература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sr-Cyrl-RS" sz="1200" dirty="0">
                          <a:effectLst/>
                        </a:rPr>
                        <a:t> Библија, Предање Цркве, јутјуб извори</a:t>
                      </a:r>
                      <a:endParaRPr lang="sr-Latn-RS" sz="1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879995134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pPr marL="67945">
                        <a:spcBef>
                          <a:spcPts val="16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Иновације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sr-Latn-RS" sz="1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4267373704"/>
                  </a:ext>
                </a:extLst>
              </a:tr>
              <a:tr h="266065">
                <a:tc>
                  <a:txBody>
                    <a:bodyPr/>
                    <a:lstStyle/>
                    <a:p>
                      <a:pPr marL="67945">
                        <a:spcBef>
                          <a:spcPts val="17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Напомене, запажања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sr-Latn-RS" sz="1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36678104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592925" y="3416300"/>
            <a:ext cx="6436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Структура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наставног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часа</a:t>
            </a:r>
            <a:endParaRPr lang="sr-Latn-R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343308"/>
              </p:ext>
            </p:extLst>
          </p:nvPr>
        </p:nvGraphicFramePr>
        <p:xfrm>
          <a:off x="2605307" y="3765947"/>
          <a:ext cx="6292850" cy="252603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270000">
                  <a:extLst>
                    <a:ext uri="{9D8B030D-6E8A-4147-A177-3AD203B41FA5}">
                      <a16:colId xmlns:a16="http://schemas.microsoft.com/office/drawing/2014/main" xmlns="" val="3929736616"/>
                    </a:ext>
                  </a:extLst>
                </a:gridCol>
                <a:gridCol w="1674495">
                  <a:extLst>
                    <a:ext uri="{9D8B030D-6E8A-4147-A177-3AD203B41FA5}">
                      <a16:colId xmlns:a16="http://schemas.microsoft.com/office/drawing/2014/main" xmlns="" val="3678992260"/>
                    </a:ext>
                  </a:extLst>
                </a:gridCol>
                <a:gridCol w="1672590">
                  <a:extLst>
                    <a:ext uri="{9D8B030D-6E8A-4147-A177-3AD203B41FA5}">
                      <a16:colId xmlns:a16="http://schemas.microsoft.com/office/drawing/2014/main" xmlns="" val="1445237963"/>
                    </a:ext>
                  </a:extLst>
                </a:gridCol>
                <a:gridCol w="1675765">
                  <a:extLst>
                    <a:ext uri="{9D8B030D-6E8A-4147-A177-3AD203B41FA5}">
                      <a16:colId xmlns:a16="http://schemas.microsoft.com/office/drawing/2014/main" xmlns="" val="920238235"/>
                    </a:ext>
                  </a:extLst>
                </a:gridCol>
              </a:tblGrid>
              <a:tr h="436245">
                <a:tc>
                  <a:txBody>
                    <a:bodyPr/>
                    <a:lstStyle/>
                    <a:p>
                      <a:pPr marL="55245" marR="40640" algn="ctr">
                        <a:spcBef>
                          <a:spcPts val="84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Етапа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часа</a:t>
                      </a:r>
                      <a:endParaRPr lang="sr-Latn-RS" sz="1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3855">
                        <a:spcBef>
                          <a:spcPts val="84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Облик рада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2585">
                        <a:spcBef>
                          <a:spcPts val="84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Метод рада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6570">
                        <a:spcBef>
                          <a:spcPts val="84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Трајање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626843653"/>
                  </a:ext>
                </a:extLst>
              </a:tr>
              <a:tr h="515620">
                <a:tc>
                  <a:txBody>
                    <a:bodyPr/>
                    <a:lstStyle/>
                    <a:p>
                      <a:pPr marL="55245" marR="55245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уводни део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0485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фронтални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193040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разговор,усмено излагање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sr-Cyrl-RS" sz="1400">
                          <a:effectLst/>
                        </a:rPr>
                        <a:t>3 до 5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611938373"/>
                  </a:ext>
                </a:extLst>
              </a:tr>
              <a:tr h="826770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350">
                          <a:effectLst/>
                        </a:rPr>
                        <a:t> </a:t>
                      </a:r>
                      <a:endParaRPr lang="sr-Latn-RS" sz="1100">
                        <a:effectLst/>
                      </a:endParaRPr>
                    </a:p>
                    <a:p>
                      <a:pPr marL="67945" marR="73660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главни део часа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350">
                          <a:effectLst/>
                        </a:rPr>
                        <a:t> </a:t>
                      </a:r>
                      <a:endParaRPr lang="sr-Latn-RS" sz="1100">
                        <a:effectLst/>
                      </a:endParaRPr>
                    </a:p>
                    <a:p>
                      <a:pPr marL="70485" marR="69215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групни,индивидуа лни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141605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разговор,метода читања и рада на тексту,метода</a:t>
                      </a:r>
                      <a:endParaRPr lang="sr-Latn-RS" sz="1100">
                        <a:effectLst/>
                      </a:endParaRPr>
                    </a:p>
                    <a:p>
                      <a:pPr marL="68580">
                        <a:lnSpc>
                          <a:spcPts val="159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писања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2050" dirty="0">
                          <a:effectLst/>
                        </a:rPr>
                        <a:t> </a:t>
                      </a:r>
                      <a:endParaRPr lang="sr-Latn-RS" sz="1100" dirty="0">
                        <a:effectLst/>
                      </a:endParaRPr>
                    </a:p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25</a:t>
                      </a:r>
                      <a:r>
                        <a:rPr lang="sr-Cyrl-RS" sz="1400" dirty="0" smtClean="0">
                          <a:effectLst/>
                        </a:rPr>
                        <a:t>-30</a:t>
                      </a:r>
                      <a:endParaRPr lang="sr-Latn-RS" sz="1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018541128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67945" marR="26987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завршни део часа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0485" marR="6921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sr-Cyrl-RS" sz="1400">
                          <a:effectLst/>
                        </a:rPr>
                        <a:t>интерактивни,</a:t>
                      </a:r>
                      <a:endParaRPr lang="sr-Latn-RS" sz="1100">
                        <a:effectLst/>
                      </a:endParaRPr>
                    </a:p>
                    <a:p>
                      <a:pPr marL="70485" marR="6921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sr-Cyrl-RS" sz="1400">
                          <a:effectLst/>
                        </a:rPr>
                        <a:t>мултимедијални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126365"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презентација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sr-Cyrl-RS" sz="1400" dirty="0" smtClean="0">
                          <a:effectLst/>
                        </a:rPr>
                        <a:t>5-</a:t>
                      </a:r>
                      <a:r>
                        <a:rPr lang="en-US" sz="1400" dirty="0" smtClean="0">
                          <a:effectLst/>
                        </a:rPr>
                        <a:t>10</a:t>
                      </a:r>
                      <a:endParaRPr lang="sr-Latn-RS" sz="1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783354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2969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537703"/>
            <a:ext cx="8911687" cy="1280890"/>
          </a:xfrm>
        </p:spPr>
        <p:txBody>
          <a:bodyPr/>
          <a:lstStyle/>
          <a:p>
            <a:r>
              <a:rPr lang="sr-Cyrl-R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ТОК ЧАСА</a:t>
            </a:r>
            <a:endParaRPr lang="sr-Latn-RS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9546727"/>
              </p:ext>
            </p:extLst>
          </p:nvPr>
        </p:nvGraphicFramePr>
        <p:xfrm>
          <a:off x="2592925" y="1273175"/>
          <a:ext cx="9120103" cy="159702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546780">
                  <a:extLst>
                    <a:ext uri="{9D8B030D-6E8A-4147-A177-3AD203B41FA5}">
                      <a16:colId xmlns:a16="http://schemas.microsoft.com/office/drawing/2014/main" xmlns="" val="3605439083"/>
                    </a:ext>
                  </a:extLst>
                </a:gridCol>
                <a:gridCol w="4573323">
                  <a:extLst>
                    <a:ext uri="{9D8B030D-6E8A-4147-A177-3AD203B41FA5}">
                      <a16:colId xmlns:a16="http://schemas.microsoft.com/office/drawing/2014/main" xmlns="" val="1040379343"/>
                    </a:ext>
                  </a:extLst>
                </a:gridCol>
              </a:tblGrid>
              <a:tr h="297815">
                <a:tc>
                  <a:txBody>
                    <a:bodyPr/>
                    <a:lstStyle/>
                    <a:p>
                      <a:pPr marL="701675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Активности ученика</a:t>
                      </a:r>
                      <a:endParaRPr lang="sr-Latn-RS" sz="12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4040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Активности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наставника</a:t>
                      </a:r>
                      <a:endParaRPr lang="sr-Latn-RS" sz="12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687977046"/>
                  </a:ext>
                </a:extLst>
              </a:tr>
              <a:tr h="339090">
                <a:tc gridSpan="2">
                  <a:txBody>
                    <a:bodyPr/>
                    <a:lstStyle/>
                    <a:p>
                      <a:pPr marL="2307590" marR="228917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Уводни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део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часа</a:t>
                      </a:r>
                      <a:endParaRPr lang="sr-Latn-RS" sz="12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3463009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Cyrl-RS" sz="1050" dirty="0" smtClean="0">
                          <a:effectLst/>
                        </a:rPr>
                        <a:t>Молитва.</a:t>
                      </a:r>
                    </a:p>
                    <a:p>
                      <a:pPr marL="6794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 err="1" smtClean="0">
                          <a:effectLst/>
                        </a:rPr>
                        <a:t>Ученици</a:t>
                      </a:r>
                      <a:r>
                        <a:rPr lang="en-US" sz="1050" dirty="0" smtClean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одговарају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на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питања</a:t>
                      </a:r>
                      <a:r>
                        <a:rPr lang="en-US" sz="1050" dirty="0">
                          <a:effectLst/>
                        </a:rPr>
                        <a:t>, </a:t>
                      </a:r>
                      <a:r>
                        <a:rPr lang="en-US" sz="1050" dirty="0" err="1">
                          <a:effectLst/>
                        </a:rPr>
                        <a:t>активно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слушају</a:t>
                      </a:r>
                      <a:r>
                        <a:rPr lang="en-US" sz="1050" dirty="0">
                          <a:effectLst/>
                        </a:rPr>
                        <a:t>.</a:t>
                      </a:r>
                      <a:endParaRPr lang="sr-Latn-RS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 </a:t>
                      </a:r>
                      <a:endParaRPr lang="sr-Latn-RS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 </a:t>
                      </a:r>
                      <a:endParaRPr lang="sr-Latn-RS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 </a:t>
                      </a:r>
                      <a:endParaRPr lang="sr-Latn-RS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 </a:t>
                      </a:r>
                      <a:endParaRPr lang="sr-Latn-RS" sz="1050" dirty="0"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120" marR="2520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 err="1">
                          <a:effectLst/>
                        </a:rPr>
                        <a:t>Разговарам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са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ученицима</a:t>
                      </a:r>
                      <a:r>
                        <a:rPr lang="en-US" sz="1050" dirty="0">
                          <a:effectLst/>
                        </a:rPr>
                        <a:t> о </a:t>
                      </a:r>
                      <a:r>
                        <a:rPr lang="en-US" sz="1050" dirty="0" err="1">
                          <a:effectLst/>
                        </a:rPr>
                        <a:t>претходном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градиву</a:t>
                      </a:r>
                      <a:r>
                        <a:rPr lang="en-US" sz="1050" dirty="0">
                          <a:effectLst/>
                        </a:rPr>
                        <a:t> и </a:t>
                      </a:r>
                      <a:r>
                        <a:rPr lang="en-US" sz="1050" dirty="0" err="1">
                          <a:effectLst/>
                        </a:rPr>
                        <a:t>материјалима</a:t>
                      </a:r>
                      <a:r>
                        <a:rPr lang="sr-Cyrl-RS" sz="1050" dirty="0">
                          <a:effectLst/>
                        </a:rPr>
                        <a:t> „Библијска историја спасења“ </a:t>
                      </a:r>
                      <a:r>
                        <a:rPr lang="en-US" sz="1050" dirty="0" err="1">
                          <a:effectLst/>
                        </a:rPr>
                        <a:t>саопштавам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циљ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часа</a:t>
                      </a:r>
                      <a:r>
                        <a:rPr lang="en-US" sz="1050" dirty="0">
                          <a:effectLst/>
                        </a:rPr>
                        <a:t>.</a:t>
                      </a:r>
                      <a:endParaRPr lang="sr-Latn-RS" sz="1050" dirty="0">
                        <a:effectLst/>
                      </a:endParaRPr>
                    </a:p>
                    <a:p>
                      <a:pPr marL="71120" marR="1447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sr-Cyrl-RS" sz="1050" dirty="0">
                          <a:effectLst/>
                        </a:rPr>
                        <a:t>Дајем упутства о раду на часу.</a:t>
                      </a:r>
                      <a:endParaRPr lang="sr-Latn-RS" sz="1050" dirty="0">
                        <a:effectLst/>
                      </a:endParaRPr>
                    </a:p>
                    <a:p>
                      <a:pPr marL="71120"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 </a:t>
                      </a:r>
                      <a:endParaRPr lang="sr-Latn-RS" sz="105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95223238"/>
                  </a:ext>
                </a:extLst>
              </a:tr>
            </a:tbl>
          </a:graphicData>
        </a:graphic>
      </p:graphicFrame>
      <p:sp>
        <p:nvSpPr>
          <p:cNvPr id="6" name="AutoShape 8" descr="Image result for YOU TUBE"/>
          <p:cNvSpPr>
            <a:spLocks noChangeAspect="1" noChangeArrowheads="1"/>
          </p:cNvSpPr>
          <p:nvPr/>
        </p:nvSpPr>
        <p:spPr bwMode="auto">
          <a:xfrm>
            <a:off x="155575" y="-144463"/>
            <a:ext cx="944560" cy="94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r-Latn-RS"/>
          </a:p>
        </p:txBody>
      </p:sp>
      <p:sp>
        <p:nvSpPr>
          <p:cNvPr id="9" name="AutoShape 12" descr="Image result for YOU TUBE"/>
          <p:cNvSpPr>
            <a:spLocks noChangeAspect="1" noChangeArrowheads="1"/>
          </p:cNvSpPr>
          <p:nvPr/>
        </p:nvSpPr>
        <p:spPr bwMode="auto">
          <a:xfrm>
            <a:off x="-982980" y="-1283021"/>
            <a:ext cx="1443355" cy="144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r-Latn-RS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946336"/>
              </p:ext>
            </p:extLst>
          </p:nvPr>
        </p:nvGraphicFramePr>
        <p:xfrm>
          <a:off x="2592924" y="2907937"/>
          <a:ext cx="9120103" cy="38862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559105">
                  <a:extLst>
                    <a:ext uri="{9D8B030D-6E8A-4147-A177-3AD203B41FA5}">
                      <a16:colId xmlns:a16="http://schemas.microsoft.com/office/drawing/2014/main" xmlns="" val="2888560002"/>
                    </a:ext>
                  </a:extLst>
                </a:gridCol>
                <a:gridCol w="4560998">
                  <a:extLst>
                    <a:ext uri="{9D8B030D-6E8A-4147-A177-3AD203B41FA5}">
                      <a16:colId xmlns:a16="http://schemas.microsoft.com/office/drawing/2014/main" xmlns="" val="1681354224"/>
                    </a:ext>
                  </a:extLst>
                </a:gridCol>
              </a:tblGrid>
              <a:tr h="222245">
                <a:tc gridSpan="2">
                  <a:txBody>
                    <a:bodyPr/>
                    <a:lstStyle/>
                    <a:p>
                      <a:pPr marL="2307590" marR="2289175" algn="ctr" defTabSz="457200" rtl="0" eaLnBrk="1" latinLnBrk="0" hangingPunct="1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Главни</a:t>
                      </a:r>
                      <a:r>
                        <a:rPr lang="en-US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део</a:t>
                      </a:r>
                      <a:r>
                        <a:rPr lang="en-US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часа</a:t>
                      </a:r>
                      <a:endParaRPr lang="sr-Latn-R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73825191"/>
                  </a:ext>
                </a:extLst>
              </a:tr>
              <a:tr h="3663955">
                <a:tc>
                  <a:txBody>
                    <a:bodyPr/>
                    <a:lstStyle/>
                    <a:p>
                      <a:pPr marL="67945">
                        <a:lnSpc>
                          <a:spcPts val="1345"/>
                        </a:lnSpc>
                        <a:spcAft>
                          <a:spcPts val="0"/>
                        </a:spcAft>
                      </a:pPr>
                      <a:r>
                        <a:rPr lang="en-US" sz="1050" dirty="0" err="1">
                          <a:effectLst/>
                        </a:rPr>
                        <a:t>Ученици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се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деле</a:t>
                      </a:r>
                      <a:r>
                        <a:rPr lang="en-US" sz="1050" dirty="0">
                          <a:effectLst/>
                        </a:rPr>
                        <a:t> у </a:t>
                      </a:r>
                      <a:r>
                        <a:rPr lang="en-US" sz="1050" dirty="0" err="1">
                          <a:effectLst/>
                        </a:rPr>
                        <a:t>групе</a:t>
                      </a:r>
                      <a:endParaRPr lang="sr-Latn-RS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 </a:t>
                      </a:r>
                      <a:endParaRPr lang="sr-Latn-RS" sz="1050" dirty="0">
                        <a:effectLst/>
                      </a:endParaRPr>
                    </a:p>
                    <a:p>
                      <a:pPr marL="67945">
                        <a:lnSpc>
                          <a:spcPts val="1395"/>
                        </a:lnSpc>
                        <a:spcAft>
                          <a:spcPts val="0"/>
                        </a:spcAft>
                      </a:pPr>
                      <a:r>
                        <a:rPr lang="en-US" sz="1050" dirty="0" err="1">
                          <a:effectLst/>
                        </a:rPr>
                        <a:t>Ученици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читају</a:t>
                      </a:r>
                      <a:endParaRPr lang="sr-Latn-RS" sz="1050" dirty="0">
                        <a:effectLst/>
                      </a:endParaRPr>
                    </a:p>
                    <a:p>
                      <a:pPr marL="67945" marR="99060">
                        <a:spcAft>
                          <a:spcPts val="0"/>
                        </a:spcAft>
                      </a:pPr>
                      <a:r>
                        <a:rPr lang="en-US" sz="1050" dirty="0" err="1">
                          <a:effectLst/>
                        </a:rPr>
                        <a:t>текст,размишљају,договарају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се,тумаче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непознате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термине,изразе,постављају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наставнику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питања</a:t>
                      </a:r>
                      <a:r>
                        <a:rPr lang="en-US" sz="1050" dirty="0">
                          <a:effectLst/>
                        </a:rPr>
                        <a:t>.</a:t>
                      </a:r>
                      <a:endParaRPr lang="sr-Latn-RS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 </a:t>
                      </a:r>
                      <a:endParaRPr lang="sr-Latn-RS" sz="1050" dirty="0">
                        <a:effectLst/>
                      </a:endParaRPr>
                    </a:p>
                    <a:p>
                      <a:pPr marL="67945">
                        <a:lnSpc>
                          <a:spcPts val="1395"/>
                        </a:lnSpc>
                        <a:spcBef>
                          <a:spcPts val="117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 err="1">
                          <a:effectLst/>
                        </a:rPr>
                        <a:t>Извлаче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из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лекције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оно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што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је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битно</a:t>
                      </a:r>
                      <a:r>
                        <a:rPr lang="en-US" sz="1050" dirty="0">
                          <a:effectLst/>
                        </a:rPr>
                        <a:t>.</a:t>
                      </a:r>
                      <a:r>
                        <a:rPr lang="sr-Cyrl-RS" sz="1050" dirty="0">
                          <a:effectLst/>
                        </a:rPr>
                        <a:t> Допуњују своје материјале -Библијска исрорија спасења.</a:t>
                      </a:r>
                      <a:endParaRPr lang="sr-Latn-RS" sz="1050" dirty="0">
                        <a:effectLst/>
                      </a:endParaRPr>
                    </a:p>
                    <a:p>
                      <a:pPr marL="67945">
                        <a:lnSpc>
                          <a:spcPts val="1395"/>
                        </a:lnSpc>
                        <a:spcBef>
                          <a:spcPts val="1170"/>
                        </a:spcBef>
                        <a:spcAft>
                          <a:spcPts val="0"/>
                        </a:spcAft>
                      </a:pPr>
                      <a:r>
                        <a:rPr lang="sr-Cyrl-RS" sz="1050" dirty="0">
                          <a:effectLst/>
                        </a:rPr>
                        <a:t>Капитен групе води рачуна о ефикасности е ефективности своје групе, припреме за презентовање, и први презентује из своје групе.</a:t>
                      </a:r>
                      <a:endParaRPr lang="sr-Latn-RS" sz="1050" dirty="0">
                        <a:effectLst/>
                      </a:endParaRPr>
                    </a:p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sr-Cyrl-RS" sz="1050" dirty="0">
                          <a:effectLst/>
                        </a:rPr>
                        <a:t> </a:t>
                      </a:r>
                      <a:endParaRPr lang="sr-Latn-RS" sz="1050" dirty="0">
                        <a:effectLst/>
                      </a:endParaRPr>
                    </a:p>
                    <a:p>
                      <a:pPr marL="67945" marR="177800" lv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Сваки ученик презентује и дискутује свој део </a:t>
                      </a:r>
                      <a:r>
                        <a:rPr lang="sr-Cyrl-RS" sz="105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текста.</a:t>
                      </a:r>
                    </a:p>
                    <a:p>
                      <a:pPr marL="67945" marR="177800" lv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05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Говори </a:t>
                      </a:r>
                      <a:r>
                        <a:rPr lang="sr-Cyrl-RS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 томе како је било најлакше научити текст,да ли су га сви </a:t>
                      </a:r>
                      <a:r>
                        <a:rPr lang="sr-Cyrl-RS" sz="105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разумели.</a:t>
                      </a:r>
                    </a:p>
                    <a:p>
                      <a:pPr marL="67945" marR="177800" lv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05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Остали </a:t>
                      </a:r>
                      <a:r>
                        <a:rPr lang="sr-Cyrl-RS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ученици из групе </a:t>
                      </a:r>
                      <a:r>
                        <a:rPr lang="sr-Cyrl-RS" sz="105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допуњују.</a:t>
                      </a:r>
                    </a:p>
                    <a:p>
                      <a:pPr marL="67945" marR="177800" lv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05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Сви </a:t>
                      </a:r>
                      <a:r>
                        <a:rPr lang="sr-Cyrl-RS" sz="105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ученици слушају.</a:t>
                      </a:r>
                      <a:endParaRPr lang="sr-Latn-RS" sz="105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120" marR="184150" indent="45720">
                        <a:spcAft>
                          <a:spcPts val="0"/>
                        </a:spcAft>
                      </a:pPr>
                      <a:r>
                        <a:rPr lang="en-US" sz="1050" dirty="0" err="1" smtClean="0">
                          <a:effectLst/>
                        </a:rPr>
                        <a:t>Формир</a:t>
                      </a:r>
                      <a:r>
                        <a:rPr lang="sr-Cyrl-RS" sz="1050" dirty="0" smtClean="0">
                          <a:effectLst/>
                        </a:rPr>
                        <a:t>ају</a:t>
                      </a:r>
                      <a:r>
                        <a:rPr lang="sr-Cyrl-RS" sz="1050" baseline="0" dirty="0" smtClean="0">
                          <a:effectLst/>
                        </a:rPr>
                        <a:t> се </a:t>
                      </a:r>
                      <a:r>
                        <a:rPr lang="en-US" sz="1050" dirty="0" smtClean="0">
                          <a:effectLst/>
                        </a:rPr>
                        <a:t> </a:t>
                      </a:r>
                      <a:r>
                        <a:rPr lang="sr-Cyrl-RS" sz="1050" dirty="0">
                          <a:effectLst/>
                        </a:rPr>
                        <a:t>4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мешовите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групе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састављене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од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ученика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sr-Cyrl-RS" sz="1050" dirty="0">
                          <a:effectLst/>
                        </a:rPr>
                        <a:t>изабраних методом насумичних бројева.</a:t>
                      </a:r>
                      <a:endParaRPr lang="sr-Latn-RS" sz="1050" dirty="0">
                        <a:effectLst/>
                      </a:endParaRPr>
                    </a:p>
                    <a:p>
                      <a:pPr marL="71120" marR="568325">
                        <a:spcAft>
                          <a:spcPts val="0"/>
                        </a:spcAft>
                      </a:pPr>
                      <a:r>
                        <a:rPr lang="sr-Cyrl-RS" sz="1050" dirty="0">
                          <a:effectLst/>
                        </a:rPr>
                        <a:t>Надзирем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поделу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задужења</a:t>
                      </a:r>
                      <a:r>
                        <a:rPr lang="en-US" sz="1050" dirty="0">
                          <a:effectLst/>
                        </a:rPr>
                        <a:t> у </a:t>
                      </a:r>
                      <a:r>
                        <a:rPr lang="en-US" sz="1050" dirty="0" err="1">
                          <a:effectLst/>
                        </a:rPr>
                        <a:t>групи</a:t>
                      </a:r>
                      <a:r>
                        <a:rPr lang="sr-Cyrl-RS" sz="1050" dirty="0">
                          <a:effectLst/>
                        </a:rPr>
                        <a:t> и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одређ</a:t>
                      </a:r>
                      <a:r>
                        <a:rPr lang="sr-Cyrl-RS" sz="1050" dirty="0">
                          <a:effectLst/>
                        </a:rPr>
                        <a:t>ивање капитена</a:t>
                      </a:r>
                      <a:r>
                        <a:rPr lang="en-US" sz="1050" dirty="0">
                          <a:effectLst/>
                        </a:rPr>
                        <a:t>.</a:t>
                      </a:r>
                      <a:endParaRPr lang="sr-Latn-RS" sz="1050" dirty="0">
                        <a:effectLst/>
                      </a:endParaRPr>
                    </a:p>
                    <a:p>
                      <a:pPr marL="71120" marR="207645">
                        <a:spcAft>
                          <a:spcPts val="0"/>
                        </a:spcAft>
                      </a:pPr>
                      <a:r>
                        <a:rPr lang="en-US" sz="1050" dirty="0" err="1">
                          <a:effectLst/>
                        </a:rPr>
                        <a:t>Делим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ученицима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писани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текст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из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градива</a:t>
                      </a:r>
                      <a:r>
                        <a:rPr lang="en-US" sz="1050" dirty="0">
                          <a:effectLst/>
                        </a:rPr>
                        <a:t> .</a:t>
                      </a:r>
                      <a:endParaRPr lang="sr-Latn-RS" sz="1050" dirty="0">
                        <a:effectLst/>
                      </a:endParaRPr>
                    </a:p>
                    <a:p>
                      <a:pPr marL="71120" marR="207645">
                        <a:spcAft>
                          <a:spcPts val="0"/>
                        </a:spcAft>
                      </a:pPr>
                      <a:r>
                        <a:rPr lang="en-US" sz="1050" dirty="0" err="1">
                          <a:effectLst/>
                        </a:rPr>
                        <a:t>Објашњавам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да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је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њихов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задатак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да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прочитају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текст</a:t>
                      </a:r>
                      <a:r>
                        <a:rPr lang="en-US" sz="1050" dirty="0">
                          <a:effectLst/>
                        </a:rPr>
                        <a:t> и </a:t>
                      </a:r>
                      <a:r>
                        <a:rPr lang="en-US" sz="1050" dirty="0" err="1">
                          <a:effectLst/>
                        </a:rPr>
                        <a:t>размисле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шта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је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суштина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овог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текста</a:t>
                      </a:r>
                      <a:r>
                        <a:rPr lang="en-US" sz="1050" dirty="0">
                          <a:effectLst/>
                        </a:rPr>
                        <a:t>. </a:t>
                      </a:r>
                      <a:r>
                        <a:rPr lang="en-US" sz="1050" dirty="0" err="1">
                          <a:effectLst/>
                        </a:rPr>
                        <a:t>Упућујем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их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на</a:t>
                      </a:r>
                      <a:endParaRPr lang="sr-Latn-RS" sz="1050" dirty="0">
                        <a:effectLst/>
                      </a:endParaRPr>
                    </a:p>
                    <a:p>
                      <a:pPr marL="71120" marR="73025">
                        <a:spcAft>
                          <a:spcPts val="0"/>
                        </a:spcAft>
                      </a:pPr>
                      <a:r>
                        <a:rPr lang="en-US" sz="1050" dirty="0" err="1">
                          <a:effectLst/>
                        </a:rPr>
                        <a:t>тумачење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непознатих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термина.Дајем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им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помоћ</a:t>
                      </a:r>
                      <a:r>
                        <a:rPr lang="en-US" sz="1050" dirty="0">
                          <a:effectLst/>
                        </a:rPr>
                        <a:t> у </a:t>
                      </a:r>
                      <a:r>
                        <a:rPr lang="en-US" sz="1050" dirty="0" err="1">
                          <a:effectLst/>
                        </a:rPr>
                        <a:t>виду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упитних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речца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ко,шта,како,где,зашто</a:t>
                      </a:r>
                      <a:r>
                        <a:rPr lang="en-US" sz="1050" dirty="0">
                          <a:effectLst/>
                        </a:rPr>
                        <a:t>.</a:t>
                      </a:r>
                      <a:endParaRPr lang="sr-Latn-RS" sz="1050" dirty="0">
                        <a:effectLst/>
                      </a:endParaRPr>
                    </a:p>
                    <a:p>
                      <a:pPr marL="71120">
                        <a:spcAft>
                          <a:spcPts val="0"/>
                        </a:spcAft>
                      </a:pPr>
                      <a:r>
                        <a:rPr lang="en-US" sz="1050" dirty="0" err="1">
                          <a:effectLst/>
                        </a:rPr>
                        <a:t>Објашњавам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појам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концепта</a:t>
                      </a:r>
                      <a:r>
                        <a:rPr lang="en-US" sz="1050" dirty="0">
                          <a:effectLst/>
                        </a:rPr>
                        <a:t>. </a:t>
                      </a:r>
                      <a:endParaRPr lang="sr-Latn-RS" sz="1050" dirty="0">
                        <a:effectLst/>
                      </a:endParaRPr>
                    </a:p>
                    <a:p>
                      <a:pPr marL="71120">
                        <a:spcAft>
                          <a:spcPts val="0"/>
                        </a:spcAft>
                      </a:pPr>
                      <a:r>
                        <a:rPr lang="en-US" sz="1050" dirty="0" err="1">
                          <a:effectLst/>
                        </a:rPr>
                        <a:t>Пратим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рад</a:t>
                      </a:r>
                      <a:r>
                        <a:rPr lang="en-US" sz="1050" dirty="0">
                          <a:effectLst/>
                        </a:rPr>
                        <a:t> у </a:t>
                      </a:r>
                      <a:r>
                        <a:rPr lang="en-US" sz="1050" dirty="0" err="1">
                          <a:effectLst/>
                        </a:rPr>
                        <a:t>групама</a:t>
                      </a:r>
                      <a:r>
                        <a:rPr lang="en-US" sz="1050" dirty="0">
                          <a:effectLst/>
                        </a:rPr>
                        <a:t>.</a:t>
                      </a:r>
                      <a:endParaRPr lang="sr-Latn-RS" sz="1050" dirty="0">
                        <a:effectLst/>
                      </a:endParaRPr>
                    </a:p>
                    <a:p>
                      <a:pPr marL="71120" marR="440690">
                        <a:spcAft>
                          <a:spcPts val="0"/>
                        </a:spcAft>
                      </a:pPr>
                      <a:r>
                        <a:rPr lang="en-US" sz="1050" dirty="0" err="1">
                          <a:effectLst/>
                        </a:rPr>
                        <a:t>Подстичем</a:t>
                      </a:r>
                      <a:r>
                        <a:rPr lang="en-US" sz="1050" dirty="0">
                          <a:effectLst/>
                        </a:rPr>
                        <a:t> и </a:t>
                      </a:r>
                      <a:r>
                        <a:rPr lang="en-US" sz="1050" dirty="0" err="1">
                          <a:effectLst/>
                        </a:rPr>
                        <a:t>оснажујем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ученике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да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објашњавају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својим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речима</a:t>
                      </a:r>
                      <a:r>
                        <a:rPr lang="en-US" sz="1050" dirty="0">
                          <a:effectLst/>
                        </a:rPr>
                        <a:t>.</a:t>
                      </a:r>
                      <a:endParaRPr lang="sr-Latn-RS" sz="1050" dirty="0">
                        <a:effectLst/>
                      </a:endParaRPr>
                    </a:p>
                    <a:p>
                      <a:pPr marL="71120" marR="426085">
                        <a:spcAft>
                          <a:spcPts val="0"/>
                        </a:spcAft>
                      </a:pPr>
                      <a:r>
                        <a:rPr lang="en-US" sz="1050" dirty="0" err="1">
                          <a:effectLst/>
                        </a:rPr>
                        <a:t>Похваљујем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напредак</a:t>
                      </a:r>
                      <a:r>
                        <a:rPr lang="en-US" sz="1050" dirty="0">
                          <a:effectLst/>
                        </a:rPr>
                        <a:t> у </a:t>
                      </a:r>
                      <a:r>
                        <a:rPr lang="en-US" sz="1050" dirty="0" err="1">
                          <a:effectLst/>
                        </a:rPr>
                        <a:t>групи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као</a:t>
                      </a:r>
                      <a:r>
                        <a:rPr lang="en-US" sz="1050" dirty="0">
                          <a:effectLst/>
                        </a:rPr>
                        <a:t> и </a:t>
                      </a:r>
                      <a:r>
                        <a:rPr lang="en-US" sz="1050" dirty="0" err="1">
                          <a:effectLst/>
                        </a:rPr>
                        <a:t>појединце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који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дају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допринос</a:t>
                      </a:r>
                      <a:endParaRPr lang="sr-Latn-RS" sz="1050" dirty="0">
                        <a:effectLst/>
                      </a:endParaRPr>
                    </a:p>
                    <a:p>
                      <a:pPr marL="71120" marR="212090">
                        <a:spcAft>
                          <a:spcPts val="0"/>
                        </a:spcAft>
                      </a:pPr>
                      <a:r>
                        <a:rPr lang="en-US" sz="1050" dirty="0" err="1">
                          <a:effectLst/>
                        </a:rPr>
                        <a:t>групи.Напомињем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да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је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важно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да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сви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доприносе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раду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групе</a:t>
                      </a:r>
                      <a:r>
                        <a:rPr lang="en-US" sz="1050" dirty="0">
                          <a:effectLst/>
                        </a:rPr>
                        <a:t> и </a:t>
                      </a:r>
                      <a:r>
                        <a:rPr lang="en-US" sz="1050" dirty="0" err="1">
                          <a:effectLst/>
                        </a:rPr>
                        <a:t>да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је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ово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врло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важан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посао</a:t>
                      </a:r>
                      <a:r>
                        <a:rPr lang="en-US" sz="1050" dirty="0">
                          <a:effectLst/>
                        </a:rPr>
                        <a:t>.</a:t>
                      </a:r>
                      <a:endParaRPr lang="sr-Latn-RS" sz="1050" dirty="0">
                        <a:effectLst/>
                      </a:endParaRPr>
                    </a:p>
                    <a:p>
                      <a:pPr marL="71120" marR="212090">
                        <a:spcAft>
                          <a:spcPts val="0"/>
                        </a:spcAft>
                      </a:pPr>
                      <a:r>
                        <a:rPr lang="sr-Cyrl-RS" sz="1050" dirty="0">
                          <a:effectLst/>
                        </a:rPr>
                        <a:t>Ако се јави дете са мањком интересовања, молим га за улогу асистента и задужујем за читање Библијског текста.</a:t>
                      </a:r>
                      <a:endParaRPr lang="sr-Latn-RS" sz="1050" dirty="0">
                        <a:effectLst/>
                      </a:endParaRPr>
                    </a:p>
                    <a:p>
                      <a:pPr marL="71120" marR="241935">
                        <a:spcAft>
                          <a:spcPts val="0"/>
                        </a:spcAft>
                      </a:pPr>
                      <a:r>
                        <a:rPr lang="en-US" sz="1050" dirty="0" err="1">
                          <a:effectLst/>
                        </a:rPr>
                        <a:t>Помажем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ученику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који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презентује</a:t>
                      </a:r>
                      <a:r>
                        <a:rPr lang="sr-Cyrl-RS" sz="1050" dirty="0">
                          <a:effectLst/>
                        </a:rPr>
                        <a:t>.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Истичем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важност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слушања</a:t>
                      </a:r>
                      <a:r>
                        <a:rPr lang="en-US" sz="1050" dirty="0">
                          <a:effectLst/>
                        </a:rPr>
                        <a:t>.</a:t>
                      </a:r>
                      <a:endParaRPr lang="sr-Latn-RS" sz="1050" dirty="0">
                        <a:effectLst/>
                      </a:endParaRPr>
                    </a:p>
                    <a:p>
                      <a:pPr marL="71120" marR="212090">
                        <a:spcAft>
                          <a:spcPts val="0"/>
                        </a:spcAft>
                      </a:pPr>
                      <a:r>
                        <a:rPr lang="sr-Cyrl-RS" sz="1050" dirty="0">
                          <a:effectLst/>
                        </a:rPr>
                        <a:t>Похваљујем жељу и активно учествање у </a:t>
                      </a:r>
                      <a:r>
                        <a:rPr lang="en-US" sz="1050" dirty="0" err="1">
                          <a:effectLst/>
                        </a:rPr>
                        <a:t>рад</a:t>
                      </a:r>
                      <a:r>
                        <a:rPr lang="sr-Cyrl-RS" sz="1050" dirty="0">
                          <a:effectLst/>
                        </a:rPr>
                        <a:t>у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свих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група</a:t>
                      </a:r>
                      <a:r>
                        <a:rPr lang="sr-Cyrl-RS" sz="1050" dirty="0">
                          <a:effectLst/>
                        </a:rPr>
                        <a:t>.</a:t>
                      </a:r>
                      <a:endParaRPr lang="sr-Latn-RS" sz="105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7624273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2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ТОК ЧАСА</a:t>
            </a:r>
            <a:endParaRPr lang="sr-Latn-RS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AutoShape 8" descr="Image result for YOU TUBE"/>
          <p:cNvSpPr>
            <a:spLocks noChangeAspect="1" noChangeArrowheads="1"/>
          </p:cNvSpPr>
          <p:nvPr/>
        </p:nvSpPr>
        <p:spPr bwMode="auto">
          <a:xfrm>
            <a:off x="155575" y="-144463"/>
            <a:ext cx="944560" cy="94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r-Latn-RS"/>
          </a:p>
        </p:txBody>
      </p:sp>
      <p:sp>
        <p:nvSpPr>
          <p:cNvPr id="9" name="AutoShape 12" descr="Image result for YOU TUBE"/>
          <p:cNvSpPr>
            <a:spLocks noChangeAspect="1" noChangeArrowheads="1"/>
          </p:cNvSpPr>
          <p:nvPr/>
        </p:nvSpPr>
        <p:spPr bwMode="auto">
          <a:xfrm>
            <a:off x="-982980" y="-1283021"/>
            <a:ext cx="1443355" cy="144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r-Latn-R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2952907"/>
              </p:ext>
            </p:extLst>
          </p:nvPr>
        </p:nvGraphicFramePr>
        <p:xfrm>
          <a:off x="2589212" y="1418368"/>
          <a:ext cx="8915400" cy="154254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913188">
                  <a:extLst>
                    <a:ext uri="{9D8B030D-6E8A-4147-A177-3AD203B41FA5}">
                      <a16:colId xmlns:a16="http://schemas.microsoft.com/office/drawing/2014/main" xmlns="" val="1834502009"/>
                    </a:ext>
                  </a:extLst>
                </a:gridCol>
                <a:gridCol w="5002212">
                  <a:extLst>
                    <a:ext uri="{9D8B030D-6E8A-4147-A177-3AD203B41FA5}">
                      <a16:colId xmlns:a16="http://schemas.microsoft.com/office/drawing/2014/main" xmlns="" val="4001862129"/>
                    </a:ext>
                  </a:extLst>
                </a:gridCol>
              </a:tblGrid>
              <a:tr h="349885">
                <a:tc gridSpan="2">
                  <a:txBody>
                    <a:bodyPr/>
                    <a:lstStyle/>
                    <a:p>
                      <a:pPr marL="2307590" marR="2291080" algn="ctr">
                        <a:spcBef>
                          <a:spcPts val="505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Завршни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де</a:t>
                      </a:r>
                      <a:r>
                        <a:rPr lang="sr-Cyrl-RS" sz="1400" dirty="0" smtClean="0">
                          <a:effectLst/>
                        </a:rPr>
                        <a:t>о</a:t>
                      </a:r>
                      <a:r>
                        <a:rPr lang="sr-Cyrl-RS" sz="1400" baseline="0" dirty="0" smtClean="0">
                          <a:effectLst/>
                        </a:rPr>
                        <a:t>  ч</a:t>
                      </a:r>
                      <a:r>
                        <a:rPr lang="en-US" sz="1400" dirty="0" err="1" smtClean="0">
                          <a:effectLst/>
                        </a:rPr>
                        <a:t>аса</a:t>
                      </a:r>
                      <a:endParaRPr lang="sr-Latn-RS" sz="1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sr-Latn-R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7107611"/>
                  </a:ext>
                </a:extLst>
              </a:tr>
              <a:tr h="11926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 </a:t>
                      </a:r>
                      <a:endParaRPr lang="sr-Latn-RS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Сви ученици утврђију градиво гледајући филм.</a:t>
                      </a:r>
                      <a:endParaRPr lang="sr-Latn-RS" sz="1100">
                        <a:effectLst/>
                      </a:endParaRPr>
                    </a:p>
                    <a:p>
                      <a:pPr marR="324485">
                        <a:lnSpc>
                          <a:spcPts val="1390"/>
                        </a:lnSpc>
                        <a:spcBef>
                          <a:spcPts val="1140"/>
                        </a:spcBef>
                        <a:spcAft>
                          <a:spcPts val="0"/>
                        </a:spcAft>
                      </a:pPr>
                      <a:r>
                        <a:rPr lang="sr-Cyrl-RS" sz="1400">
                          <a:effectLst/>
                        </a:rPr>
                        <a:t> </a:t>
                      </a:r>
                      <a:endParaRPr lang="sr-Latn-RS" sz="1100">
                        <a:effectLst/>
                      </a:endParaRPr>
                    </a:p>
                    <a:p>
                      <a:pPr marR="324485">
                        <a:lnSpc>
                          <a:spcPts val="1390"/>
                        </a:lnSpc>
                        <a:spcBef>
                          <a:spcPts val="1140"/>
                        </a:spcBef>
                        <a:spcAft>
                          <a:spcPts val="0"/>
                        </a:spcAft>
                      </a:pPr>
                      <a:r>
                        <a:rPr lang="sr-Cyrl-RS" sz="1200">
                          <a:effectLst/>
                        </a:rPr>
                        <a:t> 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RS" sz="1200" dirty="0">
                          <a:effectLst/>
                        </a:rPr>
                        <a:t>Пуштам мултимедијалну презентацију-Каин и Авељ.</a:t>
                      </a:r>
                      <a:endParaRPr lang="sr-Latn-RS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sr-Latn-RS" sz="1100" dirty="0">
                        <a:effectLst/>
                      </a:endParaRPr>
                    </a:p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sr-Cyrl-RS" sz="1200" dirty="0">
                          <a:effectLst/>
                        </a:rPr>
                        <a:t> </a:t>
                      </a:r>
                      <a:endParaRPr lang="sr-Latn-RS" sz="1100" dirty="0">
                        <a:effectLst/>
                      </a:endParaRPr>
                    </a:p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sr-Cyrl-RS" sz="1200" dirty="0">
                          <a:effectLst/>
                        </a:rPr>
                        <a:t>Молим ученике да оцене час уписивањем оцене од 1 до 5 на евалуационој скали.</a:t>
                      </a:r>
                      <a:endParaRPr lang="sr-Latn-RS" sz="1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11697889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180017"/>
              </p:ext>
            </p:extLst>
          </p:nvPr>
        </p:nvGraphicFramePr>
        <p:xfrm>
          <a:off x="2589212" y="2960914"/>
          <a:ext cx="8915400" cy="338645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901585">
                  <a:extLst>
                    <a:ext uri="{9D8B030D-6E8A-4147-A177-3AD203B41FA5}">
                      <a16:colId xmlns:a16="http://schemas.microsoft.com/office/drawing/2014/main" xmlns="" val="793726821"/>
                    </a:ext>
                  </a:extLst>
                </a:gridCol>
                <a:gridCol w="5013815">
                  <a:extLst>
                    <a:ext uri="{9D8B030D-6E8A-4147-A177-3AD203B41FA5}">
                      <a16:colId xmlns:a16="http://schemas.microsoft.com/office/drawing/2014/main" xmlns="" val="1259614787"/>
                    </a:ext>
                  </a:extLst>
                </a:gridCol>
              </a:tblGrid>
              <a:tr h="260064"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</a:rPr>
                        <a:t> </a:t>
                      </a:r>
                      <a:endParaRPr lang="sr-Latn-RS" sz="1100" dirty="0">
                        <a:effectLst/>
                      </a:endParaRPr>
                    </a:p>
                    <a:p>
                      <a:pPr marL="67945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Домаћи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задатак</a:t>
                      </a:r>
                      <a:endParaRPr lang="sr-Latn-RS" sz="1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120" marR="66040">
                        <a:spcBef>
                          <a:spcPts val="97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Ученици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треба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да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sr-Cyrl-RS" sz="1200" dirty="0">
                          <a:effectLst/>
                        </a:rPr>
                        <a:t>за следећи час осмисле пример из свакодневног живота </a:t>
                      </a:r>
                      <a:r>
                        <a:rPr lang="sr-Cyrl-RS" sz="1200" dirty="0" smtClean="0">
                          <a:effectLst/>
                        </a:rPr>
                        <a:t> давања </a:t>
                      </a:r>
                      <a:r>
                        <a:rPr lang="sr-Cyrl-RS" sz="1200" dirty="0">
                          <a:effectLst/>
                        </a:rPr>
                        <a:t>себе из љубави своме ближњем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  <a:endParaRPr lang="sr-Latn-RS" sz="1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993998557"/>
                  </a:ext>
                </a:extLst>
              </a:tr>
              <a:tr h="878205"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sr-Latn-RS" sz="1100">
                        <a:effectLst/>
                      </a:endParaRPr>
                    </a:p>
                    <a:p>
                      <a:pPr marL="67945" marR="179705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Прилози уз припрему (шеме, радни листићи)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120" marR="219710">
                        <a:spcBef>
                          <a:spcPts val="61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писани текст,  цртеж </a:t>
                      </a:r>
                      <a:r>
                        <a:rPr lang="sr-Cyrl-RS" sz="1200">
                          <a:effectLst/>
                        </a:rPr>
                        <a:t>скале, филм.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232294811"/>
                  </a:ext>
                </a:extLst>
              </a:tr>
              <a:tr h="9823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sr-Latn-RS" sz="1100">
                        <a:effectLst/>
                      </a:endParaRPr>
                    </a:p>
                    <a:p>
                      <a:pPr marL="67945">
                        <a:spcBef>
                          <a:spcPts val="115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Напомене, запажања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sr-Latn-RS" sz="1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958696164"/>
                  </a:ext>
                </a:extLst>
              </a:tr>
              <a:tr h="9772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sr-Latn-RS" sz="1100">
                        <a:effectLst/>
                      </a:endParaRPr>
                    </a:p>
                    <a:p>
                      <a:pPr marL="67945">
                        <a:spcBef>
                          <a:spcPts val="1125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Самоевалуација и корекција</a:t>
                      </a:r>
                      <a:endParaRPr lang="sr-Latn-RS" sz="110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sr-Latn-RS" sz="1100" dirty="0">
                        <a:effectLst/>
                        <a:latin typeface="Trebuchet MS" panose="020B0603020202020204" pitchFamily="34" charset="0"/>
                        <a:ea typeface="Trebuchet MS" panose="020B0603020202020204" pitchFamily="34" charset="0"/>
                        <a:cs typeface="Trebuchet MS" panose="020B0603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684107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0508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3600"/>
              </a:spcBef>
            </a:pPr>
            <a:r>
              <a:rPr lang="sr-Cyrl-R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МАТЕРИЈАЛИ </a:t>
            </a:r>
            <a:br>
              <a:rPr lang="sr-Cyrl-R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sr-Latn-RS" sz="3200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ТЕКСТ О КАИНУ И </a:t>
            </a:r>
            <a:r>
              <a:rPr lang="sr-Cyrl-R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АВЕЉУ (Прилог 1)</a:t>
            </a:r>
          </a:p>
          <a:p>
            <a:r>
              <a:rPr lang="sr-Cyrl-R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БИБЛИЈСКА </a:t>
            </a:r>
            <a:r>
              <a:rPr lang="sr-Cyrl-R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ИСТОРИЈА </a:t>
            </a:r>
            <a:r>
              <a:rPr lang="sr-Cyrl-RS" b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СПАСЕЊА </a:t>
            </a:r>
            <a:r>
              <a:rPr lang="sr-Cyrl-R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(Прилог </a:t>
            </a:r>
            <a:r>
              <a:rPr lang="sr-Cyrl-RS" b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2)</a:t>
            </a:r>
            <a:endParaRPr lang="sr-Cyrl-RS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sr-Cyrl-R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ВИДЕО О КАИНУ И АВЕЉУ </a:t>
            </a:r>
            <a:r>
              <a:rPr lang="sr-Latn-R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https</a:t>
            </a:r>
            <a:r>
              <a:rPr lang="sr-Latn-R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://www.youtube.com/watch?v=sonTmssLmlg</a:t>
            </a:r>
            <a:endParaRPr lang="sr-Latn-RS" dirty="0"/>
          </a:p>
        </p:txBody>
      </p:sp>
      <p:pic>
        <p:nvPicPr>
          <p:cNvPr id="14" name="Picture 13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8869" t="28510" r="10311" b="15984"/>
          <a:stretch/>
        </p:blipFill>
        <p:spPr>
          <a:xfrm>
            <a:off x="3008811" y="3710713"/>
            <a:ext cx="4741818" cy="1830950"/>
          </a:xfrm>
          <a:prstGeom prst="rect">
            <a:avLst/>
          </a:prstGeom>
        </p:spPr>
      </p:pic>
      <p:pic>
        <p:nvPicPr>
          <p:cNvPr id="15" name="Picture 4" descr="https://media2.picsearch.com/is?vtF8H4Irq-UXJOQjYBAG606X1clGTWuUw4y-aUxEkY0&amp;height=341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6" t="21177" r="11949" b="20974"/>
          <a:stretch/>
        </p:blipFill>
        <p:spPr bwMode="auto">
          <a:xfrm>
            <a:off x="6810485" y="4977335"/>
            <a:ext cx="736944" cy="56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38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КВАЛИТЕТ НАСТАВЕ </a:t>
            </a:r>
            <a:r>
              <a:rPr lang="sr-Cyrl-RS" b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И УЧЕЊА НА </a:t>
            </a:r>
            <a:r>
              <a:rPr lang="sr-Cyrl-R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ЧАСУ</a:t>
            </a:r>
            <a:endParaRPr lang="sr-Latn-RS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461" y="1369423"/>
            <a:ext cx="3672518" cy="527924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635" y="1369423"/>
            <a:ext cx="3665302" cy="527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3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216</TotalTime>
  <Words>516</Words>
  <Application>Microsoft Office PowerPoint</Application>
  <PresentationFormat>Widescreen</PresentationFormat>
  <Paragraphs>136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Trebuchet MS</vt:lpstr>
      <vt:lpstr>Wingdings 3</vt:lpstr>
      <vt:lpstr>Wisp</vt:lpstr>
      <vt:lpstr>ПРИМЕР ДОБРЕ ПРАКСЕ</vt:lpstr>
      <vt:lpstr>ПРИПРЕМА ЗА ЧАС</vt:lpstr>
      <vt:lpstr>ПРИПРЕМА ЗА ЧАС</vt:lpstr>
      <vt:lpstr>ТОК ЧАСА</vt:lpstr>
      <vt:lpstr>ТОК ЧАСА</vt:lpstr>
      <vt:lpstr>МАТЕРИЈАЛИ  </vt:lpstr>
      <vt:lpstr>КВАЛИТЕТ НАСТАВЕ И УЧЕЊА НА ЧАСУ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ПРИМЕР ДОБРЕ ПРАКСЕ</dc:title>
  <dc:creator>Vesna</dc:creator>
  <cp:lastModifiedBy>Dragan</cp:lastModifiedBy>
  <cp:revision>18</cp:revision>
  <dcterms:created xsi:type="dcterms:W3CDTF">2018-04-05T08:21:07Z</dcterms:created>
  <dcterms:modified xsi:type="dcterms:W3CDTF">2018-10-11T21:14:53Z</dcterms:modified>
</cp:coreProperties>
</file>