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5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3590FB0-D16E-02BD-6384-0531DC89B58B}" name="Office" initials="O" userId="S::122996@office365proplus.co::ca05c0ef-2b11-4798-953b-5b7d121d0c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RS"/>
              <a:t>Kliknite da biste uredili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967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35850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283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8844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89815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783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077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887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26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92511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868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76107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066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69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7664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08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1696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1F1DE06-59E1-4AB5-87AC-362E91A3BB9D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BBB2B1-7654-48D8-92A3-EC22CA60006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9679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AE0274F-0B54-745F-699E-105E956BA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2495" y="1991712"/>
            <a:ext cx="6815669" cy="1515533"/>
          </a:xfrm>
        </p:spPr>
        <p:txBody>
          <a:bodyPr/>
          <a:lstStyle/>
          <a:p>
            <a:r>
              <a:rPr lang="sr-Cyrl-RS" dirty="0"/>
              <a:t>Почетак Христове проповеди</a:t>
            </a:r>
            <a:endParaRPr lang="sr-Latn-RS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36D7B90-FE0F-94BA-2BFF-ECCDEF86EF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/>
              <a:t>(Увод у Нови Завет, догађаји који претходе његовој проповеди)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29756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3871AD-E932-847E-23A9-7C2D800C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Догађаји пред Христову проповед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39C8989E-A9AD-795A-31FC-F3A886B04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sr-Cyrl-RS" b="1" dirty="0"/>
              <a:t>Проповед Јована Крститеља и крштење Христово</a:t>
            </a:r>
          </a:p>
          <a:p>
            <a:r>
              <a:rPr lang="sr-Cyrl-RS" dirty="0"/>
              <a:t>Јован Крститељ је био велики пророк и који је најављивао долазак Господњи и позивао народ „Покајте се јер се приближило Царство Божије“</a:t>
            </a:r>
          </a:p>
          <a:p>
            <a:r>
              <a:rPr lang="sr-Cyrl-RS" dirty="0"/>
              <a:t>О проповеди Јована Крститеља сведоче </a:t>
            </a:r>
            <a:r>
              <a:rPr lang="sr-Cyrl-RS" u="sng" dirty="0"/>
              <a:t>сва четворица јеванђелиста.</a:t>
            </a:r>
          </a:p>
          <a:p>
            <a:r>
              <a:rPr lang="sr-Cyrl-RS" dirty="0"/>
              <a:t>Св. Лука сведочи „да Јовану дође реч од Бога“ тј. Нарочити призив или откровење Божије, које га је подстакло да отпочне своју проповед.</a:t>
            </a:r>
            <a:endParaRPr lang="sr-Latn-RS" dirty="0"/>
          </a:p>
          <a:p>
            <a:pPr marL="457200" indent="-457200">
              <a:buFont typeface="+mj-lt"/>
              <a:buAutoNum type="arabicPeriod" startAt="6"/>
            </a:pPr>
            <a:r>
              <a:rPr lang="sr-Cyrl-RS" b="1" dirty="0" err="1"/>
              <a:t>Четрдесетодневни</a:t>
            </a:r>
            <a:r>
              <a:rPr lang="sr-Cyrl-RS" b="1" dirty="0"/>
              <a:t> пост и кушање од ђавола</a:t>
            </a:r>
            <a:endParaRPr lang="sr-Latn-RS" b="1" dirty="0"/>
          </a:p>
          <a:p>
            <a:pPr marL="457200" indent="-457200">
              <a:buFont typeface="+mj-lt"/>
              <a:buAutoNum type="arabicPeriod" startAt="6"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31881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E2825E-8B98-3CB3-2183-0E54EF97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Књиге Новог Завета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6813207-A97F-7A6B-DAC2-CED4D2A4B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Нови Завет </a:t>
            </a:r>
            <a:r>
              <a:rPr lang="ru-RU" dirty="0"/>
              <a:t>има укупно </a:t>
            </a:r>
            <a:r>
              <a:rPr lang="ru-RU" b="1" dirty="0">
                <a:solidFill>
                  <a:srgbClr val="FF0000"/>
                </a:solidFill>
              </a:rPr>
              <a:t>27</a:t>
            </a:r>
            <a:r>
              <a:rPr lang="ru-RU" dirty="0"/>
              <a:t> књига.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4</a:t>
            </a:r>
            <a:r>
              <a:rPr lang="ru-RU" dirty="0"/>
              <a:t> Јеванђеља (по Матеју, по Марку, по Луки, по Јовану)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</a:t>
            </a:r>
            <a:r>
              <a:rPr lang="ru-RU" dirty="0"/>
              <a:t> књига Дела апостолска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14 </a:t>
            </a:r>
            <a:r>
              <a:rPr lang="ru-RU" dirty="0">
                <a:solidFill>
                  <a:schemeClr val="tx1"/>
                </a:solidFill>
              </a:rPr>
              <a:t>посланица светог апостола Павла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7</a:t>
            </a:r>
            <a:r>
              <a:rPr lang="ru-RU" dirty="0">
                <a:solidFill>
                  <a:schemeClr val="tx1"/>
                </a:solidFill>
              </a:rPr>
              <a:t> Саборних (општих) посланица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1</a:t>
            </a:r>
            <a:r>
              <a:rPr lang="ru-RU" dirty="0">
                <a:solidFill>
                  <a:schemeClr val="tx1"/>
                </a:solidFill>
              </a:rPr>
              <a:t> књига Откривење светог апостола Јована Богослова</a:t>
            </a:r>
          </a:p>
          <a:p>
            <a:pPr marL="457200" indent="-457200">
              <a:buFont typeface="+mj-lt"/>
              <a:buAutoNum type="arabicPeriod"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94480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A3E67D-651E-4CB8-3906-37265BB28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/>
              <a:t>Јеванђеље = блага(добра) вест - благовест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847C9ABD-1EDA-4A51-53F8-2F010BBB9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b="1" dirty="0"/>
              <a:t>Сва четири Јеванђеља </a:t>
            </a:r>
            <a:r>
              <a:rPr lang="sr-Cyrl-RS" dirty="0"/>
              <a:t>сагласно говоре о:</a:t>
            </a:r>
          </a:p>
          <a:p>
            <a:pPr marL="457200" indent="-457200">
              <a:buFont typeface="+mj-lt"/>
              <a:buAutoNum type="arabicPeriod"/>
            </a:pPr>
            <a:r>
              <a:rPr lang="sr-Cyrl-RS" dirty="0"/>
              <a:t>Животу и учењу  Христа Спаситеља</a:t>
            </a:r>
          </a:p>
          <a:p>
            <a:pPr marL="457200" indent="-457200">
              <a:buFont typeface="+mj-lt"/>
              <a:buAutoNum type="arabicPeriod"/>
            </a:pPr>
            <a:r>
              <a:rPr lang="sr-Cyrl-RS" dirty="0"/>
              <a:t>Његовим чудима</a:t>
            </a:r>
          </a:p>
          <a:p>
            <a:pPr marL="457200" indent="-457200">
              <a:buFont typeface="+mj-lt"/>
              <a:buAutoNum type="arabicPeriod"/>
            </a:pPr>
            <a:r>
              <a:rPr lang="sr-Cyrl-RS" dirty="0"/>
              <a:t>Крсним страдањима</a:t>
            </a:r>
          </a:p>
          <a:p>
            <a:pPr marL="457200" indent="-457200">
              <a:buFont typeface="+mj-lt"/>
              <a:buAutoNum type="arabicPeriod"/>
            </a:pPr>
            <a:r>
              <a:rPr lang="sr-Cyrl-RS" dirty="0"/>
              <a:t>Смрти и погребењу</a:t>
            </a:r>
          </a:p>
          <a:p>
            <a:pPr marL="457200" indent="-457200">
              <a:buFont typeface="+mj-lt"/>
              <a:buAutoNum type="arabicPeriod"/>
            </a:pPr>
            <a:r>
              <a:rPr lang="sr-Cyrl-RS" dirty="0"/>
              <a:t>Његовом преславном васкрсењу из мртвих </a:t>
            </a:r>
          </a:p>
          <a:p>
            <a:pPr marL="457200" indent="-457200">
              <a:buFont typeface="+mj-lt"/>
              <a:buAutoNum type="arabicPeriod"/>
            </a:pPr>
            <a:r>
              <a:rPr lang="sr-Cyrl-RS" dirty="0"/>
              <a:t>Вазнесењу на небо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0552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E8860B1-D397-2E4E-2607-EAFF8786D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Јеванђеље по Матеју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EACCAF4A-1BB8-43FC-54F8-DC4E58375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7345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Писац првог Јеванђеља био је </a:t>
            </a:r>
            <a:r>
              <a:rPr lang="ru-RU" b="1" dirty="0"/>
              <a:t>Св. Матеј</a:t>
            </a:r>
            <a:r>
              <a:rPr lang="ru-RU" dirty="0"/>
              <a:t>, кога су још звали </a:t>
            </a:r>
            <a:r>
              <a:rPr lang="ru-RU" b="1" dirty="0"/>
              <a:t>Левије</a:t>
            </a:r>
            <a:r>
              <a:rPr lang="ru-RU" dirty="0"/>
              <a:t>. Један од дванаесторице Христових Апостола. До свог призива на апостолску службу он је био </a:t>
            </a:r>
            <a:r>
              <a:rPr lang="ru-RU" u="sng" dirty="0"/>
              <a:t>цариник</a:t>
            </a:r>
            <a:r>
              <a:rPr lang="ru-RU" dirty="0"/>
              <a:t>, то јест </a:t>
            </a:r>
            <a:r>
              <a:rPr lang="ru-RU" u="sng" dirty="0"/>
              <a:t>скупљач пореза</a:t>
            </a:r>
            <a:r>
              <a:rPr lang="ru-RU" dirty="0"/>
              <a:t>, и као такав, наравно, није био омиљен код својих сународника Јевреја, који су презирали и мрзели царинике зато што су они служили иноверним поробљивачима њиховог народа и увећавали свој народ убирањем пореза, при чему су у својој тежњи за добитком често узимали много више него што би требало.</a:t>
            </a:r>
          </a:p>
          <a:p>
            <a:r>
              <a:rPr lang="ru-RU" dirty="0"/>
              <a:t>О свом призивању Св. Матеј сам говори у 9. глави, 9. стиху свог Јеванђеља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8438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E72F20-B6A8-E2D0-F312-2E714A5C5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Јеванђеље по Марку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DA7FF76-9081-E2B3-EF12-BC0AB71A5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Друго Јеванђеље је написао </a:t>
            </a:r>
            <a:r>
              <a:rPr lang="ru-RU" b="1" dirty="0"/>
              <a:t>Св. Марко</a:t>
            </a:r>
            <a:r>
              <a:rPr lang="ru-RU" dirty="0"/>
              <a:t>, кога су још звали </a:t>
            </a:r>
            <a:r>
              <a:rPr lang="ru-RU" b="1" dirty="0"/>
              <a:t>Јован</a:t>
            </a:r>
            <a:r>
              <a:rPr lang="ru-RU" dirty="0"/>
              <a:t>, пореклом Јеврејин, али који </a:t>
            </a:r>
            <a:r>
              <a:rPr lang="ru-RU" u="sng" dirty="0"/>
              <a:t>није био међу дванаесторицом Апостола Господњих</a:t>
            </a:r>
            <a:r>
              <a:rPr lang="ru-RU" dirty="0"/>
              <a:t>. Зато он и није могао бити стални сапутник и слушалац Господа, као што је био Св. Матеј. Своје Јеванђеље је написао слушајући проповед и под руководством Св. Апостола Петра. Он је лично, вероватно, био очевидац само последњих дана земаљског живота Господа.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59402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61AB49-C7F8-1960-A5E9-FA9DB3272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Јеванђеље по Луки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62B8E38F-2542-110A-62EE-A8B51B058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Према речима Св. Апостола Павла (Кол. 4,14), </a:t>
            </a:r>
            <a:r>
              <a:rPr lang="ru-RU" b="1" dirty="0"/>
              <a:t>Св. Лука </a:t>
            </a:r>
            <a:r>
              <a:rPr lang="ru-RU" dirty="0"/>
              <a:t>је био лекар, што се види и по многим местима у његовом Јеванђељу, где са нарочитом пажњом описује Христова исцељења. Црквено предање додаје томе и податак да је он био и сликар.</a:t>
            </a:r>
          </a:p>
          <a:p>
            <a:r>
              <a:rPr lang="ru-RU" dirty="0"/>
              <a:t>Древна црквена предања кажу да је био родом из Антиохије Сиријске, да је по народности био Грк, и да није био из броја оних који су непосредно слушали Господа, јер је сам Лука у почетку свога Јеванђеља казао да је своје Јеванђеље саставио према казивањима оних који су од почетка били очевици и слуге речи.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6409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18F7706-E5F5-1ED2-E2D4-2D3E5CF88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Јеванђеље по Јовану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F6E8B4AF-ABEA-E2F1-C69E-2F5BACEE1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RS" dirty="0"/>
              <a:t>Био је с почетка ученик Св. Јована Крститеља. Чувши његову проповед о Христу као Јагњету Божијем које узима грехе света он је кренуо за Христом. </a:t>
            </a:r>
          </a:p>
          <a:p>
            <a:r>
              <a:rPr lang="sr-Cyrl-RS" dirty="0"/>
              <a:t>Нешто касније, после чудесног улова рибе на Галилејском језеру, постао је стални ученик Господа када га је сам Господ позвао заједно са његовим братом Јаковом.</a:t>
            </a:r>
          </a:p>
          <a:p>
            <a:r>
              <a:rPr lang="sr-Cyrl-RS" dirty="0"/>
              <a:t>Иако најмлађи, </a:t>
            </a:r>
            <a:r>
              <a:rPr lang="ru-RU" dirty="0"/>
              <a:t>управо је он једини од апостола остао веран Христу до самог краја, стојећи под Крстом на Голготи, док су се остали ученици разбежали из страха.</a:t>
            </a:r>
            <a:endParaRPr lang="sr-Cyrl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34551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3F1359-38D3-5CC8-AE7C-B3C8D783F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Догађаји пред Христову проповед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1605E9BF-B71C-9989-938D-723AF4EE9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sr-Cyrl-RS" b="1" dirty="0"/>
              <a:t>Родослов </a:t>
            </a:r>
            <a:r>
              <a:rPr lang="sr-Cyrl-RS" dirty="0"/>
              <a:t>- </a:t>
            </a:r>
            <a:r>
              <a:rPr lang="ru-RU" dirty="0"/>
              <a:t>два Јеванђеља (код св.Матеја и св.Луке) налазимо </a:t>
            </a:r>
            <a:r>
              <a:rPr lang="ru-RU" b="1" dirty="0"/>
              <a:t>родослов</a:t>
            </a:r>
            <a:r>
              <a:rPr lang="ru-RU" dirty="0"/>
              <a:t> ГИХ- дакле сведочанство о пореклу његовом, да потиче од Аврама и цара Давида јер је то за народе тог времена а посебно за Јевреје било јако важно.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/>
              <a:t>Рођење</a:t>
            </a:r>
            <a:r>
              <a:rPr lang="ru-RU" dirty="0"/>
              <a:t> - такође описују св.Матеј и св.Лука.</a:t>
            </a:r>
          </a:p>
          <a:p>
            <a:r>
              <a:rPr lang="ru-RU" dirty="0"/>
              <a:t>Св.Матеј нам говори о откривењу тајне овапллоћења праведном Јосифу, о поклоњењу мудраца, о бекству свете породице у Египат и покољу Витлејемске деце</a:t>
            </a:r>
          </a:p>
          <a:p>
            <a:r>
              <a:rPr lang="ru-RU" dirty="0"/>
              <a:t>Св. Лука говори више о околностима у којима се родио Христос Спаситељ у Витлејему и о поклоњењу мудраца.</a:t>
            </a:r>
          </a:p>
          <a:p>
            <a:pPr marL="457200" indent="-457200">
              <a:buFont typeface="+mj-lt"/>
              <a:buAutoNum type="arabicPeriod"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99903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E52F06-2CF3-84EF-2171-24526D701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Догађаји пред Христову проповед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DDC616DB-CAB4-E3B2-4153-189DDB2FB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sr-Cyrl-RS" b="1" dirty="0"/>
              <a:t>Обрезање</a:t>
            </a:r>
            <a:r>
              <a:rPr lang="sr-Cyrl-RS" dirty="0"/>
              <a:t> - </a:t>
            </a:r>
            <a:r>
              <a:rPr lang="ru-RU" dirty="0"/>
              <a:t>Потиче из Старог завета — Бог је заповедио Аврааму да се обреже он и сва његова кућа као знак савеза између Бога и изабраног народа.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ru-RU" b="1" dirty="0"/>
              <a:t>Одрастање</a:t>
            </a:r>
            <a:r>
              <a:rPr lang="ru-RU" dirty="0"/>
              <a:t> - Живот до почетка његовог јавног служења остаје непознат. Једини податак наводи свети Лука пошто је он своје јеванђеље писао „испитавши тачно све испочетка“ и он каже „а дете рашћађе и јачаше духом, пунећи се премудрости и благодат Божија беше над њим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21281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ski">
  <a:themeElements>
    <a:clrScheme name="Organski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ski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sk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1535</TotalTime>
  <Words>754</Words>
  <Application>Microsoft Office PowerPoint</Application>
  <PresentationFormat>Широки екран</PresentationFormat>
  <Paragraphs>43</Paragraphs>
  <Slides>10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2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Organski</vt:lpstr>
      <vt:lpstr>Почетак Христове проповеди</vt:lpstr>
      <vt:lpstr>Књиге Новог Завета</vt:lpstr>
      <vt:lpstr>Јеванђеље = блага(добра) вест - благовест</vt:lpstr>
      <vt:lpstr>Јеванђеље по Матеју</vt:lpstr>
      <vt:lpstr>Јеванђеље по Марку</vt:lpstr>
      <vt:lpstr>Јеванђеље по Луки</vt:lpstr>
      <vt:lpstr>Јеванђеље по Јовану</vt:lpstr>
      <vt:lpstr>Догађаји пред Христову проповед</vt:lpstr>
      <vt:lpstr>Догађаји пред Христову проповед</vt:lpstr>
      <vt:lpstr>Догађаји пред Христову проповед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Драган Ђурић</cp:lastModifiedBy>
  <cp:revision>2</cp:revision>
  <dcterms:created xsi:type="dcterms:W3CDTF">2025-10-12T05:53:42Z</dcterms:created>
  <dcterms:modified xsi:type="dcterms:W3CDTF">2025-10-20T16:42:56Z</dcterms:modified>
</cp:coreProperties>
</file>