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172" autoAdjust="0"/>
    <p:restoredTop sz="94660"/>
  </p:normalViewPr>
  <p:slideViewPr>
    <p:cSldViewPr snapToGrid="0">
      <p:cViewPr varScale="1">
        <p:scale>
          <a:sx n="78" d="100"/>
          <a:sy n="78" d="100"/>
        </p:scale>
        <p:origin x="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69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73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653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9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00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44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82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30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089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8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D8DBF-4754-49B1-9D8B-D3CDA8C456EF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B358-5ED5-42F8-9F49-5407E5024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525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844605"/>
              </p:ext>
            </p:extLst>
          </p:nvPr>
        </p:nvGraphicFramePr>
        <p:xfrm>
          <a:off x="2032000" y="719666"/>
          <a:ext cx="8128000" cy="3857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0891614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3842672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7157929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98524425"/>
                    </a:ext>
                  </a:extLst>
                </a:gridCol>
              </a:tblGrid>
              <a:tr h="758722">
                <a:tc>
                  <a:txBody>
                    <a:bodyPr/>
                    <a:lstStyle/>
                    <a:p>
                      <a:r>
                        <a:rPr lang="sr-Cyrl-RS" sz="2400" dirty="0"/>
                        <a:t>КУПУС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КРУШКА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МОРЕ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СУНЦОКРЕТОВО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342121"/>
                  </a:ext>
                </a:extLst>
              </a:tr>
              <a:tr h="758722">
                <a:tc>
                  <a:txBody>
                    <a:bodyPr/>
                    <a:lstStyle/>
                    <a:p>
                      <a:r>
                        <a:rPr lang="sr-Cyrl-RS" sz="2400" dirty="0"/>
                        <a:t>ПАРАДАЈЗ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ЈАБУКА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РЕКА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ПАЛМИНО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048436"/>
                  </a:ext>
                </a:extLst>
              </a:tr>
              <a:tr h="758722">
                <a:tc>
                  <a:txBody>
                    <a:bodyPr/>
                    <a:lstStyle/>
                    <a:p>
                      <a:r>
                        <a:rPr lang="sr-Cyrl-RS" sz="2400" dirty="0"/>
                        <a:t>ГРАШАК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ШЉИВА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ПЕЦАЊЕ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БУНДЕВИНО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304717"/>
                  </a:ext>
                </a:extLst>
              </a:tr>
              <a:tr h="758722">
                <a:tc>
                  <a:txBody>
                    <a:bodyPr/>
                    <a:lstStyle/>
                    <a:p>
                      <a:r>
                        <a:rPr lang="sr-Cyrl-RS" sz="2400" dirty="0"/>
                        <a:t>ЦВЕКЛА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ГРОЖЂЕ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ЈЕЗЕРО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ПОМФРИТ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897213"/>
                  </a:ext>
                </a:extLst>
              </a:tr>
              <a:tr h="758722">
                <a:tc>
                  <a:txBody>
                    <a:bodyPr/>
                    <a:lstStyle/>
                    <a:p>
                      <a:r>
                        <a:rPr lang="sr-Cyrl-RS" sz="2400" dirty="0"/>
                        <a:t>ПОВРЋЕ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ВОЋЕ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>
                          <a:latin typeface="+mn-lt"/>
                        </a:rPr>
                        <a:t>РИБА</a:t>
                      </a:r>
                      <a:endParaRPr lang="en-US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RS" sz="2400" dirty="0"/>
                        <a:t>УЉЕ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532303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713590"/>
              </p:ext>
            </p:extLst>
          </p:nvPr>
        </p:nvGraphicFramePr>
        <p:xfrm>
          <a:off x="2038525" y="4521666"/>
          <a:ext cx="8128932" cy="880844"/>
        </p:xfrm>
        <a:graphic>
          <a:graphicData uri="http://schemas.openxmlformats.org/drawingml/2006/table">
            <a:tbl>
              <a:tblPr/>
              <a:tblGrid>
                <a:gridCol w="8128932">
                  <a:extLst>
                    <a:ext uri="{9D8B030D-6E8A-4147-A177-3AD203B41FA5}">
                      <a16:colId xmlns:a16="http://schemas.microsoft.com/office/drawing/2014/main" val="829214838"/>
                    </a:ext>
                  </a:extLst>
                </a:gridCol>
              </a:tblGrid>
              <a:tr h="880844">
                <a:tc>
                  <a:txBody>
                    <a:bodyPr/>
                    <a:lstStyle/>
                    <a:p>
                      <a:r>
                        <a:rPr lang="sr-Cyrl-RS" dirty="0"/>
                        <a:t>                                                                  </a:t>
                      </a:r>
                    </a:p>
                    <a:p>
                      <a:r>
                        <a:rPr lang="sr-Cyrl-RS" dirty="0"/>
                        <a:t>                                                                       </a:t>
                      </a:r>
                      <a:r>
                        <a:rPr lang="sr-Cyrl-RS" sz="2800" b="1" dirty="0"/>
                        <a:t>ПОСТ</a:t>
                      </a:r>
                      <a:endParaRPr lang="en-US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0530088"/>
                  </a:ext>
                </a:extLst>
              </a:tr>
            </a:tbl>
          </a:graphicData>
        </a:graphic>
      </p:graphicFrame>
      <p:sp>
        <p:nvSpPr>
          <p:cNvPr id="29" name="Rectangle 28"/>
          <p:cNvSpPr/>
          <p:nvPr/>
        </p:nvSpPr>
        <p:spPr>
          <a:xfrm>
            <a:off x="2038525" y="719666"/>
            <a:ext cx="2013358" cy="8071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А1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051883" y="719666"/>
            <a:ext cx="2046913" cy="8071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Б1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098796" y="719666"/>
            <a:ext cx="2030136" cy="8071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В1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8128932" y="719666"/>
            <a:ext cx="2029203" cy="8071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Г1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2038525" y="1526797"/>
            <a:ext cx="2013358" cy="7550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А2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4067728" y="1526796"/>
            <a:ext cx="2023611" cy="7550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Б2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6098796" y="1526796"/>
            <a:ext cx="2030136" cy="7550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В2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8128933" y="1526796"/>
            <a:ext cx="2030136" cy="75501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Г2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038525" y="2281806"/>
            <a:ext cx="2013358" cy="780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А3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4067728" y="2281806"/>
            <a:ext cx="2023611" cy="77178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Б3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6098796" y="2281806"/>
            <a:ext cx="2022679" cy="7801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В3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8136389" y="2281806"/>
            <a:ext cx="2022679" cy="77178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Г3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038525" y="3061982"/>
            <a:ext cx="2029203" cy="746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А4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4067728" y="3061982"/>
            <a:ext cx="2031068" cy="7466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Б4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6098796" y="3061982"/>
            <a:ext cx="2030136" cy="7466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В4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8136389" y="3061982"/>
            <a:ext cx="2021746" cy="7466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Г4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2038525" y="3808602"/>
            <a:ext cx="2029203" cy="713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КОЛОНА А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4067728" y="3808602"/>
            <a:ext cx="2031068" cy="7130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КОЛОНА Б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6098796" y="3808602"/>
            <a:ext cx="2022679" cy="71306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КОЛНА В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8134524" y="3808602"/>
            <a:ext cx="2023611" cy="7130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КОЛОНА Г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2038525" y="4521666"/>
            <a:ext cx="8119610" cy="88084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КОНАЧНО РЕШЕЊЕ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20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54351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351" y="0"/>
            <a:ext cx="6537649" cy="36296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4351" y="3629608"/>
            <a:ext cx="6537649" cy="32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621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RS" sz="9600" dirty="0">
                <a:solidFill>
                  <a:schemeClr val="accent5"/>
                </a:solidFill>
              </a:rPr>
              <a:t>Пост и посна храна</a:t>
            </a:r>
            <a:endParaRPr lang="en-US" sz="96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146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29" y="419878"/>
            <a:ext cx="10537371" cy="4837922"/>
          </a:xfrm>
        </p:spPr>
        <p:txBody>
          <a:bodyPr/>
          <a:lstStyle/>
          <a:p>
            <a:r>
              <a:rPr lang="ru-RU" b="1" dirty="0"/>
              <a:t>Пост</a:t>
            </a:r>
            <a:r>
              <a:rPr lang="ru-RU" dirty="0"/>
              <a:t> </a:t>
            </a:r>
            <a:r>
              <a:rPr lang="ru-RU" dirty="0" err="1"/>
              <a:t>је</a:t>
            </a:r>
            <a:r>
              <a:rPr lang="ru-RU" dirty="0"/>
              <a:t> </a:t>
            </a:r>
            <a:r>
              <a:rPr lang="ru-RU" dirty="0" err="1"/>
              <a:t>вољно</a:t>
            </a:r>
            <a:r>
              <a:rPr lang="ru-RU" dirty="0"/>
              <a:t> </a:t>
            </a:r>
            <a:r>
              <a:rPr lang="ru-RU" dirty="0" err="1"/>
              <a:t>уздржавање</a:t>
            </a:r>
            <a:r>
              <a:rPr lang="ru-RU" dirty="0"/>
              <a:t> од </a:t>
            </a:r>
            <a:r>
              <a:rPr lang="ru-RU" dirty="0" err="1"/>
              <a:t>јела</a:t>
            </a:r>
            <a:r>
              <a:rPr lang="ru-RU" dirty="0"/>
              <a:t> и </a:t>
            </a:r>
            <a:r>
              <a:rPr lang="ru-RU" dirty="0" err="1"/>
              <a:t>пића</a:t>
            </a:r>
            <a:r>
              <a:rPr lang="ru-RU" dirty="0"/>
              <a:t> за </a:t>
            </a:r>
            <a:r>
              <a:rPr lang="ru-RU" dirty="0" err="1"/>
              <a:t>одређен</a:t>
            </a:r>
            <a:r>
              <a:rPr lang="ru-RU" dirty="0"/>
              <a:t> </a:t>
            </a:r>
            <a:r>
              <a:rPr lang="ru-RU" dirty="0" err="1"/>
              <a:t>временски</a:t>
            </a:r>
            <a:r>
              <a:rPr lang="ru-RU" dirty="0"/>
              <a:t> период.</a:t>
            </a:r>
          </a:p>
          <a:p>
            <a:r>
              <a:rPr lang="ru-RU" b="1" dirty="0"/>
              <a:t>ХРИШЋАНСКИ ПОСТ</a:t>
            </a:r>
            <a:r>
              <a:rPr lang="ru-RU" dirty="0"/>
              <a:t> води </a:t>
            </a:r>
            <a:r>
              <a:rPr lang="ru-RU" dirty="0" err="1"/>
              <a:t>порекло</a:t>
            </a:r>
            <a:r>
              <a:rPr lang="ru-RU" dirty="0"/>
              <a:t> од </a:t>
            </a:r>
            <a:r>
              <a:rPr lang="ru-RU" dirty="0" err="1"/>
              <a:t>Исуса</a:t>
            </a:r>
            <a:r>
              <a:rPr lang="ru-RU" dirty="0"/>
              <a:t> Христа. Он </a:t>
            </a:r>
            <a:r>
              <a:rPr lang="ru-RU" dirty="0" err="1"/>
              <a:t>је</a:t>
            </a:r>
            <a:r>
              <a:rPr lang="ru-RU" dirty="0"/>
              <a:t> сам </a:t>
            </a:r>
            <a:r>
              <a:rPr lang="ru-RU" dirty="0" err="1"/>
              <a:t>постио</a:t>
            </a:r>
            <a:r>
              <a:rPr lang="ru-RU" dirty="0"/>
              <a:t> 40 дана у </a:t>
            </a:r>
            <a:r>
              <a:rPr lang="ru-RU" dirty="0" err="1"/>
              <a:t>пустињи</a:t>
            </a:r>
            <a:r>
              <a:rPr lang="ru-RU" dirty="0"/>
              <a:t> пре него </a:t>
            </a:r>
            <a:r>
              <a:rPr lang="ru-RU" dirty="0" err="1"/>
              <a:t>што</a:t>
            </a:r>
            <a:r>
              <a:rPr lang="ru-RU" dirty="0"/>
              <a:t> </a:t>
            </a:r>
            <a:r>
              <a:rPr lang="ru-RU" dirty="0" err="1"/>
              <a:t>је</a:t>
            </a:r>
            <a:r>
              <a:rPr lang="ru-RU" dirty="0"/>
              <a:t> </a:t>
            </a:r>
            <a:r>
              <a:rPr lang="ru-RU" dirty="0" err="1"/>
              <a:t>кренуо</a:t>
            </a:r>
            <a:r>
              <a:rPr lang="ru-RU" dirty="0"/>
              <a:t> у </a:t>
            </a:r>
            <a:r>
              <a:rPr lang="ru-RU" dirty="0" err="1"/>
              <a:t>своју</a:t>
            </a:r>
            <a:r>
              <a:rPr lang="ru-RU" dirty="0"/>
              <a:t> </a:t>
            </a:r>
            <a:r>
              <a:rPr lang="ru-RU" dirty="0" err="1"/>
              <a:t>спасоносну</a:t>
            </a:r>
            <a:r>
              <a:rPr lang="ru-RU" dirty="0"/>
              <a:t> </a:t>
            </a:r>
            <a:r>
              <a:rPr lang="ru-RU" dirty="0" err="1"/>
              <a:t>мисију</a:t>
            </a:r>
            <a:r>
              <a:rPr lang="ru-RU" dirty="0"/>
              <a:t>.</a:t>
            </a:r>
          </a:p>
          <a:p>
            <a:r>
              <a:rPr lang="ru-RU" dirty="0"/>
              <a:t>Пост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бити</a:t>
            </a:r>
            <a:r>
              <a:rPr lang="ru-RU" dirty="0"/>
              <a:t> </a:t>
            </a:r>
            <a:r>
              <a:rPr lang="ru-RU" dirty="0" err="1"/>
              <a:t>вишедневни</a:t>
            </a:r>
            <a:r>
              <a:rPr lang="ru-RU" dirty="0"/>
              <a:t> или </a:t>
            </a:r>
            <a:r>
              <a:rPr lang="ru-RU" dirty="0" err="1"/>
              <a:t>једнодневни</a:t>
            </a:r>
            <a:r>
              <a:rPr lang="ru-RU" dirty="0"/>
              <a:t>.</a:t>
            </a:r>
          </a:p>
          <a:p>
            <a:r>
              <a:rPr lang="ru-RU" dirty="0"/>
              <a:t>Вишедневни постови су: Божићни (траје 6 недеља), Васкршњи (траје 7 недеља), Петровски или Апостолски (траје од 9 дана до 6 недеља у зависности када падне Васкрс), Госпојински ( траје 2 недеље). </a:t>
            </a:r>
          </a:p>
          <a:p>
            <a:r>
              <a:rPr lang="ru-RU" dirty="0" err="1"/>
              <a:t>Једнодневни</a:t>
            </a:r>
            <a:r>
              <a:rPr lang="ru-RU" dirty="0"/>
              <a:t> </a:t>
            </a:r>
            <a:r>
              <a:rPr lang="ru-RU" dirty="0" err="1"/>
              <a:t>постови</a:t>
            </a:r>
            <a:r>
              <a:rPr lang="ru-RU" dirty="0"/>
              <a:t> су среда и </a:t>
            </a:r>
            <a:r>
              <a:rPr lang="ru-RU" dirty="0" err="1"/>
              <a:t>петак</a:t>
            </a:r>
            <a:r>
              <a:rPr lang="ru-RU" dirty="0"/>
              <a:t> током </a:t>
            </a:r>
            <a:r>
              <a:rPr lang="ru-RU" dirty="0" err="1"/>
              <a:t>целе</a:t>
            </a:r>
            <a:r>
              <a:rPr lang="ru-RU" dirty="0"/>
              <a:t> године (</a:t>
            </a:r>
            <a:r>
              <a:rPr lang="ru-RU" dirty="0" err="1"/>
              <a:t>осим</a:t>
            </a:r>
            <a:r>
              <a:rPr lang="ru-RU" dirty="0"/>
              <a:t> </a:t>
            </a:r>
            <a:r>
              <a:rPr lang="ru-RU" dirty="0" err="1"/>
              <a:t>трапавих</a:t>
            </a:r>
            <a:r>
              <a:rPr lang="ru-RU" dirty="0"/>
              <a:t> седмица), </a:t>
            </a:r>
            <a:r>
              <a:rPr lang="ru-RU" dirty="0" err="1"/>
              <a:t>Усековање</a:t>
            </a:r>
            <a:r>
              <a:rPr lang="ru-RU" dirty="0"/>
              <a:t> главе </a:t>
            </a:r>
            <a:r>
              <a:rPr lang="ru-RU" dirty="0" err="1"/>
              <a:t>Светог</a:t>
            </a:r>
            <a:r>
              <a:rPr lang="ru-RU" dirty="0"/>
              <a:t> </a:t>
            </a:r>
            <a:r>
              <a:rPr lang="ru-RU" dirty="0" err="1"/>
              <a:t>Јована</a:t>
            </a:r>
            <a:r>
              <a:rPr lang="ru-RU" dirty="0"/>
              <a:t> (11. </a:t>
            </a:r>
            <a:r>
              <a:rPr lang="ru-RU" dirty="0" err="1"/>
              <a:t>септембар</a:t>
            </a:r>
            <a:r>
              <a:rPr lang="ru-RU" dirty="0"/>
              <a:t>), </a:t>
            </a:r>
            <a:r>
              <a:rPr lang="ru-RU" dirty="0" err="1"/>
              <a:t>Крстовдан</a:t>
            </a:r>
            <a:r>
              <a:rPr lang="ru-RU" dirty="0"/>
              <a:t> (27. </a:t>
            </a:r>
            <a:r>
              <a:rPr lang="ru-RU" dirty="0" err="1"/>
              <a:t>септембар</a:t>
            </a:r>
            <a:r>
              <a:rPr lang="ru-RU" dirty="0"/>
              <a:t> и 18. </a:t>
            </a:r>
            <a:r>
              <a:rPr lang="ru-RU" dirty="0" err="1"/>
              <a:t>јануар</a:t>
            </a:r>
            <a:r>
              <a:rPr lang="ru-RU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886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60707" cy="37744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711" y="63314"/>
            <a:ext cx="2714625" cy="36032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6735" y="740641"/>
            <a:ext cx="4925265" cy="272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2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59044" cy="39605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044" y="0"/>
            <a:ext cx="4059044" cy="39605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8088" y="0"/>
            <a:ext cx="4073912" cy="370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8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50059" cy="36129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059" y="-2"/>
            <a:ext cx="7541941" cy="36129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85154"/>
            <a:ext cx="3311912" cy="2972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2663" y="3612994"/>
            <a:ext cx="4798742" cy="324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8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5" y="0"/>
            <a:ext cx="2856237" cy="33305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810" y="327008"/>
            <a:ext cx="1704975" cy="2676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845" y="327008"/>
            <a:ext cx="2558239" cy="2676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3069" y="137140"/>
            <a:ext cx="4310743" cy="28663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330543"/>
            <a:ext cx="3918857" cy="34154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7501" y="3237722"/>
            <a:ext cx="2999160" cy="3424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4372" y="3497570"/>
            <a:ext cx="4657628" cy="336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98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89310" cy="38135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311" y="0"/>
            <a:ext cx="4069702" cy="38135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13596"/>
            <a:ext cx="5715000" cy="30444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0388" y="4049290"/>
            <a:ext cx="5195596" cy="26220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9012" y="0"/>
            <a:ext cx="4232987" cy="381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51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Mrsna</a:t>
            </a:r>
            <a:r>
              <a:rPr lang="en-US" dirty="0"/>
              <a:t> </a:t>
            </a:r>
            <a:r>
              <a:rPr lang="en-US" dirty="0" err="1"/>
              <a:t>hrana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82538" y="3509963"/>
            <a:ext cx="2435291" cy="2135057"/>
          </a:xfrm>
        </p:spPr>
        <p:txBody>
          <a:bodyPr>
            <a:normAutofit/>
          </a:bodyPr>
          <a:lstStyle/>
          <a:p>
            <a:r>
              <a:rPr lang="sr-Cyrl-RS" sz="5400" dirty="0"/>
              <a:t>Мрсна храна</a:t>
            </a:r>
            <a:endParaRPr lang="en-US" sz="5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011" cy="36369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011" y="0"/>
            <a:ext cx="4692520" cy="36020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94112"/>
            <a:ext cx="9153331" cy="316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82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175</Words>
  <Application>Microsoft Office PowerPoint</Application>
  <PresentationFormat>Широки екран</PresentationFormat>
  <Paragraphs>51</Paragraphs>
  <Slides>10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3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Mrsna hrana</vt:lpstr>
      <vt:lpstr>PowerPoint презентација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dusan trifunovic</dc:creator>
  <cp:lastModifiedBy>Драган Ђурић</cp:lastModifiedBy>
  <cp:revision>18</cp:revision>
  <dcterms:created xsi:type="dcterms:W3CDTF">2024-12-02T16:44:46Z</dcterms:created>
  <dcterms:modified xsi:type="dcterms:W3CDTF">2025-12-08T08:32:08Z</dcterms:modified>
</cp:coreProperties>
</file>