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1EDE-CDB6-4CE6-A12A-1F836842FF7B}" type="datetimeFigureOut">
              <a:rPr lang="en-US" smtClean="0"/>
              <a:pPr/>
              <a:t>7/2/2016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3CB0-80B7-4C6A-8BE0-C031198B97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1EDE-CDB6-4CE6-A12A-1F836842FF7B}" type="datetimeFigureOut">
              <a:rPr lang="en-US" smtClean="0"/>
              <a:pPr/>
              <a:t>7/2/2016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3CB0-80B7-4C6A-8BE0-C031198B97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1EDE-CDB6-4CE6-A12A-1F836842FF7B}" type="datetimeFigureOut">
              <a:rPr lang="en-US" smtClean="0"/>
              <a:pPr/>
              <a:t>7/2/2016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3CB0-80B7-4C6A-8BE0-C031198B97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1EDE-CDB6-4CE6-A12A-1F836842FF7B}" type="datetimeFigureOut">
              <a:rPr lang="en-US" smtClean="0"/>
              <a:pPr/>
              <a:t>7/2/2016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3CB0-80B7-4C6A-8BE0-C031198B97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1EDE-CDB6-4CE6-A12A-1F836842FF7B}" type="datetimeFigureOut">
              <a:rPr lang="en-US" smtClean="0"/>
              <a:pPr/>
              <a:t>7/2/2016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3CB0-80B7-4C6A-8BE0-C031198B97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1EDE-CDB6-4CE6-A12A-1F836842FF7B}" type="datetimeFigureOut">
              <a:rPr lang="en-US" smtClean="0"/>
              <a:pPr/>
              <a:t>7/2/2016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3CB0-80B7-4C6A-8BE0-C031198B97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1EDE-CDB6-4CE6-A12A-1F836842FF7B}" type="datetimeFigureOut">
              <a:rPr lang="en-US" smtClean="0"/>
              <a:pPr/>
              <a:t>7/2/2016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3CB0-80B7-4C6A-8BE0-C031198B97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1EDE-CDB6-4CE6-A12A-1F836842FF7B}" type="datetimeFigureOut">
              <a:rPr lang="en-US" smtClean="0"/>
              <a:pPr/>
              <a:t>7/2/2016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3CB0-80B7-4C6A-8BE0-C031198B97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1EDE-CDB6-4CE6-A12A-1F836842FF7B}" type="datetimeFigureOut">
              <a:rPr lang="en-US" smtClean="0"/>
              <a:pPr/>
              <a:t>7/2/2016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3CB0-80B7-4C6A-8BE0-C031198B97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1EDE-CDB6-4CE6-A12A-1F836842FF7B}" type="datetimeFigureOut">
              <a:rPr lang="en-US" smtClean="0"/>
              <a:pPr/>
              <a:t>7/2/2016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3CB0-80B7-4C6A-8BE0-C031198B97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1EDE-CDB6-4CE6-A12A-1F836842FF7B}" type="datetimeFigureOut">
              <a:rPr lang="en-US" smtClean="0"/>
              <a:pPr/>
              <a:t>7/2/2016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A3CB0-80B7-4C6A-8BE0-C031198B97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D1EDE-CDB6-4CE6-A12A-1F836842FF7B}" type="datetimeFigureOut">
              <a:rPr lang="en-US" smtClean="0"/>
              <a:pPr/>
              <a:t>7/2/2016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A3CB0-80B7-4C6A-8BE0-C031198B971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arry-cros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903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685800"/>
            <a:ext cx="7160294" cy="61722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sr-Cyrl-RS" sz="5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ХРИШЋАНСКИ ПОДВИГ</a:t>
            </a:r>
            <a:endParaRPr lang="en-US" sz="54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10200" y="5934670"/>
            <a:ext cx="2863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ПРАВОСЛАВНИ КАТИХИЗИС</a:t>
            </a:r>
          </a:p>
          <a:p>
            <a:pPr algn="ctr"/>
            <a:r>
              <a:rPr lang="sr-Cyrl-R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СОМБОР 2015.</a:t>
            </a:r>
          </a:p>
          <a:p>
            <a:pPr algn="ctr"/>
            <a:r>
              <a:rPr lang="sr-Cyrl-RS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МАРКО РАДАКОВИЋ</a:t>
            </a:r>
            <a:endPara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http://www.regalwise.com/inspirational/picture9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1694"/>
            <a:ext cx="7162800" cy="6846306"/>
          </a:xfrm>
          <a:prstGeom prst="rect">
            <a:avLst/>
          </a:prstGeom>
          <a:noFill/>
        </p:spPr>
      </p:pic>
      <p:pic>
        <p:nvPicPr>
          <p:cNvPr id="5" name="Picture 2" descr="http://www.regalwise.com/inspirational/picture3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304800"/>
            <a:ext cx="6019800" cy="1600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48000" y="533400"/>
            <a:ext cx="3577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i="1" dirty="0" smtClean="0"/>
              <a:t>Хвала ти много, Господе!</a:t>
            </a:r>
            <a:endParaRPr lang="en-US" sz="2400" i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http://www.regalwise.com/inspirational/picture10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7579"/>
            <a:ext cx="7162800" cy="6830421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regalwise.com/inspirational/picture11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0"/>
            <a:ext cx="7239000" cy="6903863"/>
          </a:xfrm>
          <a:prstGeom prst="rect">
            <a:avLst/>
          </a:prstGeom>
          <a:noFill/>
        </p:spPr>
      </p:pic>
      <p:pic>
        <p:nvPicPr>
          <p:cNvPr id="7" name="Picture 2" descr="http://www.regalwise.com/inspirational/picture11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1752600"/>
            <a:ext cx="1447800" cy="86868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572000" y="18288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 smtClean="0"/>
              <a:t>!?!?</a:t>
            </a:r>
            <a:endParaRPr lang="en-US" sz="36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 descr="http://www.regalwise.com/inspirational/picture12.bmp"/>
          <p:cNvPicPr>
            <a:picLocks noChangeAspect="1" noChangeArrowheads="1"/>
          </p:cNvPicPr>
          <p:nvPr/>
        </p:nvPicPr>
        <p:blipFill>
          <a:blip r:embed="rId2"/>
          <a:srcRect l="3187" b="2222"/>
          <a:stretch>
            <a:fillRect/>
          </a:stretch>
        </p:blipFill>
        <p:spPr bwMode="auto">
          <a:xfrm>
            <a:off x="1219200" y="152400"/>
            <a:ext cx="6944139" cy="6705600"/>
          </a:xfrm>
          <a:prstGeom prst="rect">
            <a:avLst/>
          </a:prstGeom>
          <a:noFill/>
        </p:spPr>
      </p:pic>
      <p:pic>
        <p:nvPicPr>
          <p:cNvPr id="7" name="Picture 2" descr="http://www.regalwise.com/inspirational/picture12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609600"/>
            <a:ext cx="6639339" cy="4572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47800" y="685800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i="1" dirty="0" smtClean="0"/>
              <a:t>Искористимо своје крстове да пређемо преко...</a:t>
            </a:r>
            <a:endParaRPr lang="en-US" sz="2400" i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6626" name="Picture 2" descr="http://www.regalwise.com/inspirational/picture13.bmp"/>
          <p:cNvPicPr>
            <a:picLocks noChangeAspect="1" noChangeArrowheads="1"/>
          </p:cNvPicPr>
          <p:nvPr/>
        </p:nvPicPr>
        <p:blipFill>
          <a:blip r:embed="rId2"/>
          <a:srcRect l="2083" r="2083" b="2229"/>
          <a:stretch>
            <a:fillRect/>
          </a:stretch>
        </p:blipFill>
        <p:spPr bwMode="auto">
          <a:xfrm>
            <a:off x="1295400" y="172993"/>
            <a:ext cx="7010400" cy="6685007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7650" name="Picture 2" descr="http://www.regalwise.com/inspirational/picture14.bmp"/>
          <p:cNvPicPr>
            <a:picLocks noChangeAspect="1" noChangeArrowheads="1"/>
          </p:cNvPicPr>
          <p:nvPr/>
        </p:nvPicPr>
        <p:blipFill>
          <a:blip r:embed="rId2"/>
          <a:srcRect l="2041" r="2041"/>
          <a:stretch>
            <a:fillRect/>
          </a:stretch>
        </p:blipFill>
        <p:spPr bwMode="auto">
          <a:xfrm>
            <a:off x="762000" y="0"/>
            <a:ext cx="7162800" cy="682848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990600" y="228600"/>
            <a:ext cx="612815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Шта закључуемо на </a:t>
            </a:r>
          </a:p>
          <a:p>
            <a:pPr algn="ctr"/>
            <a:r>
              <a:rPr lang="sr-Cyrl-R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основу ове приче?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105400"/>
            <a:ext cx="8229600" cy="1752600"/>
          </a:xfrm>
        </p:spPr>
        <p:txBody>
          <a:bodyPr/>
          <a:lstStyle/>
          <a:p>
            <a:r>
              <a:rPr lang="sr-Cyrl-RS" dirty="0" smtClean="0"/>
              <a:t>Подвиг или аскеза је кретање, динамика вере, лични труд хришћана уз прихватање Божије благодати.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743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7620000" cy="5076825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3962400" cy="4953000"/>
          </a:xfrm>
        </p:spPr>
        <p:txBody>
          <a:bodyPr>
            <a:normAutofit/>
          </a:bodyPr>
          <a:lstStyle/>
          <a:p>
            <a:r>
              <a:rPr lang="sr-Cyrl-RS" dirty="0" smtClean="0"/>
              <a:t>Благодат је енергија Божија коју хришћани добијају у односу љубави, а чија је последица уподобљавање Богу.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340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844" y="0"/>
            <a:ext cx="4576156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1676400"/>
          </a:xfrm>
        </p:spPr>
        <p:txBody>
          <a:bodyPr>
            <a:normAutofit fontScale="92500" lnSpcReduction="20000"/>
          </a:bodyPr>
          <a:lstStyle/>
          <a:p>
            <a:r>
              <a:rPr lang="sr-Cyrl-RS" dirty="0" smtClean="0"/>
              <a:t>Увиђамо сличност </a:t>
            </a:r>
            <a:r>
              <a:rPr lang="ru-RU" dirty="0" smtClean="0"/>
              <a:t> са изразом «херојски подвиг», ( подвиг неког човека, подвиг лекара, подвиг војника... ) што значи да је подвиг својеврсни </a:t>
            </a:r>
            <a:r>
              <a:rPr lang="ru-RU" b="1" dirty="0" smtClean="0"/>
              <a:t>израз </a:t>
            </a:r>
            <a:r>
              <a:rPr lang="ru-RU" b="1" u="sng" dirty="0" smtClean="0"/>
              <a:t>храбрости</a:t>
            </a:r>
            <a:r>
              <a:rPr lang="ru-RU" b="1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3733800" cy="59436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Cyrl-CS" dirty="0" smtClean="0"/>
              <a:t>Подвиг или аскеза </a:t>
            </a:r>
            <a:r>
              <a:rPr lang="ru-RU" dirty="0" smtClean="0"/>
              <a:t>је начин хришћанског живота који одбацује изопачење људске личности, безобзирно искориштавање природе и физичке средине и превазилази</a:t>
            </a:r>
            <a:r>
              <a:rPr lang="sr-Cyrl-CS" b="1" dirty="0" smtClean="0"/>
              <a:t> </a:t>
            </a:r>
            <a:r>
              <a:rPr lang="ru-RU" dirty="0" smtClean="0"/>
              <a:t>себичну тежњу</a:t>
            </a:r>
            <a:r>
              <a:rPr lang="sr-Cyrl-CS" b="1" dirty="0" smtClean="0"/>
              <a:t> </a:t>
            </a:r>
            <a:r>
              <a:rPr lang="ru-RU" dirty="0" smtClean="0"/>
              <a:t>да се троши све за себе, а не за заједницу.</a:t>
            </a:r>
            <a:endParaRPr lang="en-US" dirty="0"/>
          </a:p>
        </p:txBody>
      </p:sp>
      <p:pic>
        <p:nvPicPr>
          <p:cNvPr id="4" name="Picture 3" descr="76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4745" y="0"/>
            <a:ext cx="5469255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regalwise.com/inspirational/picture1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458200" cy="693827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http://www.regalwise.com/inspirational/picture1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0"/>
            <a:ext cx="7543800" cy="6938278"/>
          </a:xfrm>
          <a:prstGeom prst="rect">
            <a:avLst/>
          </a:prstGeom>
          <a:noFill/>
        </p:spPr>
      </p:pic>
      <p:pic>
        <p:nvPicPr>
          <p:cNvPr id="7" name="Picture 2" descr="http://www.regalwise.com/inspirational/picture1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0" y="0"/>
            <a:ext cx="762000" cy="6938278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21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771650"/>
            <a:ext cx="6781800" cy="50863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16764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Cyrl-RS" dirty="0" smtClean="0"/>
              <a:t>Подвиг означава </a:t>
            </a:r>
            <a:r>
              <a:rPr lang="ru-RU" u="sng" dirty="0" smtClean="0"/>
              <a:t>борбу</a:t>
            </a:r>
            <a:r>
              <a:rPr lang="ru-RU" dirty="0" smtClean="0"/>
              <a:t> против греха, стално враћање на прави Пут. Бити хришћанин значи по себи подвиг, борбу, уздизање. Нема хришћанства ни вере без кретања ка Христу.</a:t>
            </a:r>
            <a:endParaRPr lang="en-US" dirty="0"/>
          </a:p>
        </p:txBody>
      </p:sp>
    </p:spTree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0" y="0"/>
            <a:ext cx="4495800" cy="6248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2">
                    <a:lumMod val="90000"/>
                  </a:schemeClr>
                </a:solidFill>
              </a:rPr>
              <a:t>Наравно, хришћанска</a:t>
            </a:r>
            <a:r>
              <a:rPr lang="en-US" dirty="0" smtClean="0">
                <a:solidFill>
                  <a:schemeClr val="bg2">
                    <a:lumMod val="90000"/>
                  </a:schemeClr>
                </a:solidFill>
              </a:rPr>
              <a:t> </a:t>
            </a:r>
            <a:r>
              <a:rPr lang="ru-RU" i="1" dirty="0" smtClean="0">
                <a:solidFill>
                  <a:schemeClr val="bg2">
                    <a:lumMod val="90000"/>
                  </a:schemeClr>
                </a:solidFill>
              </a:rPr>
              <a:t>аскеза</a:t>
            </a:r>
            <a:r>
              <a:rPr lang="en-US" dirty="0" smtClean="0">
                <a:solidFill>
                  <a:schemeClr val="bg2">
                    <a:lumMod val="9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bg2">
                    <a:lumMod val="90000"/>
                  </a:schemeClr>
                </a:solidFill>
              </a:rPr>
              <a:t>не може се ограничити на самодисциплину у природном смислу, односно на морални подвиг да се чини добро и избегава зло. Такође, она не исцрпљује цео духовни успон. Не постоји аскеза пре благодати или без благодати (Пс. 126,1</a:t>
            </a:r>
            <a:endParaRPr lang="en-US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Picture 3" descr="ae5fdd6c61a44d9badb4751cbd4e649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6852328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787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1" y="-1"/>
            <a:ext cx="6096000" cy="685638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3429000" cy="60960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i="1" dirty="0" smtClean="0">
                <a:solidFill>
                  <a:schemeClr val="bg2">
                    <a:lumMod val="90000"/>
                  </a:schemeClr>
                </a:solidFill>
              </a:rPr>
              <a:t> Аскеза</a:t>
            </a:r>
            <a:r>
              <a:rPr lang="en-US" dirty="0" smtClean="0">
                <a:solidFill>
                  <a:schemeClr val="bg2">
                    <a:lumMod val="9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bg2">
                    <a:lumMod val="90000"/>
                  </a:schemeClr>
                </a:solidFill>
              </a:rPr>
              <a:t>је стање у којем хришћанин чува неугасиви залог Светога Духа, којег је примио од благодати крштења, а ако се угасио, разгорева га. "Због тога, пак, и сам се трудим (</a:t>
            </a:r>
            <a:r>
              <a:rPr lang="en-US" dirty="0" err="1" smtClean="0">
                <a:solidFill>
                  <a:schemeClr val="bg2">
                    <a:lumMod val="90000"/>
                  </a:schemeClr>
                </a:solidFill>
              </a:rPr>
              <a:t>ασκω</a:t>
            </a:r>
            <a:r>
              <a:rPr lang="ru-RU" dirty="0" smtClean="0">
                <a:solidFill>
                  <a:schemeClr val="bg2">
                    <a:lumMod val="90000"/>
                  </a:schemeClr>
                </a:solidFill>
              </a:rPr>
              <a:t>) - вежбам, подвизавам) да имам чисту савјест свагда пред Богом и људима" (Дела 24,16). </a:t>
            </a:r>
            <a:endParaRPr lang="en-US" dirty="0" smtClean="0">
              <a:solidFill>
                <a:schemeClr val="bg2">
                  <a:lumMod val="90000"/>
                </a:schemeClr>
              </a:solidFill>
            </a:endParaRPr>
          </a:p>
          <a:p>
            <a:endParaRPr lang="en-US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542976_10152668412325330_662379971220177141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400800" cy="3962400"/>
          </a:xfr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- </a:t>
            </a:r>
            <a:r>
              <a:rPr lang="en-US" b="1" dirty="0" err="1" smtClean="0"/>
              <a:t>Нису</a:t>
            </a:r>
            <a:r>
              <a:rPr lang="en-US" b="1" dirty="0" smtClean="0"/>
              <a:t> </a:t>
            </a:r>
            <a:r>
              <a:rPr lang="en-US" b="1" dirty="0" err="1" smtClean="0"/>
              <a:t>сви</a:t>
            </a:r>
            <a:r>
              <a:rPr lang="en-US" b="1" dirty="0" smtClean="0"/>
              <a:t> </a:t>
            </a:r>
            <a:r>
              <a:rPr lang="en-US" b="1" dirty="0" err="1" smtClean="0"/>
              <a:t>проблеми</a:t>
            </a:r>
            <a:r>
              <a:rPr lang="en-US" b="1" dirty="0" smtClean="0"/>
              <a:t> </a:t>
            </a:r>
            <a:r>
              <a:rPr lang="en-US" b="1" dirty="0" err="1" smtClean="0"/>
              <a:t>подвиг</a:t>
            </a:r>
            <a:r>
              <a:rPr lang="en-US" dirty="0" smtClean="0"/>
              <a:t>, </a:t>
            </a:r>
            <a:r>
              <a:rPr lang="en-US" dirty="0" err="1" smtClean="0"/>
              <a:t>већ</a:t>
            </a:r>
            <a:r>
              <a:rPr lang="en-US" dirty="0" smtClean="0"/>
              <a:t> </a:t>
            </a:r>
            <a:r>
              <a:rPr lang="en-US" dirty="0" err="1" smtClean="0"/>
              <a:t>они</a:t>
            </a:r>
            <a:r>
              <a:rPr lang="en-US" dirty="0" smtClean="0"/>
              <a:t> </a:t>
            </a:r>
            <a:r>
              <a:rPr lang="en-US" dirty="0" err="1" smtClean="0"/>
              <a:t>са</a:t>
            </a:r>
            <a:r>
              <a:rPr lang="en-US" dirty="0" smtClean="0"/>
              <a:t> </a:t>
            </a:r>
            <a:r>
              <a:rPr lang="en-US" dirty="0" err="1" smtClean="0"/>
              <a:t>којима</a:t>
            </a:r>
            <a:r>
              <a:rPr lang="en-US" dirty="0" smtClean="0"/>
              <a:t> </a:t>
            </a:r>
            <a:r>
              <a:rPr lang="en-US" dirty="0" err="1" smtClean="0"/>
              <a:t>се</a:t>
            </a:r>
            <a:r>
              <a:rPr lang="en-US" dirty="0" smtClean="0"/>
              <a:t> </a:t>
            </a:r>
            <a:r>
              <a:rPr lang="en-US" dirty="0" err="1" smtClean="0"/>
              <a:t>сусрећемо</a:t>
            </a:r>
            <a:r>
              <a:rPr lang="en-US" dirty="0" smtClean="0"/>
              <a:t> </a:t>
            </a:r>
            <a:r>
              <a:rPr lang="sr-Cyrl-RS" dirty="0" smtClean="0"/>
              <a:t>да би се кроз њих усавршили, да би се сусрели са Богом и ближњима, </a:t>
            </a:r>
            <a:r>
              <a:rPr lang="en-US" dirty="0" smtClean="0"/>
              <a:t>и </a:t>
            </a:r>
            <a:r>
              <a:rPr lang="en-US" dirty="0" err="1" smtClean="0"/>
              <a:t>које</a:t>
            </a:r>
            <a:r>
              <a:rPr lang="en-US" dirty="0" smtClean="0"/>
              <a:t> </a:t>
            </a:r>
            <a:r>
              <a:rPr lang="en-US" dirty="0" err="1" smtClean="0"/>
              <a:t>уз</a:t>
            </a:r>
            <a:r>
              <a:rPr lang="en-US" dirty="0" smtClean="0"/>
              <a:t> </a:t>
            </a:r>
            <a:r>
              <a:rPr lang="en-US" dirty="0" err="1" smtClean="0"/>
              <a:t>Божију</a:t>
            </a:r>
            <a:r>
              <a:rPr lang="en-US" dirty="0" smtClean="0"/>
              <a:t> </a:t>
            </a:r>
            <a:r>
              <a:rPr lang="en-US" dirty="0" err="1" smtClean="0"/>
              <a:t>помоћ</a:t>
            </a:r>
            <a:r>
              <a:rPr lang="en-US" dirty="0" smtClean="0"/>
              <a:t> </a:t>
            </a:r>
            <a:r>
              <a:rPr lang="en-US" dirty="0" err="1" smtClean="0"/>
              <a:t>решавамо</a:t>
            </a:r>
            <a:r>
              <a:rPr lang="en-US" dirty="0" smtClean="0"/>
              <a:t>.</a:t>
            </a:r>
            <a:r>
              <a:rPr lang="sr-Cyrl-RS" dirty="0" smtClean="0"/>
              <a:t> ( Поправљање лоше оцене је пример личног усавршавања кроз залагање и труд: без овога немамо основ да се молимо за добру оцену. Хришћанин има </a:t>
            </a:r>
            <a:r>
              <a:rPr lang="sr-Cyrl-RS" u="sng" dirty="0" smtClean="0"/>
              <a:t>свест о</a:t>
            </a:r>
            <a:r>
              <a:rPr lang="sr-Cyrl-RS" dirty="0" smtClean="0"/>
              <a:t> </a:t>
            </a:r>
            <a:r>
              <a:rPr lang="sr-Cyrl-RS" b="1" u="sng" dirty="0" smtClean="0"/>
              <a:t>личној одговорности</a:t>
            </a:r>
            <a:r>
              <a:rPr lang="sr-Cyrl-RS" dirty="0" smtClean="0"/>
              <a:t>.) Човек треба да избори самог себе у заједништву са Господом и ближњима.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28956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Cyrl-CS" dirty="0" smtClean="0"/>
              <a:t>Потребно је заједништво, и усмеравању своје слободне воље ка Богу и ближњима – како кроз литургијско заједничарење, тако и у равни свакодневног живота</a:t>
            </a:r>
            <a:r>
              <a:rPr lang="sr-Cyrl-RS" dirty="0" smtClean="0"/>
              <a:t>. </a:t>
            </a:r>
            <a:r>
              <a:rPr lang="ru-RU" dirty="0" smtClean="0"/>
              <a:t>Јер некога као личност можемо познати једино ако с њим ступимо у заједницу слободе, љубави. У противном, он као личност остаје нам непознат, био то човек или Бог. Због тога се Бог открива у Христу, односно у Цркви као заједници личности, и то кроз конкретне људе. Зато мимо заједнице с људима не можемо имати заједницу с Богом.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2895600"/>
          </a:xfrm>
        </p:spPr>
        <p:txBody>
          <a:bodyPr>
            <a:normAutofit lnSpcReduction="10000"/>
          </a:bodyPr>
          <a:lstStyle/>
          <a:p>
            <a:r>
              <a:rPr lang="sr-Cyrl-CS" dirty="0" smtClean="0"/>
              <a:t>Потребно је толерисати различитости које имамо и признавати их као дар од Бога; </a:t>
            </a:r>
            <a:endParaRPr lang="en-US" dirty="0" smtClean="0"/>
          </a:p>
          <a:p>
            <a:r>
              <a:rPr lang="sr-Cyrl-CS" dirty="0" smtClean="0"/>
              <a:t>Потребан је активан </a:t>
            </a:r>
            <a:r>
              <a:rPr lang="sr-Cyrl-CS" b="1" u="sng" dirty="0" smtClean="0"/>
              <a:t>литургијски живот</a:t>
            </a:r>
            <a:r>
              <a:rPr lang="sr-Cyrl-CS" dirty="0" smtClean="0"/>
              <a:t> и слободно приступање Чаши (Причешће) , које је савршени израз  слободног стремљења ка Христу.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2286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 smtClean="0"/>
              <a:t>Смисао подвига је лична, одговорна борба са својим грехом, стално усавршавање и молитва за Божију благодат и кретање ка Њој, у односу љубави према Богу и ближњима.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 descr="http://www.regalwise.com/inspirational/picture2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086600" cy="6822913"/>
          </a:xfrm>
          <a:prstGeom prst="rect">
            <a:avLst/>
          </a:prstGeom>
          <a:noFill/>
        </p:spPr>
      </p:pic>
      <p:pic>
        <p:nvPicPr>
          <p:cNvPr id="6" name="Picture 2" descr="http://www.regalwise.com/inspirational/picture2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0"/>
            <a:ext cx="457200" cy="6822913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http://www.regalwise.com/inspirational/picture3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-54352"/>
            <a:ext cx="7162800" cy="6912352"/>
          </a:xfrm>
          <a:prstGeom prst="rect">
            <a:avLst/>
          </a:prstGeom>
          <a:noFill/>
        </p:spPr>
      </p:pic>
      <p:pic>
        <p:nvPicPr>
          <p:cNvPr id="5" name="Picture 2" descr="http://www.regalwise.com/inspirational/picture3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609600"/>
            <a:ext cx="4572000" cy="14033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48000" y="533400"/>
            <a:ext cx="52308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i="1" dirty="0" smtClean="0"/>
              <a:t>Господе, сувише је тешко, молим те, </a:t>
            </a:r>
          </a:p>
          <a:p>
            <a:r>
              <a:rPr lang="sr-Cyrl-RS" sz="2400" i="1" dirty="0" smtClean="0"/>
              <a:t>смањи   ми терет мало....</a:t>
            </a:r>
            <a:endParaRPr lang="en-US" sz="2400" i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http://www.regalwise.com/inspirational/picture4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6934"/>
            <a:ext cx="7010400" cy="6831066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http://www.regalwise.com/inspirational/picture5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-15348"/>
            <a:ext cx="7086600" cy="6873348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http://www.regalwise.com/inspirational/picture6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-6011"/>
            <a:ext cx="7010400" cy="6864011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http://www.regalwise.com/inspirational/picture7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0"/>
            <a:ext cx="7315200" cy="6889898"/>
          </a:xfrm>
          <a:prstGeom prst="rect">
            <a:avLst/>
          </a:prstGeom>
          <a:noFill/>
        </p:spPr>
      </p:pic>
      <p:pic>
        <p:nvPicPr>
          <p:cNvPr id="5" name="Picture 2" descr="http://www.regalwise.com/inspirational/picture3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304800"/>
            <a:ext cx="6019800" cy="1600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48000" y="533400"/>
            <a:ext cx="47389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i="1" dirty="0" smtClean="0"/>
              <a:t>Господе, смањи још мало, моћи ћу</a:t>
            </a:r>
          </a:p>
          <a:p>
            <a:r>
              <a:rPr lang="sr-Cyrl-RS" sz="2400" i="1" dirty="0" smtClean="0"/>
              <a:t>много боље да носим...</a:t>
            </a:r>
            <a:endParaRPr lang="en-US" sz="2400" i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http://www.regalwise.com/inspirational/picture8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0"/>
            <a:ext cx="7086600" cy="6824135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417</Words>
  <Application>Microsoft Office PowerPoint</Application>
  <PresentationFormat>On-screen Show (4:3)</PresentationFormat>
  <Paragraphs>25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notebook</dc:creator>
  <cp:lastModifiedBy>notebook</cp:lastModifiedBy>
  <cp:revision>15</cp:revision>
  <dcterms:created xsi:type="dcterms:W3CDTF">2015-11-01T11:53:29Z</dcterms:created>
  <dcterms:modified xsi:type="dcterms:W3CDTF">2016-07-02T15:41:28Z</dcterms:modified>
</cp:coreProperties>
</file>