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2"/>
  </p:notesMasterIdLst>
  <p:sldIdLst>
    <p:sldId id="256" r:id="rId2"/>
    <p:sldId id="257" r:id="rId3"/>
    <p:sldId id="264" r:id="rId4"/>
    <p:sldId id="265" r:id="rId5"/>
    <p:sldId id="267" r:id="rId6"/>
    <p:sldId id="266" r:id="rId7"/>
    <p:sldId id="294" r:id="rId8"/>
    <p:sldId id="268" r:id="rId9"/>
    <p:sldId id="293" r:id="rId10"/>
    <p:sldId id="269" r:id="rId11"/>
    <p:sldId id="275" r:id="rId12"/>
    <p:sldId id="270" r:id="rId13"/>
    <p:sldId id="271" r:id="rId14"/>
    <p:sldId id="274" r:id="rId15"/>
    <p:sldId id="272" r:id="rId16"/>
    <p:sldId id="263" r:id="rId17"/>
    <p:sldId id="259" r:id="rId18"/>
    <p:sldId id="295" r:id="rId19"/>
    <p:sldId id="273" r:id="rId20"/>
    <p:sldId id="299" r:id="rId21"/>
    <p:sldId id="260" r:id="rId22"/>
    <p:sldId id="297" r:id="rId23"/>
    <p:sldId id="276" r:id="rId24"/>
    <p:sldId id="284" r:id="rId25"/>
    <p:sldId id="283" r:id="rId26"/>
    <p:sldId id="296" r:id="rId27"/>
    <p:sldId id="279" r:id="rId28"/>
    <p:sldId id="287" r:id="rId29"/>
    <p:sldId id="280" r:id="rId30"/>
    <p:sldId id="298" r:id="rId31"/>
    <p:sldId id="286" r:id="rId32"/>
    <p:sldId id="277" r:id="rId33"/>
    <p:sldId id="290" r:id="rId34"/>
    <p:sldId id="285" r:id="rId35"/>
    <p:sldId id="282" r:id="rId36"/>
    <p:sldId id="278" r:id="rId37"/>
    <p:sldId id="262" r:id="rId38"/>
    <p:sldId id="289" r:id="rId39"/>
    <p:sldId id="288" r:id="rId40"/>
    <p:sldId id="281" r:id="rId41"/>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odrazumevani odeljak" id="{CB40E7F2-656D-4560-92B2-7CE1EC70FE83}">
          <p14:sldIdLst>
            <p14:sldId id="256"/>
            <p14:sldId id="257"/>
            <p14:sldId id="264"/>
            <p14:sldId id="265"/>
            <p14:sldId id="267"/>
            <p14:sldId id="266"/>
            <p14:sldId id="294"/>
            <p14:sldId id="268"/>
            <p14:sldId id="293"/>
            <p14:sldId id="269"/>
            <p14:sldId id="275"/>
            <p14:sldId id="270"/>
            <p14:sldId id="271"/>
            <p14:sldId id="274"/>
            <p14:sldId id="272"/>
            <p14:sldId id="263"/>
            <p14:sldId id="259"/>
            <p14:sldId id="295"/>
            <p14:sldId id="273"/>
            <p14:sldId id="299"/>
            <p14:sldId id="260"/>
            <p14:sldId id="297"/>
            <p14:sldId id="276"/>
            <p14:sldId id="284"/>
            <p14:sldId id="283"/>
            <p14:sldId id="296"/>
            <p14:sldId id="279"/>
          </p14:sldIdLst>
        </p14:section>
        <p14:section name="Sekcija bez naslova" id="{012A444E-5CF1-48A7-BCF1-27A1DB49AB88}">
          <p14:sldIdLst>
            <p14:sldId id="287"/>
            <p14:sldId id="280"/>
            <p14:sldId id="298"/>
            <p14:sldId id="286"/>
            <p14:sldId id="277"/>
            <p14:sldId id="290"/>
            <p14:sldId id="285"/>
            <p14:sldId id="282"/>
            <p14:sldId id="278"/>
            <p14:sldId id="262"/>
            <p14:sldId id="289"/>
            <p14:sldId id="288"/>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sbo" initials="t"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esta za zaglavlj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RS"/>
          </a:p>
        </p:txBody>
      </p:sp>
      <p:sp>
        <p:nvSpPr>
          <p:cNvPr id="3" name="Čuvar mesta za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FE9435-CCA2-4145-B793-38E21C707EC3}" type="datetimeFigureOut">
              <a:rPr lang="sr-Latn-RS" smtClean="0"/>
              <a:t>4.2.2022.</a:t>
            </a:fld>
            <a:endParaRPr lang="sr-Latn-RS"/>
          </a:p>
        </p:txBody>
      </p:sp>
      <p:sp>
        <p:nvSpPr>
          <p:cNvPr id="4" name="Čuvar mesta za sliku na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RS"/>
          </a:p>
        </p:txBody>
      </p:sp>
      <p:sp>
        <p:nvSpPr>
          <p:cNvPr id="5" name="Čuvar mesta za napomen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sr-Latn-RS"/>
          </a:p>
        </p:txBody>
      </p:sp>
      <p:sp>
        <p:nvSpPr>
          <p:cNvPr id="6" name="Čuvar mesta za podnožj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RS"/>
          </a:p>
        </p:txBody>
      </p:sp>
      <p:sp>
        <p:nvSpPr>
          <p:cNvPr id="7" name="Čuvar mesta za broj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90BF94-740E-4419-9F43-91BA8536EFF2}" type="slidenum">
              <a:rPr lang="sr-Latn-RS" smtClean="0"/>
              <a:t>‹#›</a:t>
            </a:fld>
            <a:endParaRPr lang="sr-Latn-RS"/>
          </a:p>
        </p:txBody>
      </p:sp>
    </p:spTree>
    <p:extLst>
      <p:ext uri="{BB962C8B-B14F-4D97-AF65-F5344CB8AC3E}">
        <p14:creationId xmlns:p14="http://schemas.microsoft.com/office/powerpoint/2010/main" val="45144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 slajd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sr-Latn-CS"/>
              <a:t>Kliknite i uredite naslov mastera</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Kliknite i uredite stil podnaslova mastera</a:t>
            </a:r>
            <a:endParaRPr lang="en-US" dirty="0"/>
          </a:p>
        </p:txBody>
      </p:sp>
      <p:sp>
        <p:nvSpPr>
          <p:cNvPr id="7" name="Date Placeholder 6"/>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8" name="Slide Number Placeholder 7"/>
          <p:cNvSpPr>
            <a:spLocks noGrp="1"/>
          </p:cNvSpPr>
          <p:nvPr>
            <p:ph type="sldNum" sz="quarter" idx="11"/>
          </p:nvPr>
        </p:nvSpPr>
        <p:spPr/>
        <p:txBody>
          <a:bodyPr/>
          <a:lstStyle/>
          <a:p>
            <a:fld id="{CF0B9BCD-F263-4A8B-908B-61B399EAD5E6}" type="slidenum">
              <a:rPr lang="sr-Latn-RS" smtClean="0"/>
              <a:t>‹#›</a:t>
            </a:fld>
            <a:endParaRPr lang="sr-Latn-RS"/>
          </a:p>
        </p:txBody>
      </p:sp>
      <p:sp>
        <p:nvSpPr>
          <p:cNvPr id="9" name="Footer Placeholder 8"/>
          <p:cNvSpPr>
            <a:spLocks noGrp="1"/>
          </p:cNvSpPr>
          <p:nvPr>
            <p:ph type="ftr" sz="quarter" idx="12"/>
          </p:nvPr>
        </p:nvSpPr>
        <p:spPr/>
        <p:txBody>
          <a:bodyPr/>
          <a:lstStyle/>
          <a:p>
            <a:endParaRPr lang="sr-Latn-R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Vertical Text Placeholder 2"/>
          <p:cNvSpPr>
            <a:spLocks noGrp="1"/>
          </p:cNvSpPr>
          <p:nvPr>
            <p:ph type="body" orient="vert" idx="1"/>
          </p:nvPr>
        </p:nvSpPr>
        <p:spPr/>
        <p:txBody>
          <a:bodyPr vert="eaVe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a:p>
        </p:txBody>
      </p:sp>
      <p:sp>
        <p:nvSpPr>
          <p:cNvPr id="4" name="Date Placeholder 3"/>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r-Latn-CS"/>
              <a:t>Kliknite i uredite naslov mastera</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a:p>
        </p:txBody>
      </p:sp>
      <p:sp>
        <p:nvSpPr>
          <p:cNvPr id="4" name="Date Placeholder 3"/>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eljka">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sr-Latn-CS"/>
              <a:t>Kliknite i uredite naslov mastera</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Kliknite i uredite tekst</a:t>
            </a:r>
          </a:p>
        </p:txBody>
      </p:sp>
      <p:sp>
        <p:nvSpPr>
          <p:cNvPr id="4" name="Date Placeholder 3"/>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CF0B9BCD-F263-4A8B-908B-61B399EAD5E6}" type="slidenum">
              <a:rPr lang="sr-Latn-RS" smtClean="0"/>
              <a:t>‹#›</a:t>
            </a:fld>
            <a:endParaRPr lang="sr-Latn-R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5" name="Date Placeholder 4"/>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CF0B9BCD-F263-4A8B-908B-61B399EAD5E6}" type="slidenum">
              <a:rPr lang="sr-Latn-RS" smtClean="0"/>
              <a:t>‹#›</a:t>
            </a:fld>
            <a:endParaRPr lang="sr-Latn-RS"/>
          </a:p>
        </p:txBody>
      </p:sp>
      <p:sp>
        <p:nvSpPr>
          <p:cNvPr id="9" name="Content Placeholder 8"/>
          <p:cNvSpPr>
            <a:spLocks noGrp="1"/>
          </p:cNvSpPr>
          <p:nvPr>
            <p:ph sz="quarter" idx="13"/>
          </p:nvPr>
        </p:nvSpPr>
        <p:spPr>
          <a:xfrm>
            <a:off x="365760" y="1600200"/>
            <a:ext cx="4041648" cy="4526280"/>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r-Latn-CS"/>
              <a:t>Kliknite i uredite naslov mastera</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Kliknite i uredite tekst</a:t>
            </a:r>
          </a:p>
        </p:txBody>
      </p:sp>
      <p:sp>
        <p:nvSpPr>
          <p:cNvPr id="7" name="Date Placeholder 6"/>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CF0B9BCD-F263-4A8B-908B-61B399EAD5E6}" type="slidenum">
              <a:rPr lang="sr-Latn-RS" smtClean="0"/>
              <a:t>‹#›</a:t>
            </a:fld>
            <a:endParaRPr lang="sr-Latn-RS"/>
          </a:p>
        </p:txBody>
      </p:sp>
      <p:sp>
        <p:nvSpPr>
          <p:cNvPr id="11" name="Content Placeholder 10"/>
          <p:cNvSpPr>
            <a:spLocks noGrp="1"/>
          </p:cNvSpPr>
          <p:nvPr>
            <p:ph sz="quarter" idx="13"/>
          </p:nvPr>
        </p:nvSpPr>
        <p:spPr>
          <a:xfrm>
            <a:off x="457200" y="2212848"/>
            <a:ext cx="4041648" cy="3913632"/>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CS"/>
              <a:t>Kliknite i uredite naslov mastera</a:t>
            </a:r>
            <a:endParaRPr lang="en-US" dirty="0"/>
          </a:p>
        </p:txBody>
      </p:sp>
      <p:sp>
        <p:nvSpPr>
          <p:cNvPr id="3" name="Date Placeholder 2"/>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sr-Latn-CS"/>
              <a:t>Kliknite i uredite naslov mastera</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a natpiso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sr-Latn-CS"/>
              <a:t>Kliknite i uredite naslov mastera</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Kliknite na ikonu i dodajte sliku</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Kliknite i uredite tekst</a:t>
            </a:r>
          </a:p>
        </p:txBody>
      </p:sp>
      <p:sp>
        <p:nvSpPr>
          <p:cNvPr id="5" name="Date Placeholder 4"/>
          <p:cNvSpPr>
            <a:spLocks noGrp="1"/>
          </p:cNvSpPr>
          <p:nvPr>
            <p:ph type="dt" sz="half" idx="10"/>
          </p:nvPr>
        </p:nvSpPr>
        <p:spPr/>
        <p:txBody>
          <a:bodyPr/>
          <a:lstStyle/>
          <a:p>
            <a:fld id="{EAB36271-A8D9-457F-ABB4-317D1D6CF2A0}" type="datetimeFigureOut">
              <a:rPr lang="sr-Latn-RS" smtClean="0"/>
              <a:t>4.2.2022.</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CF0B9BCD-F263-4A8B-908B-61B399EAD5E6}" type="slidenum">
              <a:rPr lang="sr-Latn-RS" smtClean="0"/>
              <a:t>‹#›</a:t>
            </a:fld>
            <a:endParaRPr lang="sr-Latn-R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30">
          <a:fgClr>
            <a:schemeClr val="accent1">
              <a:lumMod val="50000"/>
            </a:schemeClr>
          </a:fgClr>
          <a:bgClr>
            <a:schemeClr val="accent1">
              <a:lumMod val="5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sr-Latn-CS"/>
              <a:t>Kliknite i uredite naslov mastera</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r-Latn-CS"/>
              <a:t>Kliknite i uredite tekst</a:t>
            </a:r>
          </a:p>
          <a:p>
            <a:pPr lvl="1"/>
            <a:r>
              <a:rPr lang="sr-Latn-CS"/>
              <a:t>Drugi nivo</a:t>
            </a:r>
          </a:p>
          <a:p>
            <a:pPr lvl="2"/>
            <a:r>
              <a:rPr lang="sr-Latn-CS"/>
              <a:t>Treći nivo</a:t>
            </a:r>
          </a:p>
          <a:p>
            <a:pPr lvl="3"/>
            <a:r>
              <a:rPr lang="sr-Latn-CS"/>
              <a:t>Četvrti nivo</a:t>
            </a:r>
          </a:p>
          <a:p>
            <a:pPr lvl="4"/>
            <a:r>
              <a:rPr lang="sr-Latn-CS"/>
              <a:t>Peti nivo</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AB36271-A8D9-457F-ABB4-317D1D6CF2A0}" type="datetimeFigureOut">
              <a:rPr lang="sr-Latn-RS" smtClean="0"/>
              <a:t>4.2.2022.</a:t>
            </a:fld>
            <a:endParaRPr lang="sr-Latn-R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sr-Latn-R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CF0B9BCD-F263-4A8B-908B-61B399EAD5E6}" type="slidenum">
              <a:rPr lang="sr-Latn-RS" smtClean="0"/>
              <a:t>‹#›</a:t>
            </a:fld>
            <a:endParaRPr lang="sr-Latn-R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a:xfrm>
            <a:off x="1331640" y="188640"/>
            <a:ext cx="6400800" cy="1219200"/>
          </a:xfrm>
        </p:spPr>
        <p:txBody>
          <a:bodyPr>
            <a:noAutofit/>
          </a:bodyPr>
          <a:lstStyle/>
          <a:p>
            <a:r>
              <a:rPr lang="sr-Cyrl-CS" sz="4400" i="1" dirty="0">
                <a:solidFill>
                  <a:srgbClr val="FFC000"/>
                </a:solidFill>
              </a:rPr>
              <a:t>Патријарх српски Павле</a:t>
            </a:r>
            <a:endParaRPr lang="sr-Latn-RS" sz="4400" i="1" dirty="0">
              <a:solidFill>
                <a:srgbClr val="FFC00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5" y="1556792"/>
            <a:ext cx="3370615" cy="5063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avougaonik 3"/>
          <p:cNvSpPr/>
          <p:nvPr/>
        </p:nvSpPr>
        <p:spPr>
          <a:xfrm>
            <a:off x="179512" y="5926181"/>
            <a:ext cx="607859" cy="1107996"/>
          </a:xfrm>
          <a:prstGeom prst="rect">
            <a:avLst/>
          </a:prstGeom>
        </p:spPr>
        <p:txBody>
          <a:bodyPr wrap="none">
            <a:spAutoFit/>
          </a:bodyPr>
          <a:lstStyle/>
          <a:p>
            <a:pPr lvl="0"/>
            <a:r>
              <a:rPr lang="sr-Cyrl-CS" sz="6600" dirty="0">
                <a:solidFill>
                  <a:prstClr val="white"/>
                </a:solidFill>
              </a:rPr>
              <a:t>1</a:t>
            </a:r>
            <a:endParaRPr lang="sr-Latn-RS" sz="6600" dirty="0">
              <a:solidFill>
                <a:prstClr val="white"/>
              </a:solidFill>
            </a:endParaRPr>
          </a:p>
        </p:txBody>
      </p:sp>
    </p:spTree>
    <p:extLst>
      <p:ext uri="{BB962C8B-B14F-4D97-AF65-F5344CB8AC3E}">
        <p14:creationId xmlns:p14="http://schemas.microsoft.com/office/powerpoint/2010/main" val="193740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8229600" cy="908720"/>
          </a:xfrm>
        </p:spPr>
        <p:txBody>
          <a:bodyPr/>
          <a:lstStyle/>
          <a:p>
            <a:r>
              <a:rPr lang="sr-Cyrl-CS" dirty="0">
                <a:solidFill>
                  <a:srgbClr val="FFC000"/>
                </a:solidFill>
              </a:rPr>
              <a:t>Болест</a:t>
            </a:r>
            <a:endParaRPr lang="sr-Latn-RS" dirty="0">
              <a:solidFill>
                <a:srgbClr val="FFC000"/>
              </a:solidFill>
            </a:endParaRPr>
          </a:p>
        </p:txBody>
      </p:sp>
      <p:sp>
        <p:nvSpPr>
          <p:cNvPr id="3" name="Čuvar mesta za sadržaj 2"/>
          <p:cNvSpPr>
            <a:spLocks noGrp="1"/>
          </p:cNvSpPr>
          <p:nvPr>
            <p:ph idx="1"/>
          </p:nvPr>
        </p:nvSpPr>
        <p:spPr>
          <a:xfrm>
            <a:off x="0" y="836712"/>
            <a:ext cx="9144000" cy="6021288"/>
          </a:xfrm>
        </p:spPr>
        <p:txBody>
          <a:bodyPr>
            <a:normAutofit/>
          </a:bodyPr>
          <a:lstStyle/>
          <a:p>
            <a:pPr algn="just"/>
            <a:r>
              <a:rPr lang="sr-Cyrl-CS" sz="3000" dirty="0">
                <a:solidFill>
                  <a:schemeClr val="bg1"/>
                </a:solidFill>
              </a:rPr>
              <a:t>Након спашавања ученика који се давио у Дрини, Гојко се разболева од туберкулозе. Лекари су му предвиђали још три месеца живота. </a:t>
            </a:r>
          </a:p>
          <a:p>
            <a:pPr algn="just"/>
            <a:r>
              <a:rPr lang="sr-Cyrl-CS" sz="3000" dirty="0">
                <a:solidFill>
                  <a:schemeClr val="bg1"/>
                </a:solidFill>
              </a:rPr>
              <a:t>Тражећи уточиште, одлази у манастир </a:t>
            </a:r>
            <a:r>
              <a:rPr lang="sr-Cyrl-CS" sz="3000" dirty="0" err="1">
                <a:solidFill>
                  <a:schemeClr val="bg1"/>
                </a:solidFill>
              </a:rPr>
              <a:t>Вујан</a:t>
            </a:r>
            <a:r>
              <a:rPr lang="sr-Cyrl-CS" sz="3000" dirty="0">
                <a:solidFill>
                  <a:schemeClr val="bg1"/>
                </a:solidFill>
              </a:rPr>
              <a:t>, где је  проводио сате у свесрдној молитви за оздрављење пред моштима непознатог </a:t>
            </a:r>
            <a:r>
              <a:rPr lang="sr-Cyrl-CS" sz="3000" dirty="0" err="1">
                <a:solidFill>
                  <a:schemeClr val="bg1"/>
                </a:solidFill>
              </a:rPr>
              <a:t>вујанског</a:t>
            </a:r>
            <a:r>
              <a:rPr lang="sr-Cyrl-CS" sz="3000" dirty="0">
                <a:solidFill>
                  <a:schemeClr val="bg1"/>
                </a:solidFill>
              </a:rPr>
              <a:t> Светитеља и у брдима изнад манастира сакупљао лековито биље.</a:t>
            </a:r>
          </a:p>
          <a:p>
            <a:pPr algn="just"/>
            <a:r>
              <a:rPr lang="sr-Cyrl-CS" sz="3000" dirty="0" err="1">
                <a:solidFill>
                  <a:schemeClr val="bg1"/>
                </a:solidFill>
              </a:rPr>
              <a:t>Излечивши</a:t>
            </a:r>
            <a:r>
              <a:rPr lang="sr-Cyrl-CS" sz="3000" dirty="0">
                <a:solidFill>
                  <a:schemeClr val="bg1"/>
                </a:solidFill>
              </a:rPr>
              <a:t> се, оставио је као поклон манастиру крст који је сам изрезбарио.</a:t>
            </a:r>
            <a:endParaRPr lang="sr-Latn-RS" sz="3000" dirty="0">
              <a:solidFill>
                <a:schemeClr val="bg1"/>
              </a:solidFill>
            </a:endParaRPr>
          </a:p>
        </p:txBody>
      </p:sp>
    </p:spTree>
    <p:extLst>
      <p:ext uri="{BB962C8B-B14F-4D97-AF65-F5344CB8AC3E}">
        <p14:creationId xmlns:p14="http://schemas.microsoft.com/office/powerpoint/2010/main" val="860196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Čuvar mesta za sadržaj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484784"/>
            <a:ext cx="9144000" cy="5112568"/>
          </a:xfrm>
        </p:spPr>
      </p:pic>
      <p:sp>
        <p:nvSpPr>
          <p:cNvPr id="3" name="Pravougaonik 2"/>
          <p:cNvSpPr/>
          <p:nvPr/>
        </p:nvSpPr>
        <p:spPr>
          <a:xfrm>
            <a:off x="0" y="0"/>
            <a:ext cx="9144000" cy="1200329"/>
          </a:xfrm>
          <a:prstGeom prst="rect">
            <a:avLst/>
          </a:prstGeom>
        </p:spPr>
        <p:txBody>
          <a:bodyPr wrap="square">
            <a:spAutoFit/>
          </a:bodyPr>
          <a:lstStyle/>
          <a:p>
            <a:r>
              <a:rPr lang="ru-RU" sz="3600" b="1" dirty="0">
                <a:solidFill>
                  <a:schemeClr val="bg1"/>
                </a:solidFill>
                <a:effectLst>
                  <a:outerShdw blurRad="38100" dist="38100" dir="2700000" algn="tl">
                    <a:srgbClr val="000000">
                      <a:alpha val="43137"/>
                    </a:srgbClr>
                  </a:outerShdw>
                </a:effectLst>
              </a:rPr>
              <a:t>Јер као што је тело без духа мртво, тако је и вера без дела мртва (Јак 2, 26)</a:t>
            </a:r>
            <a:endParaRPr lang="sr-Latn-RS" sz="3600" b="1" dirty="0">
              <a:solidFill>
                <a:schemeClr val="bg1"/>
              </a:solidFill>
              <a:effectLst>
                <a:outerShdw blurRad="38100" dist="38100" dir="2700000" algn="tl">
                  <a:srgbClr val="000000">
                    <a:alpha val="43137"/>
                  </a:srgbClr>
                </a:outerShdw>
              </a:effectLst>
            </a:endParaRPr>
          </a:p>
        </p:txBody>
      </p:sp>
      <p:sp>
        <p:nvSpPr>
          <p:cNvPr id="4" name="Okvir za tekst 3"/>
          <p:cNvSpPr txBox="1"/>
          <p:nvPr/>
        </p:nvSpPr>
        <p:spPr>
          <a:xfrm>
            <a:off x="323527" y="6027003"/>
            <a:ext cx="492443" cy="830997"/>
          </a:xfrm>
          <a:prstGeom prst="rect">
            <a:avLst/>
          </a:prstGeom>
          <a:noFill/>
        </p:spPr>
        <p:txBody>
          <a:bodyPr wrap="none" rtlCol="0">
            <a:spAutoFit/>
          </a:bodyPr>
          <a:lstStyle/>
          <a:p>
            <a:r>
              <a:rPr lang="sr-Cyrl-CS" sz="4800" dirty="0">
                <a:solidFill>
                  <a:schemeClr val="bg1"/>
                </a:solidFill>
              </a:rPr>
              <a:t>6</a:t>
            </a:r>
            <a:endParaRPr lang="sr-Latn-RS" sz="4800" dirty="0">
              <a:solidFill>
                <a:schemeClr val="bg1"/>
              </a:solidFill>
            </a:endParaRPr>
          </a:p>
        </p:txBody>
      </p:sp>
    </p:spTree>
    <p:extLst>
      <p:ext uri="{BB962C8B-B14F-4D97-AF65-F5344CB8AC3E}">
        <p14:creationId xmlns:p14="http://schemas.microsoft.com/office/powerpoint/2010/main" val="31040164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Okvir za tekst 11"/>
          <p:cNvSpPr txBox="1"/>
          <p:nvPr/>
        </p:nvSpPr>
        <p:spPr>
          <a:xfrm>
            <a:off x="0" y="0"/>
            <a:ext cx="9144000" cy="1815882"/>
          </a:xfrm>
          <a:prstGeom prst="rect">
            <a:avLst/>
          </a:prstGeom>
          <a:noFill/>
        </p:spPr>
        <p:txBody>
          <a:bodyPr wrap="square" rtlCol="0">
            <a:spAutoFit/>
          </a:bodyPr>
          <a:lstStyle/>
          <a:p>
            <a:r>
              <a:rPr lang="sr-Cyrl-CS" sz="2800" dirty="0">
                <a:solidFill>
                  <a:schemeClr val="bg1"/>
                </a:solidFill>
              </a:rPr>
              <a:t>Лежећи болестан у манастиру и имајући времена за размишљање, Гојко доноси одлуку да се замонаши, да сав свој живот посвети Ономе Ко му је живот и даровао.</a:t>
            </a:r>
            <a:endParaRPr lang="sr-Latn-RS" sz="2800" dirty="0">
              <a:solidFill>
                <a:schemeClr val="bg1"/>
              </a:solidFill>
            </a:endParaRPr>
          </a:p>
        </p:txBody>
      </p:sp>
      <p:pic>
        <p:nvPicPr>
          <p:cNvPr id="5" name="Čuvar mesta za sadržaj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1628800"/>
            <a:ext cx="6408712" cy="5020999"/>
          </a:xfrm>
          <a:prstGeom prst="rect">
            <a:avLst/>
          </a:prstGeom>
          <a:ln w="76200">
            <a:solidFill>
              <a:schemeClr val="bg1"/>
            </a:solidFill>
          </a:ln>
          <a:effectLst>
            <a:outerShdw blurRad="88900" dist="50800" dir="5400000" algn="ctr" rotWithShape="0">
              <a:srgbClr val="000000">
                <a:alpha val="25000"/>
              </a:srgbClr>
            </a:outerShdw>
          </a:effectLst>
        </p:spPr>
      </p:pic>
    </p:spTree>
    <p:extLst>
      <p:ext uri="{BB962C8B-B14F-4D97-AF65-F5344CB8AC3E}">
        <p14:creationId xmlns:p14="http://schemas.microsoft.com/office/powerpoint/2010/main" val="210336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8229600" cy="1268760"/>
          </a:xfrm>
        </p:spPr>
        <p:txBody>
          <a:bodyPr/>
          <a:lstStyle/>
          <a:p>
            <a:r>
              <a:rPr lang="sr-Cyrl-CS" dirty="0">
                <a:solidFill>
                  <a:srgbClr val="FFC000"/>
                </a:solidFill>
              </a:rPr>
              <a:t>Монах</a:t>
            </a:r>
            <a:endParaRPr lang="sr-Latn-RS" dirty="0">
              <a:solidFill>
                <a:srgbClr val="FFC000"/>
              </a:solidFill>
            </a:endParaRPr>
          </a:p>
        </p:txBody>
      </p:sp>
      <p:sp>
        <p:nvSpPr>
          <p:cNvPr id="3" name="Čuvar mesta za sadržaj 2"/>
          <p:cNvSpPr>
            <a:spLocks noGrp="1"/>
          </p:cNvSpPr>
          <p:nvPr>
            <p:ph idx="1"/>
          </p:nvPr>
        </p:nvSpPr>
        <p:spPr>
          <a:xfrm>
            <a:off x="0" y="1268760"/>
            <a:ext cx="9144000" cy="5589240"/>
          </a:xfrm>
        </p:spPr>
        <p:txBody>
          <a:bodyPr>
            <a:normAutofit/>
          </a:bodyPr>
          <a:lstStyle/>
          <a:p>
            <a:pPr algn="just"/>
            <a:r>
              <a:rPr lang="sr-Cyrl-CS" sz="3200" dirty="0">
                <a:solidFill>
                  <a:schemeClr val="bg1"/>
                </a:solidFill>
              </a:rPr>
              <a:t>Страдање хришћана наставља се и доласком комуниста на власт.</a:t>
            </a:r>
          </a:p>
          <a:p>
            <a:pPr algn="just"/>
            <a:r>
              <a:rPr lang="sr-Cyrl-CS" sz="3200" dirty="0">
                <a:solidFill>
                  <a:schemeClr val="bg1"/>
                </a:solidFill>
              </a:rPr>
              <a:t>Године 1945. Гојко </a:t>
            </a:r>
            <a:r>
              <a:rPr lang="sr-Cyrl-CS" sz="3200" dirty="0" err="1">
                <a:solidFill>
                  <a:schemeClr val="bg1"/>
                </a:solidFill>
              </a:rPr>
              <a:t>Стојчевић</a:t>
            </a:r>
            <a:r>
              <a:rPr lang="sr-Cyrl-CS" sz="3200" dirty="0">
                <a:solidFill>
                  <a:schemeClr val="bg1"/>
                </a:solidFill>
              </a:rPr>
              <a:t>, заједно са братством манастира </a:t>
            </a:r>
            <a:r>
              <a:rPr lang="sr-Cyrl-CS" sz="3200" dirty="0" err="1">
                <a:solidFill>
                  <a:schemeClr val="bg1"/>
                </a:solidFill>
              </a:rPr>
              <a:t>Вујана</a:t>
            </a:r>
            <a:r>
              <a:rPr lang="sr-Cyrl-CS" sz="3200" dirty="0">
                <a:solidFill>
                  <a:schemeClr val="bg1"/>
                </a:solidFill>
              </a:rPr>
              <a:t>, прелази у овчарско – кабларски манастир </a:t>
            </a:r>
            <a:r>
              <a:rPr lang="sr-Cyrl-CS" sz="3200" dirty="0" err="1">
                <a:solidFill>
                  <a:schemeClr val="bg1"/>
                </a:solidFill>
              </a:rPr>
              <a:t>Благовештење</a:t>
            </a:r>
            <a:r>
              <a:rPr lang="sr-Cyrl-CS" sz="3200" dirty="0">
                <a:solidFill>
                  <a:schemeClr val="bg1"/>
                </a:solidFill>
              </a:rPr>
              <a:t>.</a:t>
            </a:r>
          </a:p>
          <a:p>
            <a:pPr algn="just"/>
            <a:r>
              <a:rPr lang="sr-Cyrl-CS" sz="3200" dirty="0">
                <a:solidFill>
                  <a:schemeClr val="bg1"/>
                </a:solidFill>
              </a:rPr>
              <a:t>Ту се и замонашио 1946. године, добивши име по Светом апостолу Павлу, о чијим је Посланицама са одушевљењем неретко говорио.</a:t>
            </a:r>
            <a:endParaRPr lang="sr-Latn-RS" sz="3200" dirty="0">
              <a:solidFill>
                <a:schemeClr val="bg1"/>
              </a:solidFill>
            </a:endParaRPr>
          </a:p>
        </p:txBody>
      </p:sp>
    </p:spTree>
    <p:extLst>
      <p:ext uri="{BB962C8B-B14F-4D97-AF65-F5344CB8AC3E}">
        <p14:creationId xmlns:p14="http://schemas.microsoft.com/office/powerpoint/2010/main" val="378764796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Čuvar mesta za sadržaj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08" y="980728"/>
            <a:ext cx="9129192" cy="4888535"/>
          </a:xfrm>
        </p:spPr>
      </p:pic>
      <p:sp>
        <p:nvSpPr>
          <p:cNvPr id="2" name="Okvir za tekst 1"/>
          <p:cNvSpPr txBox="1"/>
          <p:nvPr/>
        </p:nvSpPr>
        <p:spPr>
          <a:xfrm>
            <a:off x="221322" y="6027003"/>
            <a:ext cx="492443" cy="830997"/>
          </a:xfrm>
          <a:prstGeom prst="rect">
            <a:avLst/>
          </a:prstGeom>
          <a:noFill/>
        </p:spPr>
        <p:txBody>
          <a:bodyPr wrap="none" rtlCol="0">
            <a:spAutoFit/>
          </a:bodyPr>
          <a:lstStyle/>
          <a:p>
            <a:r>
              <a:rPr lang="sr-Cyrl-CS" sz="4800" dirty="0">
                <a:solidFill>
                  <a:schemeClr val="bg1"/>
                </a:solidFill>
              </a:rPr>
              <a:t>7</a:t>
            </a:r>
            <a:endParaRPr lang="sr-Latn-RS" sz="4800" dirty="0">
              <a:solidFill>
                <a:schemeClr val="bg1"/>
              </a:solidFill>
            </a:endParaRPr>
          </a:p>
        </p:txBody>
      </p:sp>
    </p:spTree>
    <p:extLst>
      <p:ext uri="{BB962C8B-B14F-4D97-AF65-F5344CB8AC3E}">
        <p14:creationId xmlns:p14="http://schemas.microsoft.com/office/powerpoint/2010/main" val="26010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908720"/>
            <a:ext cx="9144000" cy="5661248"/>
          </a:xfrm>
        </p:spPr>
        <p:txBody>
          <a:bodyPr/>
          <a:lstStyle/>
          <a:p>
            <a:pPr algn="just"/>
            <a:r>
              <a:rPr lang="sr-Cyrl-CS" sz="3200" dirty="0">
                <a:solidFill>
                  <a:schemeClr val="bg1"/>
                </a:solidFill>
              </a:rPr>
              <a:t>У посвећености Богу и </a:t>
            </a:r>
            <a:r>
              <a:rPr lang="sr-Cyrl-CS" sz="3200" dirty="0" err="1">
                <a:solidFill>
                  <a:schemeClr val="bg1"/>
                </a:solidFill>
              </a:rPr>
              <a:t>подвижничком</a:t>
            </a:r>
            <a:r>
              <a:rPr lang="sr-Cyrl-CS" sz="3200" dirty="0">
                <a:solidFill>
                  <a:schemeClr val="bg1"/>
                </a:solidFill>
              </a:rPr>
              <a:t> животу Павле проналази мир и смисао. </a:t>
            </a:r>
          </a:p>
          <a:p>
            <a:pPr algn="just"/>
            <a:r>
              <a:rPr lang="sr-Cyrl-CS" sz="3200" dirty="0">
                <a:solidFill>
                  <a:schemeClr val="bg1"/>
                </a:solidFill>
              </a:rPr>
              <a:t>Међутим, 1950. ангажују га као предавача на Призренској богословији. </a:t>
            </a:r>
          </a:p>
          <a:p>
            <a:pPr algn="just"/>
            <a:r>
              <a:rPr lang="sr-Cyrl-CS" sz="3200" dirty="0">
                <a:solidFill>
                  <a:schemeClr val="bg1"/>
                </a:solidFill>
              </a:rPr>
              <a:t>Године 1954. постаје јеромонах, а исте године бива и рукоположен у чин </a:t>
            </a:r>
            <a:r>
              <a:rPr lang="sr-Cyrl-CS" sz="3200" dirty="0" err="1">
                <a:solidFill>
                  <a:schemeClr val="bg1"/>
                </a:solidFill>
              </a:rPr>
              <a:t>протосинђела</a:t>
            </a:r>
            <a:r>
              <a:rPr lang="sr-Cyrl-CS" sz="3200" dirty="0">
                <a:solidFill>
                  <a:schemeClr val="bg1"/>
                </a:solidFill>
              </a:rPr>
              <a:t>. </a:t>
            </a:r>
            <a:endParaRPr lang="sr-Latn-RS" sz="3200" dirty="0">
              <a:solidFill>
                <a:schemeClr val="bg1"/>
              </a:solidFill>
            </a:endParaRPr>
          </a:p>
          <a:p>
            <a:pPr algn="just"/>
            <a:r>
              <a:rPr lang="sr-Cyrl-CS" sz="3200" dirty="0">
                <a:solidFill>
                  <a:schemeClr val="bg1"/>
                </a:solidFill>
              </a:rPr>
              <a:t>Патријаршија одлучује да га пошаље на постдипломске студије у Атину, где  одлази 1955.</a:t>
            </a:r>
            <a:r>
              <a:rPr lang="sr-Cyrl-CS" dirty="0"/>
              <a:t> </a:t>
            </a:r>
            <a:endParaRPr lang="sr-Latn-RS" dirty="0"/>
          </a:p>
        </p:txBody>
      </p:sp>
    </p:spTree>
    <p:extLst>
      <p:ext uri="{BB962C8B-B14F-4D97-AF65-F5344CB8AC3E}">
        <p14:creationId xmlns:p14="http://schemas.microsoft.com/office/powerpoint/2010/main" val="234864799"/>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271654"/>
            <a:ext cx="9175616" cy="3894302"/>
          </a:xfrm>
        </p:spPr>
      </p:pic>
      <p:sp>
        <p:nvSpPr>
          <p:cNvPr id="2" name="Okvir za tekst 1"/>
          <p:cNvSpPr txBox="1"/>
          <p:nvPr/>
        </p:nvSpPr>
        <p:spPr>
          <a:xfrm>
            <a:off x="0" y="-36670"/>
            <a:ext cx="9144000" cy="2308324"/>
          </a:xfrm>
          <a:prstGeom prst="rect">
            <a:avLst/>
          </a:prstGeom>
          <a:noFill/>
        </p:spPr>
        <p:txBody>
          <a:bodyPr wrap="square" rtlCol="0">
            <a:spAutoFit/>
          </a:bodyPr>
          <a:lstStyle/>
          <a:p>
            <a:pPr algn="ctr"/>
            <a:r>
              <a:rPr lang="sr-Cyrl-CS" sz="3600" dirty="0">
                <a:solidFill>
                  <a:srgbClr val="FFC000"/>
                </a:solidFill>
              </a:rPr>
              <a:t>Нико не узраста праволинијски. Кад не би имали искушења били би тако лакомислени, искушења су ту да нас очврсну.</a:t>
            </a:r>
            <a:endParaRPr lang="sr-Latn-RS" sz="3600" dirty="0">
              <a:solidFill>
                <a:srgbClr val="FFC000"/>
              </a:solidFill>
            </a:endParaRPr>
          </a:p>
        </p:txBody>
      </p:sp>
      <p:sp>
        <p:nvSpPr>
          <p:cNvPr id="3" name="Okvir za tekst 2"/>
          <p:cNvSpPr txBox="1"/>
          <p:nvPr/>
        </p:nvSpPr>
        <p:spPr>
          <a:xfrm>
            <a:off x="221322" y="6147566"/>
            <a:ext cx="492443" cy="830997"/>
          </a:xfrm>
          <a:prstGeom prst="rect">
            <a:avLst/>
          </a:prstGeom>
          <a:noFill/>
        </p:spPr>
        <p:txBody>
          <a:bodyPr wrap="none" rtlCol="0">
            <a:spAutoFit/>
          </a:bodyPr>
          <a:lstStyle/>
          <a:p>
            <a:r>
              <a:rPr lang="sr-Cyrl-CS" sz="4800" dirty="0">
                <a:solidFill>
                  <a:schemeClr val="bg1"/>
                </a:solidFill>
              </a:rPr>
              <a:t>8</a:t>
            </a:r>
            <a:endParaRPr lang="sr-Latn-RS" sz="4800" dirty="0">
              <a:solidFill>
                <a:schemeClr val="bg1"/>
              </a:solidFill>
            </a:endParaRPr>
          </a:p>
        </p:txBody>
      </p:sp>
    </p:spTree>
    <p:extLst>
      <p:ext uri="{BB962C8B-B14F-4D97-AF65-F5344CB8AC3E}">
        <p14:creationId xmlns:p14="http://schemas.microsoft.com/office/powerpoint/2010/main" val="38452859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Cyrl-CS" dirty="0">
                <a:solidFill>
                  <a:srgbClr val="FFC000"/>
                </a:solidFill>
              </a:rPr>
              <a:t>Владика рашко – призренски</a:t>
            </a:r>
            <a:endParaRPr lang="sr-Latn-RS" dirty="0">
              <a:solidFill>
                <a:srgbClr val="FFC000"/>
              </a:solidFill>
            </a:endParaRPr>
          </a:p>
        </p:txBody>
      </p:sp>
      <p:sp>
        <p:nvSpPr>
          <p:cNvPr id="3" name="Okvir za tekst 2"/>
          <p:cNvSpPr txBox="1"/>
          <p:nvPr/>
        </p:nvSpPr>
        <p:spPr>
          <a:xfrm>
            <a:off x="755576" y="2204864"/>
            <a:ext cx="8005255" cy="3785652"/>
          </a:xfrm>
          <a:prstGeom prst="rect">
            <a:avLst/>
          </a:prstGeom>
          <a:noFill/>
        </p:spPr>
        <p:txBody>
          <a:bodyPr wrap="square" rtlCol="0">
            <a:spAutoFit/>
          </a:bodyPr>
          <a:lstStyle/>
          <a:p>
            <a:r>
              <a:rPr lang="sr-Cyrl-CS" sz="4000" dirty="0">
                <a:solidFill>
                  <a:schemeClr val="bg1"/>
                </a:solidFill>
              </a:rPr>
              <a:t>Током ходочашћа у Јерусалиму добија вест да је постао рашко – призренски владика. </a:t>
            </a:r>
          </a:p>
          <a:p>
            <a:r>
              <a:rPr lang="sr-Cyrl-CS" sz="4000" dirty="0">
                <a:solidFill>
                  <a:schemeClr val="bg1"/>
                </a:solidFill>
              </a:rPr>
              <a:t>Он прекида постдипломске студије и 1957. одлази на Косово и Метохију. </a:t>
            </a:r>
            <a:endParaRPr lang="sr-Latn-RS" sz="4000" dirty="0">
              <a:solidFill>
                <a:schemeClr val="bg1"/>
              </a:solidFill>
            </a:endParaRPr>
          </a:p>
        </p:txBody>
      </p:sp>
    </p:spTree>
    <p:extLst>
      <p:ext uri="{BB962C8B-B14F-4D97-AF65-F5344CB8AC3E}">
        <p14:creationId xmlns:p14="http://schemas.microsoft.com/office/powerpoint/2010/main" val="2787241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0"/>
            <a:ext cx="7872200" cy="6857562"/>
          </a:xfrm>
        </p:spPr>
      </p:pic>
      <p:sp>
        <p:nvSpPr>
          <p:cNvPr id="2" name="Okvir za tekst 1"/>
          <p:cNvSpPr txBox="1"/>
          <p:nvPr/>
        </p:nvSpPr>
        <p:spPr>
          <a:xfrm>
            <a:off x="163827" y="6027003"/>
            <a:ext cx="492443" cy="830997"/>
          </a:xfrm>
          <a:prstGeom prst="rect">
            <a:avLst/>
          </a:prstGeom>
          <a:noFill/>
        </p:spPr>
        <p:txBody>
          <a:bodyPr wrap="none" rtlCol="0">
            <a:spAutoFit/>
          </a:bodyPr>
          <a:lstStyle/>
          <a:p>
            <a:r>
              <a:rPr lang="sr-Cyrl-CS" sz="4800" dirty="0">
                <a:solidFill>
                  <a:schemeClr val="bg1"/>
                </a:solidFill>
              </a:rPr>
              <a:t>9</a:t>
            </a:r>
            <a:endParaRPr lang="sr-Latn-RS" sz="4800" dirty="0">
              <a:solidFill>
                <a:schemeClr val="bg1"/>
              </a:solidFill>
            </a:endParaRPr>
          </a:p>
        </p:txBody>
      </p:sp>
    </p:spTree>
    <p:extLst>
      <p:ext uri="{BB962C8B-B14F-4D97-AF65-F5344CB8AC3E}">
        <p14:creationId xmlns:p14="http://schemas.microsoft.com/office/powerpoint/2010/main" val="17180063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Čuvar mesta za sadržaj 3"/>
          <p:cNvSpPr>
            <a:spLocks noGrp="1"/>
          </p:cNvSpPr>
          <p:nvPr>
            <p:ph idx="1"/>
          </p:nvPr>
        </p:nvSpPr>
        <p:spPr>
          <a:xfrm>
            <a:off x="0" y="1628800"/>
            <a:ext cx="9144000" cy="4497363"/>
          </a:xfrm>
        </p:spPr>
        <p:txBody>
          <a:bodyPr>
            <a:normAutofit/>
          </a:bodyPr>
          <a:lstStyle/>
          <a:p>
            <a:pPr algn="just"/>
            <a:r>
              <a:rPr lang="sr-Cyrl-CS" sz="3600" dirty="0">
                <a:solidFill>
                  <a:schemeClr val="bg1"/>
                </a:solidFill>
              </a:rPr>
              <a:t>Своје епископске дане неуморно користи у решавању проблема који су га затекли. Обилазио је све манастире у својој епархији, где је</a:t>
            </a:r>
            <a:r>
              <a:rPr lang="sr-Cyrl-RS" sz="3600" dirty="0">
                <a:solidFill>
                  <a:schemeClr val="bg1"/>
                </a:solidFill>
              </a:rPr>
              <a:t> углавном ишао пешке. Као епископ радио је 33 године.</a:t>
            </a:r>
            <a:endParaRPr lang="sr-Latn-RS" sz="3600" dirty="0">
              <a:solidFill>
                <a:schemeClr val="bg1"/>
              </a:solidFill>
            </a:endParaRPr>
          </a:p>
        </p:txBody>
      </p:sp>
    </p:spTree>
    <p:extLst>
      <p:ext uri="{BB962C8B-B14F-4D97-AF65-F5344CB8AC3E}">
        <p14:creationId xmlns:p14="http://schemas.microsoft.com/office/powerpoint/2010/main" val="64214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315416"/>
            <a:ext cx="8229600" cy="1600200"/>
          </a:xfrm>
        </p:spPr>
        <p:txBody>
          <a:bodyPr/>
          <a:lstStyle/>
          <a:p>
            <a:r>
              <a:rPr lang="sr-Cyrl-CS" dirty="0">
                <a:solidFill>
                  <a:srgbClr val="FFC000"/>
                </a:solidFill>
              </a:rPr>
              <a:t>Гојко </a:t>
            </a:r>
            <a:r>
              <a:rPr lang="sr-Cyrl-CS" dirty="0" err="1">
                <a:solidFill>
                  <a:srgbClr val="FFC000"/>
                </a:solidFill>
              </a:rPr>
              <a:t>Стојчевић</a:t>
            </a:r>
            <a:endParaRPr lang="sr-Latn-RS" dirty="0">
              <a:solidFill>
                <a:srgbClr val="FFC000"/>
              </a:solidFill>
            </a:endParaRPr>
          </a:p>
        </p:txBody>
      </p:sp>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792" y="1340768"/>
            <a:ext cx="3960440" cy="5424978"/>
          </a:xfrm>
        </p:spPr>
      </p:pic>
      <p:sp>
        <p:nvSpPr>
          <p:cNvPr id="5" name="Okvir za tekst 4"/>
          <p:cNvSpPr txBox="1"/>
          <p:nvPr/>
        </p:nvSpPr>
        <p:spPr>
          <a:xfrm>
            <a:off x="251520" y="6093296"/>
            <a:ext cx="504056" cy="830997"/>
          </a:xfrm>
          <a:prstGeom prst="rect">
            <a:avLst/>
          </a:prstGeom>
          <a:noFill/>
        </p:spPr>
        <p:txBody>
          <a:bodyPr wrap="square" rtlCol="0">
            <a:spAutoFit/>
          </a:bodyPr>
          <a:lstStyle/>
          <a:p>
            <a:r>
              <a:rPr lang="sr-Cyrl-CS" sz="4800" dirty="0">
                <a:solidFill>
                  <a:schemeClr val="bg1"/>
                </a:solidFill>
              </a:rPr>
              <a:t>2</a:t>
            </a:r>
            <a:endParaRPr lang="sr-Latn-RS" sz="4800" dirty="0">
              <a:solidFill>
                <a:schemeClr val="bg1"/>
              </a:solidFill>
            </a:endParaRPr>
          </a:p>
        </p:txBody>
      </p:sp>
    </p:spTree>
    <p:extLst>
      <p:ext uri="{BB962C8B-B14F-4D97-AF65-F5344CB8AC3E}">
        <p14:creationId xmlns:p14="http://schemas.microsoft.com/office/powerpoint/2010/main" val="862119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457200" y="0"/>
            <a:ext cx="8229600" cy="6858000"/>
          </a:xfrm>
        </p:spPr>
        <p:txBody>
          <a:bodyPr/>
          <a:lstStyle/>
          <a:p>
            <a:pPr marL="0" indent="0" algn="ctr">
              <a:buNone/>
            </a:pPr>
            <a:r>
              <a:rPr lang="sr-Cyrl-CS" sz="4000" dirty="0">
                <a:solidFill>
                  <a:srgbClr val="FFC000"/>
                </a:solidFill>
              </a:rPr>
              <a:t>Бог је дао моћ навике, а од нас зависи каква ће, и која навика </a:t>
            </a:r>
            <a:r>
              <a:rPr lang="sr-Cyrl-CS" sz="4000" dirty="0" err="1">
                <a:solidFill>
                  <a:srgbClr val="FFC000"/>
                </a:solidFill>
              </a:rPr>
              <a:t>преовладати</a:t>
            </a:r>
            <a:r>
              <a:rPr lang="sr-Cyrl-CS" sz="4000" dirty="0">
                <a:solidFill>
                  <a:srgbClr val="FFC000"/>
                </a:solidFill>
              </a:rPr>
              <a:t>.</a:t>
            </a:r>
          </a:p>
          <a:p>
            <a:pPr marL="0" indent="0" algn="ctr">
              <a:buNone/>
            </a:pPr>
            <a:r>
              <a:rPr lang="sr-Cyrl-CS" sz="4000" dirty="0">
                <a:solidFill>
                  <a:srgbClr val="FFC000"/>
                </a:solidFill>
              </a:rPr>
              <a:t>Навику нам је Бог дао да нам олакша живот. Али кад човек ту способност дату му да олакша сопствени живот окрене на зло, онда му је лакше зло, оно што је несразмерно теже.</a:t>
            </a:r>
            <a:endParaRPr lang="sr-Latn-RS" sz="4000" dirty="0">
              <a:solidFill>
                <a:srgbClr val="FFC000"/>
              </a:solidFill>
            </a:endParaRPr>
          </a:p>
          <a:p>
            <a:endParaRPr lang="sr-Latn-RS" dirty="0"/>
          </a:p>
        </p:txBody>
      </p:sp>
      <p:sp>
        <p:nvSpPr>
          <p:cNvPr id="2" name="Okvir za tekst 1"/>
          <p:cNvSpPr txBox="1"/>
          <p:nvPr/>
        </p:nvSpPr>
        <p:spPr>
          <a:xfrm>
            <a:off x="102073" y="5805264"/>
            <a:ext cx="800219" cy="830997"/>
          </a:xfrm>
          <a:prstGeom prst="rect">
            <a:avLst/>
          </a:prstGeom>
          <a:noFill/>
        </p:spPr>
        <p:txBody>
          <a:bodyPr wrap="none" rtlCol="0">
            <a:spAutoFit/>
          </a:bodyPr>
          <a:lstStyle/>
          <a:p>
            <a:r>
              <a:rPr lang="sr-Cyrl-CS" sz="4800" dirty="0">
                <a:solidFill>
                  <a:schemeClr val="bg1"/>
                </a:solidFill>
              </a:rPr>
              <a:t>10</a:t>
            </a:r>
            <a:endParaRPr lang="sr-Latn-RS" sz="4800" dirty="0">
              <a:solidFill>
                <a:schemeClr val="bg1"/>
              </a:solidFill>
            </a:endParaRPr>
          </a:p>
        </p:txBody>
      </p:sp>
    </p:spTree>
    <p:extLst>
      <p:ext uri="{BB962C8B-B14F-4D97-AF65-F5344CB8AC3E}">
        <p14:creationId xmlns:p14="http://schemas.microsoft.com/office/powerpoint/2010/main" val="206169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476672"/>
            <a:ext cx="9144000" cy="6192688"/>
          </a:xfrm>
        </p:spPr>
        <p:txBody>
          <a:bodyPr>
            <a:normAutofit fontScale="92500"/>
          </a:bodyPr>
          <a:lstStyle/>
          <a:p>
            <a:pPr algn="just"/>
            <a:r>
              <a:rPr lang="sr-Cyrl-CS" sz="3200" dirty="0">
                <a:solidFill>
                  <a:schemeClr val="bg1"/>
                </a:solidFill>
              </a:rPr>
              <a:t>На Косову обнавља Грачаницу, Дечане и </a:t>
            </a:r>
            <a:r>
              <a:rPr lang="sr-Cyrl-CS" sz="3200" dirty="0" err="1">
                <a:solidFill>
                  <a:schemeClr val="bg1"/>
                </a:solidFill>
              </a:rPr>
              <a:t>Девич</a:t>
            </a:r>
            <a:r>
              <a:rPr lang="sr-Cyrl-CS" sz="3200" dirty="0">
                <a:solidFill>
                  <a:schemeClr val="bg1"/>
                </a:solidFill>
              </a:rPr>
              <a:t>, </a:t>
            </a:r>
            <a:r>
              <a:rPr lang="sr-Cyrl-RS" sz="3200" dirty="0">
                <a:solidFill>
                  <a:schemeClr val="bg1"/>
                </a:solidFill>
              </a:rPr>
              <a:t>градио је нове цркве, обнављао старе и порушене, посвећивао и </a:t>
            </a:r>
            <a:r>
              <a:rPr lang="sr-Cyrl-RS" sz="3200" dirty="0" err="1">
                <a:solidFill>
                  <a:schemeClr val="bg1"/>
                </a:solidFill>
              </a:rPr>
              <a:t>монашио</a:t>
            </a:r>
            <a:r>
              <a:rPr lang="sr-Cyrl-RS" sz="3200" dirty="0">
                <a:solidFill>
                  <a:schemeClr val="bg1"/>
                </a:solidFill>
              </a:rPr>
              <a:t> нове свештенике и монахе. </a:t>
            </a:r>
            <a:r>
              <a:rPr lang="sr-Cyrl-CS" sz="3200" dirty="0">
                <a:solidFill>
                  <a:schemeClr val="bg1"/>
                </a:solidFill>
              </a:rPr>
              <a:t>Показивао је посебну бригу за Призренску богословију, а својом платом плаћао је школовање сиромашних ученика. </a:t>
            </a:r>
            <a:endParaRPr lang="sr-Latn-RS" sz="3200" dirty="0">
              <a:solidFill>
                <a:schemeClr val="bg1"/>
              </a:solidFill>
            </a:endParaRPr>
          </a:p>
          <a:p>
            <a:pPr algn="just"/>
            <a:r>
              <a:rPr lang="sr-Cyrl-CS" sz="3200" dirty="0">
                <a:solidFill>
                  <a:schemeClr val="bg1"/>
                </a:solidFill>
              </a:rPr>
              <a:t>С</a:t>
            </a:r>
            <a:r>
              <a:rPr lang="sr-Cyrl-RS" sz="3200" dirty="0" err="1">
                <a:solidFill>
                  <a:schemeClr val="bg1"/>
                </a:solidFill>
              </a:rPr>
              <a:t>ведочио</a:t>
            </a:r>
            <a:r>
              <a:rPr lang="sr-Cyrl-RS" sz="3200" dirty="0">
                <a:solidFill>
                  <a:schemeClr val="bg1"/>
                </a:solidFill>
              </a:rPr>
              <a:t> је у Уједињеним нацијама, пред многобројним државницима, о страдању српског народа на Косову и Метохији и писао извештаје у којима указује на терор над Србима и масовно исељавање</a:t>
            </a:r>
            <a:r>
              <a:rPr lang="sr-Cyrl-CS" sz="3200" dirty="0">
                <a:solidFill>
                  <a:schemeClr val="bg1"/>
                </a:solidFill>
              </a:rPr>
              <a:t>, али подршку власти није имао.</a:t>
            </a:r>
            <a:endParaRPr lang="sr-Latn-RS" sz="3200" dirty="0">
              <a:solidFill>
                <a:schemeClr val="bg1"/>
              </a:solidFill>
            </a:endParaRPr>
          </a:p>
          <a:p>
            <a:endParaRPr lang="sr-Latn-RS" dirty="0"/>
          </a:p>
        </p:txBody>
      </p:sp>
    </p:spTree>
    <p:extLst>
      <p:ext uri="{BB962C8B-B14F-4D97-AF65-F5344CB8AC3E}">
        <p14:creationId xmlns:p14="http://schemas.microsoft.com/office/powerpoint/2010/main" val="418611950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747" y="1"/>
            <a:ext cx="9209314" cy="6858000"/>
          </a:xfrm>
        </p:spPr>
      </p:pic>
      <p:sp>
        <p:nvSpPr>
          <p:cNvPr id="2" name="Okvir za tekst 1"/>
          <p:cNvSpPr txBox="1"/>
          <p:nvPr/>
        </p:nvSpPr>
        <p:spPr>
          <a:xfrm>
            <a:off x="395536" y="6021288"/>
            <a:ext cx="800219" cy="830997"/>
          </a:xfrm>
          <a:prstGeom prst="rect">
            <a:avLst/>
          </a:prstGeom>
          <a:noFill/>
        </p:spPr>
        <p:txBody>
          <a:bodyPr wrap="none" rtlCol="0">
            <a:spAutoFit/>
          </a:bodyPr>
          <a:lstStyle/>
          <a:p>
            <a:r>
              <a:rPr lang="sr-Cyrl-CS" sz="4800" dirty="0"/>
              <a:t>11</a:t>
            </a:r>
            <a:endParaRPr lang="sr-Latn-RS" sz="4800" dirty="0"/>
          </a:p>
        </p:txBody>
      </p:sp>
    </p:spTree>
    <p:extLst>
      <p:ext uri="{BB962C8B-B14F-4D97-AF65-F5344CB8AC3E}">
        <p14:creationId xmlns:p14="http://schemas.microsoft.com/office/powerpoint/2010/main" val="42897488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531440"/>
            <a:ext cx="8229600" cy="1296144"/>
          </a:xfrm>
        </p:spPr>
        <p:txBody>
          <a:bodyPr/>
          <a:lstStyle/>
          <a:p>
            <a:r>
              <a:rPr lang="sr-Cyrl-CS" dirty="0">
                <a:solidFill>
                  <a:srgbClr val="FFC000"/>
                </a:solidFill>
              </a:rPr>
              <a:t>Занатлија</a:t>
            </a:r>
            <a:endParaRPr lang="sr-Latn-RS" dirty="0">
              <a:solidFill>
                <a:srgbClr val="FFC000"/>
              </a:solidFill>
            </a:endParaRPr>
          </a:p>
        </p:txBody>
      </p:sp>
      <p:sp>
        <p:nvSpPr>
          <p:cNvPr id="3" name="Čuvar mesta za sadržaj 2"/>
          <p:cNvSpPr>
            <a:spLocks noGrp="1"/>
          </p:cNvSpPr>
          <p:nvPr>
            <p:ph idx="1"/>
          </p:nvPr>
        </p:nvSpPr>
        <p:spPr>
          <a:xfrm>
            <a:off x="0" y="620688"/>
            <a:ext cx="9144000" cy="6957392"/>
          </a:xfrm>
        </p:spPr>
        <p:txBody>
          <a:bodyPr>
            <a:noAutofit/>
          </a:bodyPr>
          <a:lstStyle/>
          <a:p>
            <a:pPr marL="0" indent="0" algn="just">
              <a:buNone/>
            </a:pPr>
            <a:r>
              <a:rPr lang="sr-Cyrl-CS" sz="2600" dirty="0">
                <a:solidFill>
                  <a:schemeClr val="bg1"/>
                </a:solidFill>
              </a:rPr>
              <a:t>Житељи Призрена често су га виђали да у </a:t>
            </a:r>
            <a:r>
              <a:rPr lang="sr-Cyrl-CS" sz="2600" dirty="0" err="1">
                <a:solidFill>
                  <a:schemeClr val="bg1"/>
                </a:solidFill>
              </a:rPr>
              <a:t>епархијском</a:t>
            </a:r>
            <a:r>
              <a:rPr lang="sr-Cyrl-CS" sz="2600" dirty="0">
                <a:solidFill>
                  <a:schemeClr val="bg1"/>
                </a:solidFill>
              </a:rPr>
              <a:t> дворишту поправља разне ствари. Знао је мноштво заната. Поправљао је браве и сатове, крпио обућу, </a:t>
            </a:r>
            <a:r>
              <a:rPr lang="sr-Cyrl-CS" sz="2600" dirty="0" err="1">
                <a:solidFill>
                  <a:schemeClr val="bg1"/>
                </a:solidFill>
              </a:rPr>
              <a:t>правивши</a:t>
            </a:r>
            <a:r>
              <a:rPr lang="sr-Cyrl-CS" sz="2600" dirty="0">
                <a:solidFill>
                  <a:schemeClr val="bg1"/>
                </a:solidFill>
              </a:rPr>
              <a:t> ђонове од гуме, а понекад чак и од дрвета, знао је и да сам обавља грађевинске радове, а са собом је често носио алат. Није дозвољавао да неко други шије или пере његову одећу за њега, а сам је и куцао акта на писаћој машини.</a:t>
            </a:r>
          </a:p>
          <a:p>
            <a:pPr marL="0" indent="0" algn="just">
              <a:buNone/>
            </a:pPr>
            <a:r>
              <a:rPr lang="ru-RU" sz="2600" dirty="0">
                <a:solidFill>
                  <a:schemeClr val="bg1"/>
                </a:solidFill>
              </a:rPr>
              <a:t>Увек је изналазио неки посао: поправљао је струју, водовод, био хаузмајстор… Правио је обућу и другима. Рибао је Саборну цркву. Имао је своју радионицу са алатом за разне врсте послова: столарске, лимарске, обућарске, електричарске, књиговезачке…</a:t>
            </a:r>
            <a:endParaRPr lang="sr-Latn-RS" sz="2600" dirty="0">
              <a:solidFill>
                <a:schemeClr val="bg1"/>
              </a:solidFill>
            </a:endParaRPr>
          </a:p>
        </p:txBody>
      </p:sp>
    </p:spTree>
    <p:extLst>
      <p:ext uri="{BB962C8B-B14F-4D97-AF65-F5344CB8AC3E}">
        <p14:creationId xmlns:p14="http://schemas.microsoft.com/office/powerpoint/2010/main" val="292314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0"/>
            <a:ext cx="9144000" cy="6858000"/>
          </a:xfrm>
        </p:spPr>
        <p:txBody>
          <a:bodyPr>
            <a:normAutofit/>
          </a:bodyPr>
          <a:lstStyle/>
          <a:p>
            <a:pPr algn="ctr"/>
            <a:endParaRPr lang="ru-RU" sz="3200" dirty="0">
              <a:solidFill>
                <a:schemeClr val="bg1"/>
              </a:solidFill>
            </a:endParaRPr>
          </a:p>
          <a:p>
            <a:pPr algn="ctr"/>
            <a:endParaRPr lang="ru-RU" sz="3200" dirty="0">
              <a:solidFill>
                <a:schemeClr val="bg1"/>
              </a:solidFill>
            </a:endParaRPr>
          </a:p>
          <a:p>
            <a:pPr marL="0" indent="0" algn="ctr">
              <a:buNone/>
            </a:pPr>
            <a:r>
              <a:rPr lang="ru-RU" sz="3200" b="1" dirty="0">
                <a:solidFill>
                  <a:schemeClr val="bg1"/>
                </a:solidFill>
              </a:rPr>
              <a:t>„Неки кажу да владика не треба да поправља цреп на кући, да не треба да ради… Као да рад понижава! Не понижава човека рад, него рђав живот, грех. Уосталом, ако је Спаситељ могао да ради својим рукама, да буде дрводеља, зашто не бих могао и ја? Ако Њега није понижавао рад, неће онда ни мене.“</a:t>
            </a:r>
            <a:endParaRPr lang="sr-Latn-RS" sz="3200" b="1" dirty="0">
              <a:solidFill>
                <a:schemeClr val="bg1"/>
              </a:solidFill>
            </a:endParaRPr>
          </a:p>
        </p:txBody>
      </p:sp>
      <p:sp>
        <p:nvSpPr>
          <p:cNvPr id="2" name="Okvir za tekst 1"/>
          <p:cNvSpPr txBox="1"/>
          <p:nvPr/>
        </p:nvSpPr>
        <p:spPr>
          <a:xfrm>
            <a:off x="155865" y="5877272"/>
            <a:ext cx="800219" cy="830997"/>
          </a:xfrm>
          <a:prstGeom prst="rect">
            <a:avLst/>
          </a:prstGeom>
          <a:noFill/>
        </p:spPr>
        <p:txBody>
          <a:bodyPr wrap="none" rtlCol="0">
            <a:spAutoFit/>
          </a:bodyPr>
          <a:lstStyle/>
          <a:p>
            <a:r>
              <a:rPr lang="sr-Cyrl-CS" sz="4800" dirty="0">
                <a:solidFill>
                  <a:schemeClr val="bg1"/>
                </a:solidFill>
              </a:rPr>
              <a:t>12</a:t>
            </a:r>
            <a:endParaRPr lang="sr-Latn-RS" sz="4800" dirty="0">
              <a:solidFill>
                <a:schemeClr val="bg1"/>
              </a:solidFill>
            </a:endParaRPr>
          </a:p>
        </p:txBody>
      </p:sp>
    </p:spTree>
    <p:extLst>
      <p:ext uri="{BB962C8B-B14F-4D97-AF65-F5344CB8AC3E}">
        <p14:creationId xmlns:p14="http://schemas.microsoft.com/office/powerpoint/2010/main" val="2592828653"/>
      </p:ext>
    </p:extLst>
  </p:cSld>
  <p:clrMapOvr>
    <a:masterClrMapping/>
  </p:clrMapOvr>
  <p:transition spd="slow">
    <p:pull/>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243408"/>
            <a:ext cx="8229600" cy="1196752"/>
          </a:xfrm>
        </p:spPr>
        <p:txBody>
          <a:bodyPr/>
          <a:lstStyle/>
          <a:p>
            <a:r>
              <a:rPr lang="sr-Cyrl-CS" dirty="0">
                <a:solidFill>
                  <a:srgbClr val="FFC000"/>
                </a:solidFill>
              </a:rPr>
              <a:t>Дело и реч</a:t>
            </a:r>
            <a:endParaRPr lang="sr-Latn-RS" dirty="0">
              <a:solidFill>
                <a:srgbClr val="FFC000"/>
              </a:solidFill>
            </a:endParaRPr>
          </a:p>
        </p:txBody>
      </p:sp>
      <p:sp>
        <p:nvSpPr>
          <p:cNvPr id="3" name="Čuvar mesta za sadržaj 2"/>
          <p:cNvSpPr>
            <a:spLocks noGrp="1"/>
          </p:cNvSpPr>
          <p:nvPr>
            <p:ph idx="1"/>
          </p:nvPr>
        </p:nvSpPr>
        <p:spPr>
          <a:xfrm>
            <a:off x="-108520" y="980728"/>
            <a:ext cx="9252520" cy="5877272"/>
          </a:xfrm>
        </p:spPr>
        <p:txBody>
          <a:bodyPr>
            <a:noAutofit/>
          </a:bodyPr>
          <a:lstStyle/>
          <a:p>
            <a:pPr algn="just"/>
            <a:r>
              <a:rPr lang="sr-Cyrl-CS" sz="2800" dirty="0">
                <a:solidFill>
                  <a:schemeClr val="bg1"/>
                </a:solidFill>
              </a:rPr>
              <a:t>Патријарх Павле је и један од </a:t>
            </a:r>
            <a:r>
              <a:rPr lang="sr-Cyrl-CS" sz="2800" dirty="0" err="1">
                <a:solidFill>
                  <a:schemeClr val="bg1"/>
                </a:solidFill>
              </a:rPr>
              <a:t>најизведенијих</a:t>
            </a:r>
            <a:r>
              <a:rPr lang="sr-Cyrl-CS" sz="2800" dirty="0">
                <a:solidFill>
                  <a:schemeClr val="bg1"/>
                </a:solidFill>
              </a:rPr>
              <a:t> писаца српског језика. Његов глас и дикција </a:t>
            </a:r>
            <a:r>
              <a:rPr lang="sr-Cyrl-CS" sz="2800" dirty="0" err="1">
                <a:solidFill>
                  <a:schemeClr val="bg1"/>
                </a:solidFill>
              </a:rPr>
              <a:t>најпродуховљенија</a:t>
            </a:r>
            <a:r>
              <a:rPr lang="sr-Cyrl-CS" sz="2800" dirty="0">
                <a:solidFill>
                  <a:schemeClr val="bg1"/>
                </a:solidFill>
              </a:rPr>
              <a:t> је мелодија нашег јавног говора. Патријарх </a:t>
            </a:r>
            <a:r>
              <a:rPr lang="sr-Cyrl-CS" sz="2800" b="1" dirty="0">
                <a:solidFill>
                  <a:schemeClr val="bg1"/>
                </a:solidFill>
              </a:rPr>
              <a:t>пише као што говори, а говори као што живи онај који је постао најубедљивија личност нашег времена</a:t>
            </a:r>
            <a:r>
              <a:rPr lang="sr-Cyrl-CS" sz="2800" dirty="0">
                <a:solidFill>
                  <a:schemeClr val="bg1"/>
                </a:solidFill>
              </a:rPr>
              <a:t>. Таква нарација је могла доћи једино из књига. Наш Патријарх је и усмен и писмен, али је писменији него </a:t>
            </a:r>
            <a:r>
              <a:rPr lang="sr-Cyrl-CS" sz="2800" dirty="0" err="1">
                <a:solidFill>
                  <a:schemeClr val="bg1"/>
                </a:solidFill>
              </a:rPr>
              <a:t>усменији</a:t>
            </a:r>
            <a:r>
              <a:rPr lang="sr-Cyrl-CS" sz="2800" dirty="0">
                <a:solidFill>
                  <a:schemeClr val="bg1"/>
                </a:solidFill>
              </a:rPr>
              <a:t>.  </a:t>
            </a:r>
            <a:r>
              <a:rPr lang="sr-Cyrl-CS" sz="2800" b="1" i="1" dirty="0">
                <a:solidFill>
                  <a:schemeClr val="bg1"/>
                </a:solidFill>
              </a:rPr>
              <a:t>Дошао је из књиге и служио књизи, оној једној јединој и најважнијој, чије га је слово родило и чији је јунак и он сам.</a:t>
            </a:r>
          </a:p>
          <a:p>
            <a:pPr marL="3657600" lvl="8" indent="0" algn="just">
              <a:buNone/>
            </a:pPr>
            <a:r>
              <a:rPr lang="sr-Cyrl-CS" sz="2800" dirty="0">
                <a:solidFill>
                  <a:schemeClr val="bg1"/>
                </a:solidFill>
              </a:rPr>
              <a:t>             - Матија Бећковић</a:t>
            </a:r>
            <a:endParaRPr lang="sr-Latn-RS" sz="2800" dirty="0">
              <a:solidFill>
                <a:schemeClr val="bg1"/>
              </a:solidFill>
            </a:endParaRPr>
          </a:p>
        </p:txBody>
      </p:sp>
    </p:spTree>
    <p:extLst>
      <p:ext uri="{BB962C8B-B14F-4D97-AF65-F5344CB8AC3E}">
        <p14:creationId xmlns:p14="http://schemas.microsoft.com/office/powerpoint/2010/main" val="314688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92823" y="19512"/>
            <a:ext cx="4651178" cy="6838488"/>
          </a:xfrm>
        </p:spPr>
      </p:pic>
      <p:sp>
        <p:nvSpPr>
          <p:cNvPr id="2" name="Okvir za tekst 1"/>
          <p:cNvSpPr txBox="1"/>
          <p:nvPr/>
        </p:nvSpPr>
        <p:spPr>
          <a:xfrm>
            <a:off x="0" y="0"/>
            <a:ext cx="4644008" cy="6771084"/>
          </a:xfrm>
          <a:prstGeom prst="rect">
            <a:avLst/>
          </a:prstGeom>
          <a:noFill/>
        </p:spPr>
        <p:txBody>
          <a:bodyPr wrap="square" rtlCol="0">
            <a:spAutoFit/>
          </a:bodyPr>
          <a:lstStyle/>
          <a:p>
            <a:pPr algn="ctr"/>
            <a:r>
              <a:rPr lang="sr-Cyrl-CS" sz="3100" b="1" dirty="0">
                <a:solidFill>
                  <a:srgbClr val="FFC000"/>
                </a:solidFill>
                <a:effectLst>
                  <a:outerShdw blurRad="38100" dist="38100" dir="2700000" algn="tl">
                    <a:srgbClr val="000000">
                      <a:alpha val="43137"/>
                    </a:srgbClr>
                  </a:outerShdw>
                </a:effectLst>
              </a:rPr>
              <a:t>Човек је слободно биће. Може да живи и без греха, може и да не греши. Уз помоћ благодати Божије може.</a:t>
            </a:r>
          </a:p>
          <a:p>
            <a:pPr algn="ctr"/>
            <a:r>
              <a:rPr lang="sr-Cyrl-CS" sz="3100" b="1" dirty="0">
                <a:solidFill>
                  <a:srgbClr val="FFC000"/>
                </a:solidFill>
                <a:effectLst>
                  <a:outerShdw blurRad="38100" dist="38100" dir="2700000" algn="tl">
                    <a:srgbClr val="000000">
                      <a:alpha val="43137"/>
                    </a:srgbClr>
                  </a:outerShdw>
                </a:effectLst>
              </a:rPr>
              <a:t>Али, та слобода која нам је дата, она у себе укључује одговорност.</a:t>
            </a:r>
          </a:p>
          <a:p>
            <a:pPr algn="ctr"/>
            <a:r>
              <a:rPr lang="sr-Cyrl-CS" sz="3100" b="1" u="sng" dirty="0">
                <a:solidFill>
                  <a:srgbClr val="FFC000"/>
                </a:solidFill>
                <a:effectLst>
                  <a:outerShdw blurRad="38100" dist="38100" dir="2700000" algn="tl">
                    <a:srgbClr val="000000">
                      <a:alpha val="43137"/>
                    </a:srgbClr>
                  </a:outerShdw>
                </a:effectLst>
              </a:rPr>
              <a:t>Без одговорности не може бити слободе, недостојна би била Бога.</a:t>
            </a:r>
            <a:endParaRPr lang="sr-Latn-RS" sz="3100" b="1" u="sng" dirty="0">
              <a:solidFill>
                <a:srgbClr val="FFC000"/>
              </a:solidFill>
              <a:effectLst>
                <a:outerShdw blurRad="38100" dist="38100" dir="2700000" algn="tl">
                  <a:srgbClr val="000000">
                    <a:alpha val="43137"/>
                  </a:srgbClr>
                </a:outerShdw>
              </a:effectLst>
            </a:endParaRPr>
          </a:p>
        </p:txBody>
      </p:sp>
      <p:sp>
        <p:nvSpPr>
          <p:cNvPr id="3" name="Okvir za tekst 2"/>
          <p:cNvSpPr txBox="1"/>
          <p:nvPr/>
        </p:nvSpPr>
        <p:spPr>
          <a:xfrm>
            <a:off x="-28699" y="6165304"/>
            <a:ext cx="827584" cy="830997"/>
          </a:xfrm>
          <a:prstGeom prst="rect">
            <a:avLst/>
          </a:prstGeom>
          <a:noFill/>
        </p:spPr>
        <p:txBody>
          <a:bodyPr wrap="square" rtlCol="0">
            <a:spAutoFit/>
          </a:bodyPr>
          <a:lstStyle/>
          <a:p>
            <a:r>
              <a:rPr lang="sr-Cyrl-CS" sz="4800" dirty="0">
                <a:solidFill>
                  <a:schemeClr val="bg1"/>
                </a:solidFill>
              </a:rPr>
              <a:t>13</a:t>
            </a:r>
            <a:endParaRPr lang="sr-Latn-RS" sz="4800" dirty="0">
              <a:solidFill>
                <a:schemeClr val="bg1"/>
              </a:solidFill>
            </a:endParaRPr>
          </a:p>
        </p:txBody>
      </p:sp>
    </p:spTree>
    <p:extLst>
      <p:ext uri="{BB962C8B-B14F-4D97-AF65-F5344CB8AC3E}">
        <p14:creationId xmlns:p14="http://schemas.microsoft.com/office/powerpoint/2010/main" val="221630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531440"/>
            <a:ext cx="8229600" cy="1600200"/>
          </a:xfrm>
        </p:spPr>
        <p:txBody>
          <a:bodyPr/>
          <a:lstStyle/>
          <a:p>
            <a:r>
              <a:rPr lang="sr-Cyrl-CS" dirty="0" err="1">
                <a:solidFill>
                  <a:srgbClr val="FFC000"/>
                </a:solidFill>
              </a:rPr>
              <a:t>Подвижник</a:t>
            </a:r>
            <a:r>
              <a:rPr lang="sr-Cyrl-CS" dirty="0">
                <a:solidFill>
                  <a:srgbClr val="FFC000"/>
                </a:solidFill>
              </a:rPr>
              <a:t> </a:t>
            </a:r>
            <a:endParaRPr lang="sr-Latn-RS" dirty="0">
              <a:solidFill>
                <a:srgbClr val="FFC000"/>
              </a:solidFill>
            </a:endParaRPr>
          </a:p>
        </p:txBody>
      </p:sp>
      <p:sp>
        <p:nvSpPr>
          <p:cNvPr id="3" name="Čuvar mesta za sadržaj 2"/>
          <p:cNvSpPr>
            <a:spLocks noGrp="1"/>
          </p:cNvSpPr>
          <p:nvPr>
            <p:ph idx="1"/>
          </p:nvPr>
        </p:nvSpPr>
        <p:spPr>
          <a:xfrm>
            <a:off x="0" y="1412776"/>
            <a:ext cx="9144000" cy="5445224"/>
          </a:xfrm>
        </p:spPr>
        <p:txBody>
          <a:bodyPr>
            <a:normAutofit/>
          </a:bodyPr>
          <a:lstStyle/>
          <a:p>
            <a:r>
              <a:rPr lang="ru-RU" sz="3000" dirty="0">
                <a:solidFill>
                  <a:schemeClr val="bg1"/>
                </a:solidFill>
              </a:rPr>
              <a:t>Неуморан у обављању своје пастирске дужности. Попут апостола чије име носи, предузима велика и ризична мисионарска путовања, да би окупио, охрабрио и поучио паству расуту по свету. Пропутовао је више него свих 43 српска патријарха пре њега заједно. И све то у позним годинама живота, с обзиром на то да је на дужност патријарха дошао када је већ имао 76 година. Носила га је његова велика вера.</a:t>
            </a:r>
            <a:endParaRPr lang="sr-Latn-RS" sz="3000" dirty="0">
              <a:solidFill>
                <a:schemeClr val="bg1"/>
              </a:solidFill>
            </a:endParaRPr>
          </a:p>
        </p:txBody>
      </p:sp>
    </p:spTree>
    <p:extLst>
      <p:ext uri="{BB962C8B-B14F-4D97-AF65-F5344CB8AC3E}">
        <p14:creationId xmlns:p14="http://schemas.microsoft.com/office/powerpoint/2010/main" val="1522545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0"/>
            <a:ext cx="9144000" cy="6858000"/>
          </a:xfrm>
        </p:spPr>
        <p:txBody>
          <a:bodyPr>
            <a:normAutofit lnSpcReduction="10000"/>
          </a:bodyPr>
          <a:lstStyle/>
          <a:p>
            <a:pPr marL="0" indent="0">
              <a:buNone/>
            </a:pPr>
            <a:r>
              <a:rPr lang="ru-RU" sz="2800" b="1" dirty="0">
                <a:solidFill>
                  <a:schemeClr val="bg1"/>
                </a:solidFill>
              </a:rPr>
              <a:t>Дуг, узак и тежак пут прешао је Гојко Стојчевић, потом монах, владика и патријарх Павле, до тога да су га још за живота назвали светим. </a:t>
            </a:r>
          </a:p>
          <a:p>
            <a:pPr marL="0" indent="0">
              <a:buNone/>
            </a:pPr>
            <a:endParaRPr lang="ru-RU" sz="2800" b="1" dirty="0">
              <a:solidFill>
                <a:schemeClr val="bg1"/>
              </a:solidFill>
            </a:endParaRPr>
          </a:p>
          <a:p>
            <a:pPr algn="ctr"/>
            <a:r>
              <a:rPr lang="ru-RU" sz="3500" b="1" dirty="0">
                <a:solidFill>
                  <a:srgbClr val="FFFF00"/>
                </a:solidFill>
                <a:effectLst>
                  <a:outerShdw blurRad="38100" dist="38100" dir="2700000" algn="tl">
                    <a:srgbClr val="000000">
                      <a:alpha val="43137"/>
                    </a:srgbClr>
                  </a:outerShdw>
                </a:effectLst>
              </a:rPr>
              <a:t>„Уђите на уска врата; јер су широка врата и широк пут што воде у пропаст, и много их има који њиме иду. Јер су уска врата и тијесан пут што воде у живот, и мало их је који га налазе.“ (Мт. 7:13-14)</a:t>
            </a:r>
          </a:p>
          <a:p>
            <a:pPr algn="ctr"/>
            <a:r>
              <a:rPr lang="ru-RU" sz="3500" b="1" dirty="0">
                <a:solidFill>
                  <a:srgbClr val="FFFF00"/>
                </a:solidFill>
                <a:effectLst>
                  <a:outerShdw blurRad="38100" dist="38100" dir="2700000" algn="tl">
                    <a:srgbClr val="000000">
                      <a:alpha val="43137"/>
                    </a:srgbClr>
                  </a:outerShdw>
                </a:effectLst>
              </a:rPr>
              <a:t>„јер је много званих, али је мало изабраних“ (Лк. 14:24)</a:t>
            </a:r>
            <a:br>
              <a:rPr lang="ru-RU" sz="3500" dirty="0">
                <a:effectLst>
                  <a:outerShdw blurRad="38100" dist="38100" dir="2700000" algn="tl">
                    <a:srgbClr val="000000">
                      <a:alpha val="43137"/>
                    </a:srgbClr>
                  </a:outerShdw>
                </a:effectLst>
              </a:rPr>
            </a:br>
            <a:endParaRPr lang="sr-Latn-RS" sz="3500" dirty="0">
              <a:effectLst>
                <a:outerShdw blurRad="38100" dist="38100" dir="2700000" algn="tl">
                  <a:srgbClr val="000000">
                    <a:alpha val="43137"/>
                  </a:srgbClr>
                </a:outerShdw>
              </a:effectLst>
            </a:endParaRPr>
          </a:p>
        </p:txBody>
      </p:sp>
      <p:sp>
        <p:nvSpPr>
          <p:cNvPr id="2" name="Okvir za tekst 1"/>
          <p:cNvSpPr txBox="1"/>
          <p:nvPr/>
        </p:nvSpPr>
        <p:spPr>
          <a:xfrm>
            <a:off x="157599" y="5905580"/>
            <a:ext cx="800219" cy="830997"/>
          </a:xfrm>
          <a:prstGeom prst="rect">
            <a:avLst/>
          </a:prstGeom>
          <a:noFill/>
        </p:spPr>
        <p:txBody>
          <a:bodyPr wrap="none" rtlCol="0">
            <a:spAutoFit/>
          </a:bodyPr>
          <a:lstStyle/>
          <a:p>
            <a:r>
              <a:rPr lang="sr-Cyrl-CS" sz="4800" dirty="0">
                <a:solidFill>
                  <a:schemeClr val="bg1"/>
                </a:solidFill>
              </a:rPr>
              <a:t>14</a:t>
            </a:r>
            <a:endParaRPr lang="sr-Latn-RS" sz="4800" dirty="0">
              <a:solidFill>
                <a:schemeClr val="bg1"/>
              </a:solidFill>
            </a:endParaRPr>
          </a:p>
        </p:txBody>
      </p:sp>
    </p:spTree>
    <p:extLst>
      <p:ext uri="{BB962C8B-B14F-4D97-AF65-F5344CB8AC3E}">
        <p14:creationId xmlns:p14="http://schemas.microsoft.com/office/powerpoint/2010/main" val="15685514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8229600" cy="908720"/>
          </a:xfrm>
        </p:spPr>
        <p:txBody>
          <a:bodyPr/>
          <a:lstStyle/>
          <a:p>
            <a:r>
              <a:rPr lang="sr-Cyrl-CS" dirty="0">
                <a:solidFill>
                  <a:srgbClr val="FFC000"/>
                </a:solidFill>
              </a:rPr>
              <a:t>Духовник</a:t>
            </a:r>
            <a:endParaRPr lang="sr-Latn-RS" dirty="0">
              <a:solidFill>
                <a:srgbClr val="FFC000"/>
              </a:solidFill>
            </a:endParaRPr>
          </a:p>
        </p:txBody>
      </p:sp>
      <p:sp>
        <p:nvSpPr>
          <p:cNvPr id="3" name="Čuvar mesta za sadržaj 2"/>
          <p:cNvSpPr>
            <a:spLocks noGrp="1"/>
          </p:cNvSpPr>
          <p:nvPr>
            <p:ph idx="1"/>
          </p:nvPr>
        </p:nvSpPr>
        <p:spPr>
          <a:xfrm>
            <a:off x="0" y="980728"/>
            <a:ext cx="9144000" cy="5877272"/>
          </a:xfrm>
        </p:spPr>
        <p:txBody>
          <a:bodyPr>
            <a:normAutofit lnSpcReduction="10000"/>
          </a:bodyPr>
          <a:lstStyle/>
          <a:p>
            <a:r>
              <a:rPr lang="ru-RU" sz="3000" dirty="0">
                <a:solidFill>
                  <a:schemeClr val="bg1"/>
                </a:solidFill>
              </a:rPr>
              <a:t>Блага је реч Његове Светости, али строга у чистоти вере.</a:t>
            </a:r>
          </a:p>
          <a:p>
            <a:endParaRPr lang="ru-RU" sz="3000" dirty="0">
              <a:solidFill>
                <a:schemeClr val="bg1"/>
              </a:solidFill>
            </a:endParaRPr>
          </a:p>
          <a:p>
            <a:r>
              <a:rPr lang="ru-RU" sz="3000" dirty="0">
                <a:solidFill>
                  <a:srgbClr val="FFC000"/>
                </a:solidFill>
              </a:rPr>
              <a:t>„Када сте се последњи пут исповедили? Купате се и перете да будете споља чисти, а не водите рачуна да вас греси духовно прљају. Ово очишћење важно је колико и купање.“</a:t>
            </a:r>
          </a:p>
          <a:p>
            <a:endParaRPr lang="ru-RU" sz="3000" dirty="0">
              <a:solidFill>
                <a:srgbClr val="FFC000"/>
              </a:solidFill>
            </a:endParaRPr>
          </a:p>
          <a:p>
            <a:r>
              <a:rPr lang="ru-RU" sz="3000" dirty="0">
                <a:solidFill>
                  <a:schemeClr val="bg1"/>
                </a:solidFill>
              </a:rPr>
              <a:t>Никуд није кретао, ниједно јутро, ма које доба било, док не одслужи Литургију и док се не причести.</a:t>
            </a:r>
          </a:p>
          <a:p>
            <a:endParaRPr lang="sr-Latn-RS" dirty="0"/>
          </a:p>
        </p:txBody>
      </p:sp>
      <p:sp>
        <p:nvSpPr>
          <p:cNvPr id="5" name="Okvir za tekst 4"/>
          <p:cNvSpPr txBox="1"/>
          <p:nvPr/>
        </p:nvSpPr>
        <p:spPr>
          <a:xfrm>
            <a:off x="-135485" y="6165304"/>
            <a:ext cx="1080120" cy="830997"/>
          </a:xfrm>
          <a:prstGeom prst="rect">
            <a:avLst/>
          </a:prstGeom>
          <a:noFill/>
        </p:spPr>
        <p:txBody>
          <a:bodyPr wrap="square" rtlCol="0">
            <a:spAutoFit/>
          </a:bodyPr>
          <a:lstStyle/>
          <a:p>
            <a:r>
              <a:rPr lang="sr-Cyrl-CS" sz="4800" dirty="0">
                <a:solidFill>
                  <a:schemeClr val="bg1"/>
                </a:solidFill>
              </a:rPr>
              <a:t>15</a:t>
            </a:r>
            <a:endParaRPr lang="sr-Latn-RS" sz="4800" dirty="0">
              <a:solidFill>
                <a:schemeClr val="bg1"/>
              </a:solidFill>
            </a:endParaRPr>
          </a:p>
        </p:txBody>
      </p:sp>
    </p:spTree>
    <p:extLst>
      <p:ext uri="{BB962C8B-B14F-4D97-AF65-F5344CB8AC3E}">
        <p14:creationId xmlns:p14="http://schemas.microsoft.com/office/powerpoint/2010/main" val="260115464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19650"/>
            <a:ext cx="9144000" cy="6741368"/>
          </a:xfrm>
        </p:spPr>
        <p:txBody>
          <a:bodyPr>
            <a:normAutofit/>
          </a:bodyPr>
          <a:lstStyle/>
          <a:p>
            <a:pPr algn="just"/>
            <a:endParaRPr lang="sr-Cyrl-CS" sz="3000" dirty="0">
              <a:solidFill>
                <a:schemeClr val="bg1"/>
              </a:solidFill>
            </a:endParaRPr>
          </a:p>
          <a:p>
            <a:pPr algn="just"/>
            <a:r>
              <a:rPr lang="sr-Cyrl-CS" sz="3000" dirty="0">
                <a:solidFill>
                  <a:schemeClr val="bg1"/>
                </a:solidFill>
              </a:rPr>
              <a:t>Српски патријарх Павле родио се у селу </a:t>
            </a:r>
            <a:r>
              <a:rPr lang="sr-Cyrl-CS" sz="3000" dirty="0" err="1">
                <a:solidFill>
                  <a:schemeClr val="bg1"/>
                </a:solidFill>
              </a:rPr>
              <a:t>Кућанцима</a:t>
            </a:r>
            <a:r>
              <a:rPr lang="sr-Cyrl-CS" sz="3000" dirty="0">
                <a:solidFill>
                  <a:schemeClr val="bg1"/>
                </a:solidFill>
              </a:rPr>
              <a:t>, у тадашњој Аустроугарској,  данашњој Хрватској.</a:t>
            </a:r>
            <a:endParaRPr lang="sr-Latn-RS" sz="3000" dirty="0">
              <a:solidFill>
                <a:schemeClr val="bg1"/>
              </a:solidFill>
            </a:endParaRPr>
          </a:p>
          <a:p>
            <a:pPr algn="just"/>
            <a:r>
              <a:rPr lang="sr-Cyrl-CS" sz="3000" dirty="0">
                <a:solidFill>
                  <a:schemeClr val="bg1"/>
                </a:solidFill>
              </a:rPr>
              <a:t>Гојко </a:t>
            </a:r>
            <a:r>
              <a:rPr lang="sr-Cyrl-CS" sz="3000" dirty="0" err="1">
                <a:solidFill>
                  <a:schemeClr val="bg1"/>
                </a:solidFill>
              </a:rPr>
              <a:t>Стојчевић</a:t>
            </a:r>
            <a:r>
              <a:rPr lang="sr-Cyrl-CS" sz="3000" dirty="0">
                <a:solidFill>
                  <a:schemeClr val="bg1"/>
                </a:solidFill>
              </a:rPr>
              <a:t>, како је патријархово крштено име, рођен је 11. септембра, на Усековање главе Светог Јована Крститеља, 1914. године. </a:t>
            </a:r>
          </a:p>
          <a:p>
            <a:pPr algn="just"/>
            <a:r>
              <a:rPr lang="sr-Cyrl-CS" sz="3000" dirty="0">
                <a:solidFill>
                  <a:schemeClr val="bg1"/>
                </a:solidFill>
              </a:rPr>
              <a:t>Врло рано је остао без родитеља, па је њега и његовог брата Душана одгајала тетка.</a:t>
            </a:r>
            <a:endParaRPr lang="sr-Latn-RS" sz="3000" dirty="0">
              <a:solidFill>
                <a:schemeClr val="bg1"/>
              </a:solidFill>
            </a:endParaRPr>
          </a:p>
          <a:p>
            <a:pPr algn="just"/>
            <a:r>
              <a:rPr lang="sr-Cyrl-CS" sz="3000" dirty="0">
                <a:solidFill>
                  <a:schemeClr val="bg1"/>
                </a:solidFill>
              </a:rPr>
              <a:t>Док је био дете у цркву га је одводила бака, заједно са осталом децом.</a:t>
            </a:r>
            <a:endParaRPr lang="sr-Latn-RS" sz="3000" dirty="0">
              <a:solidFill>
                <a:schemeClr val="bg1"/>
              </a:solidFill>
            </a:endParaRPr>
          </a:p>
          <a:p>
            <a:endParaRPr lang="sr-Latn-RS" dirty="0"/>
          </a:p>
        </p:txBody>
      </p:sp>
    </p:spTree>
    <p:extLst>
      <p:ext uri="{BB962C8B-B14F-4D97-AF65-F5344CB8AC3E}">
        <p14:creationId xmlns:p14="http://schemas.microsoft.com/office/powerpoint/2010/main" val="145456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Čuvar mesta za sadržaj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55" y="0"/>
            <a:ext cx="4367546" cy="3480116"/>
          </a:xfrm>
        </p:spPr>
      </p:pic>
      <p:pic>
        <p:nvPicPr>
          <p:cNvPr id="8" name="Slika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61" y="3123901"/>
            <a:ext cx="6143487" cy="3869510"/>
          </a:xfrm>
          <a:prstGeom prst="rect">
            <a:avLst/>
          </a:prstGeom>
        </p:spPr>
      </p:pic>
      <p:pic>
        <p:nvPicPr>
          <p:cNvPr id="10" name="Slika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7" y="2875660"/>
            <a:ext cx="3025931" cy="4039774"/>
          </a:xfrm>
          <a:prstGeom prst="rect">
            <a:avLst/>
          </a:prstGeom>
        </p:spPr>
      </p:pic>
      <p:pic>
        <p:nvPicPr>
          <p:cNvPr id="9" name="Slika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1801" y="0"/>
            <a:ext cx="4718298" cy="3045924"/>
          </a:xfrm>
          <a:prstGeom prst="rect">
            <a:avLst/>
          </a:prstGeom>
        </p:spPr>
      </p:pic>
      <p:sp>
        <p:nvSpPr>
          <p:cNvPr id="2" name="Okvir za tekst 1"/>
          <p:cNvSpPr txBox="1"/>
          <p:nvPr/>
        </p:nvSpPr>
        <p:spPr>
          <a:xfrm>
            <a:off x="0" y="6181397"/>
            <a:ext cx="864096" cy="830997"/>
          </a:xfrm>
          <a:prstGeom prst="rect">
            <a:avLst/>
          </a:prstGeom>
          <a:noFill/>
        </p:spPr>
        <p:txBody>
          <a:bodyPr wrap="square" rtlCol="0">
            <a:spAutoFit/>
          </a:bodyPr>
          <a:lstStyle/>
          <a:p>
            <a:r>
              <a:rPr lang="sr-Cyrl-CS" sz="4800" dirty="0">
                <a:solidFill>
                  <a:srgbClr val="FFFF00"/>
                </a:solidFill>
              </a:rPr>
              <a:t>16</a:t>
            </a:r>
            <a:endParaRPr lang="sr-Latn-RS" sz="4800" dirty="0">
              <a:solidFill>
                <a:srgbClr val="FFFF00"/>
              </a:solidFill>
            </a:endParaRPr>
          </a:p>
        </p:txBody>
      </p:sp>
    </p:spTree>
    <p:extLst>
      <p:ext uri="{BB962C8B-B14F-4D97-AF65-F5344CB8AC3E}">
        <p14:creationId xmlns:p14="http://schemas.microsoft.com/office/powerpoint/2010/main" val="2052407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0"/>
            <a:ext cx="9144000" cy="6381328"/>
          </a:xfrm>
        </p:spPr>
        <p:txBody>
          <a:bodyPr>
            <a:normAutofit lnSpcReduction="10000"/>
          </a:bodyPr>
          <a:lstStyle/>
          <a:p>
            <a:pPr algn="ctr"/>
            <a:r>
              <a:rPr lang="ru-RU" sz="3200" dirty="0">
                <a:solidFill>
                  <a:srgbClr val="FFC000"/>
                </a:solidFill>
              </a:rPr>
              <a:t>„Обавезни смо и у најтежој ситуацији да поступамо као људи и нема тога интереса, ни националног ни појединачног, који би нам могао бити изговор да будемо нељуди“.</a:t>
            </a:r>
          </a:p>
          <a:p>
            <a:pPr algn="ctr"/>
            <a:r>
              <a:rPr lang="ru-RU" sz="3200" dirty="0">
                <a:solidFill>
                  <a:srgbClr val="FFC000"/>
                </a:solidFill>
              </a:rPr>
              <a:t>„Кад једног дана изађемо пред претке, да се не постидимо њих, нити да се они постиде нас.“</a:t>
            </a:r>
          </a:p>
          <a:p>
            <a:pPr algn="ctr"/>
            <a:r>
              <a:rPr lang="ru-RU" sz="3200" dirty="0">
                <a:solidFill>
                  <a:srgbClr val="FFC000"/>
                </a:solidFill>
              </a:rPr>
              <a:t>„ Ако желиш да помогнеш ближњима у њиховом спасењу ти онда спасавај себе самога. То је већ помоћ за њих, јер си тиме учинио да је макар један члан Цркве здрав. “ </a:t>
            </a:r>
            <a:endParaRPr lang="ru-RU" sz="3200" dirty="0">
              <a:solidFill>
                <a:schemeClr val="bg1"/>
              </a:solidFill>
            </a:endParaRPr>
          </a:p>
          <a:p>
            <a:pPr algn="ctr"/>
            <a:endParaRPr lang="ru-RU" sz="3200" dirty="0">
              <a:solidFill>
                <a:schemeClr val="bg1"/>
              </a:solidFill>
            </a:endParaRPr>
          </a:p>
        </p:txBody>
      </p:sp>
      <p:sp>
        <p:nvSpPr>
          <p:cNvPr id="2" name="Okvir za tekst 1"/>
          <p:cNvSpPr txBox="1"/>
          <p:nvPr/>
        </p:nvSpPr>
        <p:spPr>
          <a:xfrm>
            <a:off x="107504" y="6027003"/>
            <a:ext cx="1008112" cy="830997"/>
          </a:xfrm>
          <a:prstGeom prst="rect">
            <a:avLst/>
          </a:prstGeom>
          <a:noFill/>
        </p:spPr>
        <p:txBody>
          <a:bodyPr wrap="square" rtlCol="0">
            <a:spAutoFit/>
          </a:bodyPr>
          <a:lstStyle/>
          <a:p>
            <a:r>
              <a:rPr lang="sr-Cyrl-CS" sz="4800" dirty="0">
                <a:solidFill>
                  <a:schemeClr val="bg1"/>
                </a:solidFill>
              </a:rPr>
              <a:t>16</a:t>
            </a:r>
            <a:endParaRPr lang="sr-Latn-RS" sz="4800" dirty="0">
              <a:solidFill>
                <a:schemeClr val="bg1"/>
              </a:solidFill>
            </a:endParaRPr>
          </a:p>
        </p:txBody>
      </p:sp>
    </p:spTree>
    <p:extLst>
      <p:ext uri="{BB962C8B-B14F-4D97-AF65-F5344CB8AC3E}">
        <p14:creationId xmlns:p14="http://schemas.microsoft.com/office/powerpoint/2010/main" val="422063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171400"/>
            <a:ext cx="8229600" cy="1196752"/>
          </a:xfrm>
        </p:spPr>
        <p:txBody>
          <a:bodyPr/>
          <a:lstStyle/>
          <a:p>
            <a:r>
              <a:rPr lang="sr-Cyrl-CS" dirty="0">
                <a:solidFill>
                  <a:srgbClr val="FFC000"/>
                </a:solidFill>
              </a:rPr>
              <a:t>Патријарх</a:t>
            </a:r>
            <a:endParaRPr lang="sr-Latn-RS" dirty="0">
              <a:solidFill>
                <a:srgbClr val="FFC000"/>
              </a:solidFill>
            </a:endParaRPr>
          </a:p>
        </p:txBody>
      </p:sp>
      <p:sp>
        <p:nvSpPr>
          <p:cNvPr id="3" name="Čuvar mesta za sadržaj 2"/>
          <p:cNvSpPr>
            <a:spLocks noGrp="1"/>
          </p:cNvSpPr>
          <p:nvPr>
            <p:ph idx="1"/>
          </p:nvPr>
        </p:nvSpPr>
        <p:spPr>
          <a:xfrm>
            <a:off x="0" y="1124744"/>
            <a:ext cx="9144000" cy="5733256"/>
          </a:xfrm>
        </p:spPr>
        <p:txBody>
          <a:bodyPr>
            <a:normAutofit/>
          </a:bodyPr>
          <a:lstStyle/>
          <a:p>
            <a:r>
              <a:rPr lang="sr-Cyrl-CS" sz="2800" dirty="0">
                <a:solidFill>
                  <a:schemeClr val="bg1"/>
                </a:solidFill>
              </a:rPr>
              <a:t>Променом политичког режима осамдесетих година народ се враћа Цркви и 1984. се после 40 година први пут објављује честитка верницима за Божић, а добија се и дозвола за наставак изградње Храма Светог Саве. </a:t>
            </a:r>
            <a:endParaRPr lang="sr-Latn-RS" sz="2800" dirty="0">
              <a:solidFill>
                <a:schemeClr val="bg1"/>
              </a:solidFill>
            </a:endParaRPr>
          </a:p>
          <a:p>
            <a:r>
              <a:rPr lang="sr-Cyrl-CS" sz="2800" dirty="0">
                <a:solidFill>
                  <a:schemeClr val="bg1"/>
                </a:solidFill>
              </a:rPr>
              <a:t>Децембра 1990. године Србија добија и новог патријарха.</a:t>
            </a:r>
          </a:p>
          <a:p>
            <a:r>
              <a:rPr lang="ru-RU" sz="3200" i="1" dirty="0">
                <a:solidFill>
                  <a:srgbClr val="FFC000"/>
                </a:solidFill>
              </a:rPr>
              <a:t>Архиепископ пећки, митрополит београдско-карловачки и патријарх српски постаје епископ рашко-призренски Павле</a:t>
            </a:r>
            <a:r>
              <a:rPr lang="sr-Cyrl-CS" sz="3200" i="1" dirty="0">
                <a:solidFill>
                  <a:srgbClr val="FFC000"/>
                </a:solidFill>
              </a:rPr>
              <a:t>.</a:t>
            </a:r>
            <a:endParaRPr lang="sr-Latn-RS" sz="3200" i="1" dirty="0">
              <a:solidFill>
                <a:srgbClr val="FFC000"/>
              </a:solidFill>
            </a:endParaRPr>
          </a:p>
          <a:p>
            <a:endParaRPr lang="sr-Latn-RS" dirty="0"/>
          </a:p>
        </p:txBody>
      </p:sp>
    </p:spTree>
    <p:extLst>
      <p:ext uri="{BB962C8B-B14F-4D97-AF65-F5344CB8AC3E}">
        <p14:creationId xmlns:p14="http://schemas.microsoft.com/office/powerpoint/2010/main" val="930710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0" y="5703681"/>
            <a:ext cx="9144000" cy="115432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txBody>
          <a:bodyPr/>
          <a:lstStyle/>
          <a:p>
            <a:r>
              <a:rPr lang="sr-Cyrl-CS" b="1" dirty="0">
                <a:solidFill>
                  <a:srgbClr val="FF0000"/>
                </a:solidFill>
              </a:rPr>
              <a:t>Речи благе а докази јаки</a:t>
            </a:r>
            <a:endParaRPr lang="sr-Latn-RS" b="1" dirty="0">
              <a:solidFill>
                <a:srgbClr val="FF0000"/>
              </a:solidFill>
            </a:endParaRPr>
          </a:p>
        </p:txBody>
      </p:sp>
      <p:pic>
        <p:nvPicPr>
          <p:cNvPr id="10" name="Čuvar mesta za sadržaj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996" y="0"/>
            <a:ext cx="5666935" cy="3802331"/>
          </a:xfrm>
        </p:spPr>
      </p:pic>
      <p:pic>
        <p:nvPicPr>
          <p:cNvPr id="8" name="Slika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995" y="2859194"/>
            <a:ext cx="6366926" cy="2960911"/>
          </a:xfrm>
          <a:prstGeom prst="rect">
            <a:avLst/>
          </a:prstGeom>
        </p:spPr>
      </p:pic>
      <p:pic>
        <p:nvPicPr>
          <p:cNvPr id="7" name="Slika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9627" y="0"/>
            <a:ext cx="4064373" cy="5820105"/>
          </a:xfrm>
          <a:prstGeom prst="rect">
            <a:avLst/>
          </a:prstGeom>
        </p:spPr>
      </p:pic>
      <p:sp>
        <p:nvSpPr>
          <p:cNvPr id="3" name="Okvir za tekst 2"/>
          <p:cNvSpPr txBox="1"/>
          <p:nvPr/>
        </p:nvSpPr>
        <p:spPr>
          <a:xfrm>
            <a:off x="-214450" y="5111671"/>
            <a:ext cx="899592" cy="830997"/>
          </a:xfrm>
          <a:prstGeom prst="rect">
            <a:avLst/>
          </a:prstGeom>
          <a:noFill/>
        </p:spPr>
        <p:txBody>
          <a:bodyPr wrap="square" rtlCol="0">
            <a:spAutoFit/>
          </a:bodyPr>
          <a:lstStyle/>
          <a:p>
            <a:r>
              <a:rPr lang="sr-Cyrl-CS" sz="4800" dirty="0">
                <a:solidFill>
                  <a:schemeClr val="bg1"/>
                </a:solidFill>
              </a:rPr>
              <a:t>17</a:t>
            </a:r>
            <a:endParaRPr lang="sr-Latn-RS" sz="4800" dirty="0">
              <a:solidFill>
                <a:schemeClr val="bg1"/>
              </a:solidFill>
            </a:endParaRPr>
          </a:p>
        </p:txBody>
      </p:sp>
    </p:spTree>
    <p:extLst>
      <p:ext uri="{BB962C8B-B14F-4D97-AF65-F5344CB8AC3E}">
        <p14:creationId xmlns:p14="http://schemas.microsoft.com/office/powerpoint/2010/main" val="34215081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0"/>
            <a:ext cx="9144000" cy="6858000"/>
          </a:xfrm>
        </p:spPr>
        <p:txBody>
          <a:bodyPr>
            <a:normAutofit lnSpcReduction="10000"/>
          </a:bodyPr>
          <a:lstStyle/>
          <a:p>
            <a:pPr marL="0" indent="0" algn="ctr">
              <a:buNone/>
            </a:pPr>
            <a:r>
              <a:rPr lang="ru-RU" sz="3600" dirty="0">
                <a:solidFill>
                  <a:schemeClr val="bg1"/>
                </a:solidFill>
              </a:rPr>
              <a:t> </a:t>
            </a:r>
            <a:r>
              <a:rPr lang="ru-RU" sz="3700" b="1" dirty="0">
                <a:solidFill>
                  <a:srgbClr val="FFFF00"/>
                </a:solidFill>
                <a:effectLst>
                  <a:outerShdw blurRad="38100" dist="38100" dir="2700000" algn="tl">
                    <a:srgbClr val="000000">
                      <a:alpha val="43137"/>
                    </a:srgbClr>
                  </a:outerShdw>
                </a:effectLst>
              </a:rPr>
              <a:t>Ко има заповести моје и држи их, то је онај који ме љуби (Јн 14, 21)</a:t>
            </a:r>
          </a:p>
          <a:p>
            <a:pPr marL="0" indent="0" algn="ctr">
              <a:buNone/>
            </a:pPr>
            <a:endParaRPr lang="ru-RU" sz="3600" dirty="0">
              <a:solidFill>
                <a:schemeClr val="bg1"/>
              </a:solidFill>
            </a:endParaRPr>
          </a:p>
          <a:p>
            <a:pPr marL="0" indent="0" algn="ctr">
              <a:buNone/>
            </a:pPr>
            <a:r>
              <a:rPr lang="ru-RU" sz="3600" dirty="0">
                <a:solidFill>
                  <a:schemeClr val="bg1"/>
                </a:solidFill>
              </a:rPr>
              <a:t>„Ступајући, као четрдесет и четврти српски патријарх, у трон Светога Саве, Ми немамо никакав свој програм патријарашке делатности. </a:t>
            </a:r>
            <a:r>
              <a:rPr lang="ru-RU" sz="3600" b="1" dirty="0">
                <a:solidFill>
                  <a:schemeClr val="bg1"/>
                </a:solidFill>
              </a:rPr>
              <a:t>Наш програм јесте Јеванђеље Христово,</a:t>
            </a:r>
            <a:r>
              <a:rPr lang="ru-RU" sz="3600" dirty="0">
                <a:solidFill>
                  <a:schemeClr val="bg1"/>
                </a:solidFill>
              </a:rPr>
              <a:t> Блага Вест о Богу међу нама и Царству Божјем у нама уколико га, вером и љубављу, прихватамо.“</a:t>
            </a:r>
          </a:p>
          <a:p>
            <a:pPr algn="ctr"/>
            <a:endParaRPr lang="sr-Latn-RS" sz="3600" b="1" dirty="0">
              <a:solidFill>
                <a:srgbClr val="FFFF00"/>
              </a:solidFill>
              <a:effectLst>
                <a:outerShdw blurRad="38100" dist="38100" dir="2700000" algn="tl">
                  <a:srgbClr val="000000">
                    <a:alpha val="43137"/>
                  </a:srgbClr>
                </a:outerShdw>
              </a:effectLst>
            </a:endParaRPr>
          </a:p>
        </p:txBody>
      </p:sp>
      <p:sp>
        <p:nvSpPr>
          <p:cNvPr id="2" name="Okvir za tekst 1"/>
          <p:cNvSpPr txBox="1"/>
          <p:nvPr/>
        </p:nvSpPr>
        <p:spPr>
          <a:xfrm>
            <a:off x="0" y="6062543"/>
            <a:ext cx="1008112" cy="830997"/>
          </a:xfrm>
          <a:prstGeom prst="rect">
            <a:avLst/>
          </a:prstGeom>
          <a:noFill/>
        </p:spPr>
        <p:txBody>
          <a:bodyPr wrap="square" rtlCol="0">
            <a:spAutoFit/>
          </a:bodyPr>
          <a:lstStyle/>
          <a:p>
            <a:r>
              <a:rPr lang="sr-Cyrl-CS" sz="4800" dirty="0">
                <a:solidFill>
                  <a:schemeClr val="bg1"/>
                </a:solidFill>
              </a:rPr>
              <a:t>18</a:t>
            </a:r>
            <a:endParaRPr lang="sr-Latn-RS" sz="4800" dirty="0">
              <a:solidFill>
                <a:schemeClr val="bg1"/>
              </a:solidFill>
            </a:endParaRPr>
          </a:p>
        </p:txBody>
      </p:sp>
    </p:spTree>
    <p:extLst>
      <p:ext uri="{BB962C8B-B14F-4D97-AF65-F5344CB8AC3E}">
        <p14:creationId xmlns:p14="http://schemas.microsoft.com/office/powerpoint/2010/main" val="2231046363"/>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Cyrl-CS" dirty="0">
                <a:solidFill>
                  <a:srgbClr val="FFC000"/>
                </a:solidFill>
              </a:rPr>
              <a:t>Првенство у служењу</a:t>
            </a:r>
            <a:endParaRPr lang="sr-Latn-RS" dirty="0">
              <a:solidFill>
                <a:srgbClr val="FFC000"/>
              </a:solidFill>
            </a:endParaRPr>
          </a:p>
        </p:txBody>
      </p:sp>
      <p:sp>
        <p:nvSpPr>
          <p:cNvPr id="3" name="Čuvar mesta za sadržaj 2"/>
          <p:cNvSpPr>
            <a:spLocks noGrp="1"/>
          </p:cNvSpPr>
          <p:nvPr>
            <p:ph idx="1"/>
          </p:nvPr>
        </p:nvSpPr>
        <p:spPr>
          <a:xfrm>
            <a:off x="0" y="1916832"/>
            <a:ext cx="9144000" cy="4209331"/>
          </a:xfrm>
        </p:spPr>
        <p:txBody>
          <a:bodyPr>
            <a:normAutofit lnSpcReduction="10000"/>
          </a:bodyPr>
          <a:lstStyle/>
          <a:p>
            <a:pPr algn="just"/>
            <a:r>
              <a:rPr lang="sr-Cyrl-CS" sz="3200" dirty="0">
                <a:solidFill>
                  <a:schemeClr val="bg1"/>
                </a:solidFill>
              </a:rPr>
              <a:t>Сачувајући смиреност и схватајући првенство патријарха </a:t>
            </a:r>
            <a:r>
              <a:rPr lang="ru-RU" sz="3200" dirty="0">
                <a:solidFill>
                  <a:schemeClr val="bg1"/>
                </a:solidFill>
              </a:rPr>
              <a:t>као „првенство служења, жртве и крста“, </a:t>
            </a:r>
            <a:r>
              <a:rPr lang="sr-Cyrl-CS" sz="3200" dirty="0">
                <a:solidFill>
                  <a:schemeClr val="bg1"/>
                </a:solidFill>
              </a:rPr>
              <a:t>током своје делатности био је одан Спаситељевој заповести: </a:t>
            </a:r>
            <a:r>
              <a:rPr lang="ru-RU" sz="3200" b="1" i="1" dirty="0">
                <a:solidFill>
                  <a:schemeClr val="bg1"/>
                </a:solidFill>
              </a:rPr>
              <a:t> „Ко хоће да буде међу вама први, нека буде свима слуга!“</a:t>
            </a:r>
          </a:p>
          <a:p>
            <a:pPr algn="just"/>
            <a:r>
              <a:rPr lang="ru-RU" sz="3200" dirty="0">
                <a:solidFill>
                  <a:schemeClr val="bg1"/>
                </a:solidFill>
              </a:rPr>
              <a:t>Служивши Богу, верно је служио свима нама, па се и упокојио као први 15. новембра 2009.</a:t>
            </a:r>
            <a:endParaRPr lang="sr-Latn-RS" sz="3200" dirty="0">
              <a:solidFill>
                <a:schemeClr val="bg1"/>
              </a:solidFill>
            </a:endParaRPr>
          </a:p>
          <a:p>
            <a:endParaRPr lang="sr-Latn-RS" dirty="0"/>
          </a:p>
        </p:txBody>
      </p:sp>
    </p:spTree>
    <p:extLst>
      <p:ext uri="{BB962C8B-B14F-4D97-AF65-F5344CB8AC3E}">
        <p14:creationId xmlns:p14="http://schemas.microsoft.com/office/powerpoint/2010/main" val="2671307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323528" y="332656"/>
            <a:ext cx="8568952" cy="6192688"/>
          </a:xfrm>
        </p:spPr>
        <p:txBody>
          <a:bodyPr>
            <a:normAutofit/>
          </a:bodyPr>
          <a:lstStyle/>
          <a:p>
            <a:r>
              <a:rPr lang="ru-RU" sz="3200" i="1" dirty="0">
                <a:solidFill>
                  <a:schemeClr val="bg1"/>
                </a:solidFill>
              </a:rPr>
              <a:t>Узвеселиће се праведник у Господу, и уздаће се у Њега </a:t>
            </a:r>
            <a:r>
              <a:rPr lang="ru-RU" sz="3200" b="1" i="1" dirty="0">
                <a:solidFill>
                  <a:schemeClr val="bg1"/>
                </a:solidFill>
              </a:rPr>
              <a:t>(Пс. 63,11)</a:t>
            </a:r>
          </a:p>
          <a:p>
            <a:endParaRPr lang="ru-RU" i="1" dirty="0">
              <a:solidFill>
                <a:schemeClr val="bg1"/>
              </a:solidFill>
            </a:endParaRPr>
          </a:p>
          <a:p>
            <a:endParaRPr lang="ru-RU" i="1" dirty="0"/>
          </a:p>
          <a:p>
            <a:r>
              <a:rPr lang="ru-RU" sz="3200" i="1" dirty="0">
                <a:solidFill>
                  <a:schemeClr val="bg1"/>
                </a:solidFill>
              </a:rPr>
              <a:t>Сваки који исповеди у Мени </a:t>
            </a:r>
            <a:r>
              <a:rPr lang="ru-RU" sz="3200" dirty="0">
                <a:solidFill>
                  <a:schemeClr val="bg1"/>
                </a:solidFill>
              </a:rPr>
              <a:t> </a:t>
            </a:r>
            <a:r>
              <a:rPr lang="ru-RU" sz="3200" i="1" dirty="0">
                <a:solidFill>
                  <a:schemeClr val="bg1"/>
                </a:solidFill>
              </a:rPr>
              <a:t>пред људима, исповедићу и Ја о њему пред Оцем Својим Који је на небесима</a:t>
            </a:r>
            <a:r>
              <a:rPr lang="ru-RU" sz="3200" dirty="0">
                <a:solidFill>
                  <a:schemeClr val="bg1"/>
                </a:solidFill>
              </a:rPr>
              <a:t> </a:t>
            </a:r>
            <a:r>
              <a:rPr lang="ru-RU" sz="3200" b="1" dirty="0">
                <a:solidFill>
                  <a:schemeClr val="bg1"/>
                </a:solidFill>
              </a:rPr>
              <a:t>(Мт. 10; 32)</a:t>
            </a:r>
          </a:p>
          <a:p>
            <a:endParaRPr lang="ru-RU" sz="3200" dirty="0">
              <a:solidFill>
                <a:schemeClr val="bg1"/>
              </a:solidFill>
            </a:endParaRPr>
          </a:p>
          <a:p>
            <a:r>
              <a:rPr lang="ru-RU" sz="3200" dirty="0">
                <a:solidFill>
                  <a:schemeClr val="bg1"/>
                </a:solidFill>
              </a:rPr>
              <a:t>Праведник као палма процветаће, и као кедар на Ливану увећаће се </a:t>
            </a:r>
            <a:r>
              <a:rPr lang="ru-RU" sz="3200" b="1" dirty="0">
                <a:solidFill>
                  <a:schemeClr val="bg1"/>
                </a:solidFill>
              </a:rPr>
              <a:t>(Пс. 91,13)</a:t>
            </a:r>
            <a:endParaRPr lang="sr-Latn-RS" sz="3200" b="1" dirty="0">
              <a:solidFill>
                <a:schemeClr val="bg1"/>
              </a:solidFill>
            </a:endParaRPr>
          </a:p>
        </p:txBody>
      </p:sp>
      <p:sp>
        <p:nvSpPr>
          <p:cNvPr id="2" name="Okvir za tekst 1"/>
          <p:cNvSpPr txBox="1"/>
          <p:nvPr/>
        </p:nvSpPr>
        <p:spPr>
          <a:xfrm>
            <a:off x="-180528" y="6165303"/>
            <a:ext cx="800219" cy="830997"/>
          </a:xfrm>
          <a:prstGeom prst="rect">
            <a:avLst/>
          </a:prstGeom>
          <a:noFill/>
        </p:spPr>
        <p:txBody>
          <a:bodyPr wrap="none" rtlCol="0">
            <a:spAutoFit/>
          </a:bodyPr>
          <a:lstStyle/>
          <a:p>
            <a:r>
              <a:rPr lang="sr-Cyrl-CS" sz="4800" dirty="0">
                <a:solidFill>
                  <a:schemeClr val="bg1"/>
                </a:solidFill>
              </a:rPr>
              <a:t>19</a:t>
            </a:r>
            <a:endParaRPr lang="sr-Latn-RS" sz="4800" dirty="0">
              <a:solidFill>
                <a:schemeClr val="bg1"/>
              </a:solidFill>
            </a:endParaRPr>
          </a:p>
        </p:txBody>
      </p:sp>
    </p:spTree>
    <p:extLst>
      <p:ext uri="{BB962C8B-B14F-4D97-AF65-F5344CB8AC3E}">
        <p14:creationId xmlns:p14="http://schemas.microsoft.com/office/powerpoint/2010/main" val="16765820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988840"/>
            <a:ext cx="8496944" cy="4758288"/>
          </a:xfrm>
        </p:spPr>
      </p:pic>
      <p:sp>
        <p:nvSpPr>
          <p:cNvPr id="3" name="Okvir za tekst 2"/>
          <p:cNvSpPr txBox="1"/>
          <p:nvPr/>
        </p:nvSpPr>
        <p:spPr>
          <a:xfrm>
            <a:off x="0" y="260648"/>
            <a:ext cx="9144000" cy="1200329"/>
          </a:xfrm>
          <a:prstGeom prst="rect">
            <a:avLst/>
          </a:prstGeom>
          <a:noFill/>
        </p:spPr>
        <p:txBody>
          <a:bodyPr wrap="square" rtlCol="0">
            <a:spAutoFit/>
          </a:bodyPr>
          <a:lstStyle/>
          <a:p>
            <a:r>
              <a:rPr lang="sr-Cyrl-CS" sz="3600" dirty="0">
                <a:solidFill>
                  <a:schemeClr val="bg1"/>
                </a:solidFill>
              </a:rPr>
              <a:t>Велича душа моја Господа, и обрадова се дух мој Богу, Спасу </a:t>
            </a:r>
            <a:r>
              <a:rPr lang="sr-Cyrl-CS" sz="3600" dirty="0" err="1">
                <a:solidFill>
                  <a:schemeClr val="bg1"/>
                </a:solidFill>
              </a:rPr>
              <a:t>мојему</a:t>
            </a:r>
            <a:r>
              <a:rPr lang="sr-Cyrl-CS" sz="3600" dirty="0">
                <a:solidFill>
                  <a:schemeClr val="bg1"/>
                </a:solidFill>
              </a:rPr>
              <a:t> (</a:t>
            </a:r>
            <a:r>
              <a:rPr lang="sr-Cyrl-CS" sz="3600" dirty="0" err="1">
                <a:solidFill>
                  <a:schemeClr val="bg1"/>
                </a:solidFill>
              </a:rPr>
              <a:t>Лк</a:t>
            </a:r>
            <a:r>
              <a:rPr lang="sr-Cyrl-CS" sz="3600" dirty="0">
                <a:solidFill>
                  <a:schemeClr val="bg1"/>
                </a:solidFill>
              </a:rPr>
              <a:t>. 1,46)</a:t>
            </a:r>
            <a:endParaRPr lang="sr-Latn-RS" sz="3600" dirty="0">
              <a:solidFill>
                <a:schemeClr val="bg1"/>
              </a:solidFill>
            </a:endParaRPr>
          </a:p>
        </p:txBody>
      </p:sp>
      <p:sp>
        <p:nvSpPr>
          <p:cNvPr id="2" name="Okvir za tekst 1"/>
          <p:cNvSpPr txBox="1"/>
          <p:nvPr/>
        </p:nvSpPr>
        <p:spPr>
          <a:xfrm>
            <a:off x="395536" y="5864802"/>
            <a:ext cx="800219" cy="830997"/>
          </a:xfrm>
          <a:prstGeom prst="rect">
            <a:avLst/>
          </a:prstGeom>
          <a:noFill/>
        </p:spPr>
        <p:txBody>
          <a:bodyPr wrap="none" rtlCol="0">
            <a:spAutoFit/>
          </a:bodyPr>
          <a:lstStyle/>
          <a:p>
            <a:r>
              <a:rPr lang="sr-Cyrl-CS" sz="4800" dirty="0">
                <a:solidFill>
                  <a:schemeClr val="bg1"/>
                </a:solidFill>
              </a:rPr>
              <a:t>20</a:t>
            </a:r>
            <a:endParaRPr lang="sr-Latn-RS" sz="4800" dirty="0">
              <a:solidFill>
                <a:schemeClr val="bg1"/>
              </a:solidFill>
            </a:endParaRPr>
          </a:p>
        </p:txBody>
      </p:sp>
    </p:spTree>
    <p:extLst>
      <p:ext uri="{BB962C8B-B14F-4D97-AF65-F5344CB8AC3E}">
        <p14:creationId xmlns:p14="http://schemas.microsoft.com/office/powerpoint/2010/main" val="165912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Čuvar mesta za sadržaj 2"/>
          <p:cNvSpPr>
            <a:spLocks noGrp="1"/>
          </p:cNvSpPr>
          <p:nvPr>
            <p:ph idx="1"/>
          </p:nvPr>
        </p:nvSpPr>
        <p:spPr>
          <a:xfrm>
            <a:off x="0" y="260648"/>
            <a:ext cx="9144000" cy="6597352"/>
          </a:xfrm>
        </p:spPr>
        <p:txBody>
          <a:bodyPr>
            <a:normAutofit fontScale="92500" lnSpcReduction="10000"/>
          </a:bodyPr>
          <a:lstStyle/>
          <a:p>
            <a:pPr marL="0" indent="0" algn="ctr">
              <a:buNone/>
            </a:pPr>
            <a:r>
              <a:rPr lang="ru-RU" sz="4400" dirty="0">
                <a:solidFill>
                  <a:schemeClr val="bg1"/>
                </a:solidFill>
              </a:rPr>
              <a:t>  „ </a:t>
            </a:r>
            <a:r>
              <a:rPr lang="sr-Cyrl-CS" sz="4400" dirty="0">
                <a:solidFill>
                  <a:schemeClr val="bg1"/>
                </a:solidFill>
              </a:rPr>
              <a:t>Нико није тише говорио а да се даље чуо; нико с мање речи није рекао више, нико није лакше ходио земљом а да је остављао дубље трагове; нико није био мањег раста а да се видео са веће даљине! Отуда, ни више људи ни веће тишине него на његовом погребу!</a:t>
            </a:r>
            <a:r>
              <a:rPr lang="ru-RU" sz="4400" dirty="0">
                <a:solidFill>
                  <a:schemeClr val="bg1"/>
                </a:solidFill>
              </a:rPr>
              <a:t> “</a:t>
            </a:r>
            <a:endParaRPr lang="sr-Latn-RS" sz="4400" dirty="0">
              <a:solidFill>
                <a:schemeClr val="bg1"/>
              </a:solidFill>
            </a:endParaRPr>
          </a:p>
          <a:p>
            <a:endParaRPr lang="sr-Cyrl-CS" sz="3900" dirty="0">
              <a:solidFill>
                <a:schemeClr val="bg1"/>
              </a:solidFill>
            </a:endParaRPr>
          </a:p>
          <a:p>
            <a:pPr marL="3657600" lvl="8" indent="0">
              <a:buNone/>
            </a:pPr>
            <a:r>
              <a:rPr lang="sr-Cyrl-CS" sz="3100" dirty="0">
                <a:solidFill>
                  <a:schemeClr val="bg1"/>
                </a:solidFill>
              </a:rPr>
              <a:t>               </a:t>
            </a:r>
          </a:p>
        </p:txBody>
      </p:sp>
    </p:spTree>
    <p:extLst>
      <p:ext uri="{BB962C8B-B14F-4D97-AF65-F5344CB8AC3E}">
        <p14:creationId xmlns:p14="http://schemas.microsoft.com/office/powerpoint/2010/main" val="1013566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916832"/>
            <a:ext cx="7299462" cy="4735493"/>
          </a:xfrm>
          <a:prstGeom prst="rect">
            <a:avLst/>
          </a:prstGeom>
        </p:spPr>
      </p:pic>
      <p:sp>
        <p:nvSpPr>
          <p:cNvPr id="8" name="Okvir za tekst 7"/>
          <p:cNvSpPr txBox="1"/>
          <p:nvPr/>
        </p:nvSpPr>
        <p:spPr>
          <a:xfrm>
            <a:off x="107504" y="476672"/>
            <a:ext cx="8640960" cy="1200329"/>
          </a:xfrm>
          <a:prstGeom prst="rect">
            <a:avLst/>
          </a:prstGeom>
          <a:noFill/>
        </p:spPr>
        <p:txBody>
          <a:bodyPr wrap="square" rtlCol="0">
            <a:spAutoFit/>
          </a:bodyPr>
          <a:lstStyle/>
          <a:p>
            <a:pPr algn="ctr"/>
            <a:r>
              <a:rPr lang="sr-Cyrl-CS" sz="3600" dirty="0">
                <a:solidFill>
                  <a:schemeClr val="bg1"/>
                </a:solidFill>
              </a:rPr>
              <a:t>Часна је пред Господом смрт преподобних  Његових </a:t>
            </a:r>
            <a:r>
              <a:rPr lang="sr-Cyrl-CS" sz="3600" b="1" dirty="0">
                <a:solidFill>
                  <a:schemeClr val="bg1"/>
                </a:solidFill>
              </a:rPr>
              <a:t>(</a:t>
            </a:r>
            <a:r>
              <a:rPr lang="sr-Cyrl-CS" sz="3600" b="1" dirty="0" err="1">
                <a:solidFill>
                  <a:schemeClr val="bg1"/>
                </a:solidFill>
              </a:rPr>
              <a:t>Пс</a:t>
            </a:r>
            <a:r>
              <a:rPr lang="sr-Cyrl-CS" sz="3600" b="1" dirty="0">
                <a:solidFill>
                  <a:schemeClr val="bg1"/>
                </a:solidFill>
              </a:rPr>
              <a:t>. 91,14).</a:t>
            </a:r>
            <a:endParaRPr lang="sr-Latn-RS" sz="3600" b="1" dirty="0">
              <a:solidFill>
                <a:schemeClr val="bg1"/>
              </a:solidFill>
            </a:endParaRPr>
          </a:p>
        </p:txBody>
      </p:sp>
      <p:sp>
        <p:nvSpPr>
          <p:cNvPr id="2" name="Okvir za tekst 1"/>
          <p:cNvSpPr txBox="1"/>
          <p:nvPr/>
        </p:nvSpPr>
        <p:spPr>
          <a:xfrm>
            <a:off x="107504" y="6021288"/>
            <a:ext cx="864096" cy="830997"/>
          </a:xfrm>
          <a:prstGeom prst="rect">
            <a:avLst/>
          </a:prstGeom>
          <a:noFill/>
        </p:spPr>
        <p:txBody>
          <a:bodyPr wrap="square" rtlCol="0">
            <a:spAutoFit/>
          </a:bodyPr>
          <a:lstStyle/>
          <a:p>
            <a:r>
              <a:rPr lang="sr-Cyrl-CS" sz="4800" dirty="0">
                <a:solidFill>
                  <a:schemeClr val="bg1"/>
                </a:solidFill>
              </a:rPr>
              <a:t>21</a:t>
            </a:r>
            <a:endParaRPr lang="sr-Latn-RS" sz="4800" dirty="0">
              <a:solidFill>
                <a:schemeClr val="bg1"/>
              </a:solidFill>
            </a:endParaRPr>
          </a:p>
        </p:txBody>
      </p:sp>
    </p:spTree>
    <p:extLst>
      <p:ext uri="{BB962C8B-B14F-4D97-AF65-F5344CB8AC3E}">
        <p14:creationId xmlns:p14="http://schemas.microsoft.com/office/powerpoint/2010/main" val="86925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315416"/>
            <a:ext cx="8229600" cy="1368152"/>
          </a:xfrm>
        </p:spPr>
        <p:txBody>
          <a:bodyPr/>
          <a:lstStyle/>
          <a:p>
            <a:r>
              <a:rPr lang="sr-Cyrl-CS" dirty="0">
                <a:solidFill>
                  <a:srgbClr val="FFC000"/>
                </a:solidFill>
              </a:rPr>
              <a:t>Школовање</a:t>
            </a:r>
            <a:endParaRPr lang="sr-Latn-RS" dirty="0">
              <a:solidFill>
                <a:srgbClr val="FFC000"/>
              </a:solidFill>
            </a:endParaRPr>
          </a:p>
        </p:txBody>
      </p:sp>
      <p:sp>
        <p:nvSpPr>
          <p:cNvPr id="3" name="Čuvar mesta za sadržaj 2"/>
          <p:cNvSpPr>
            <a:spLocks noGrp="1"/>
          </p:cNvSpPr>
          <p:nvPr>
            <p:ph idx="1"/>
          </p:nvPr>
        </p:nvSpPr>
        <p:spPr>
          <a:xfrm>
            <a:off x="0" y="1124744"/>
            <a:ext cx="9144000" cy="5733256"/>
          </a:xfrm>
        </p:spPr>
        <p:txBody>
          <a:bodyPr>
            <a:normAutofit/>
          </a:bodyPr>
          <a:lstStyle/>
          <a:p>
            <a:pPr algn="just"/>
            <a:r>
              <a:rPr lang="sr-Cyrl-CS" sz="2900" dirty="0">
                <a:solidFill>
                  <a:schemeClr val="bg1"/>
                </a:solidFill>
              </a:rPr>
              <a:t>Основну школу завршио је у родним </a:t>
            </a:r>
            <a:r>
              <a:rPr lang="sr-Cyrl-CS" sz="2900" dirty="0" err="1">
                <a:solidFill>
                  <a:schemeClr val="bg1"/>
                </a:solidFill>
              </a:rPr>
              <a:t>Кућанцима</a:t>
            </a:r>
            <a:r>
              <a:rPr lang="sr-Cyrl-CS" sz="2900" dirty="0">
                <a:solidFill>
                  <a:schemeClr val="bg1"/>
                </a:solidFill>
              </a:rPr>
              <a:t>. Истичући се својом надареношћу за књигу, одлази код стрица у </a:t>
            </a:r>
            <a:r>
              <a:rPr lang="sr-Cyrl-CS" sz="2900" dirty="0" err="1">
                <a:solidFill>
                  <a:schemeClr val="bg1"/>
                </a:solidFill>
              </a:rPr>
              <a:t>Тузлу</a:t>
            </a:r>
            <a:r>
              <a:rPr lang="sr-Cyrl-CS" sz="2900" dirty="0">
                <a:solidFill>
                  <a:schemeClr val="bg1"/>
                </a:solidFill>
              </a:rPr>
              <a:t>, где завршава гимназију. </a:t>
            </a:r>
          </a:p>
          <a:p>
            <a:pPr algn="just"/>
            <a:r>
              <a:rPr lang="sr-Cyrl-CS" sz="2900" dirty="0">
                <a:solidFill>
                  <a:schemeClr val="bg1"/>
                </a:solidFill>
              </a:rPr>
              <a:t>По свршетку гимназије, Гојко наставља школовање у шестогодишњој богословији у Сарајеву.</a:t>
            </a:r>
          </a:p>
          <a:p>
            <a:pPr algn="just"/>
            <a:r>
              <a:rPr lang="sr-Cyrl-CS" sz="2900" dirty="0">
                <a:solidFill>
                  <a:schemeClr val="bg1"/>
                </a:solidFill>
              </a:rPr>
              <a:t>Потом, 1936. године уписује Православни богословски факултет у Београду, упоредо завршавајући и више разреде Шесте београдске мушке гимназије, па и Медицински факултет.</a:t>
            </a:r>
            <a:endParaRPr lang="sr-Latn-RS" sz="2900" dirty="0">
              <a:solidFill>
                <a:schemeClr val="bg1"/>
              </a:solidFill>
            </a:endParaRPr>
          </a:p>
        </p:txBody>
      </p:sp>
    </p:spTree>
    <p:extLst>
      <p:ext uri="{BB962C8B-B14F-4D97-AF65-F5344CB8AC3E}">
        <p14:creationId xmlns:p14="http://schemas.microsoft.com/office/powerpoint/2010/main" val="3128423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kvir za tekst 3"/>
          <p:cNvSpPr txBox="1"/>
          <p:nvPr/>
        </p:nvSpPr>
        <p:spPr>
          <a:xfrm>
            <a:off x="0" y="0"/>
            <a:ext cx="9144000" cy="6186309"/>
          </a:xfrm>
          <a:prstGeom prst="rect">
            <a:avLst/>
          </a:prstGeom>
          <a:noFill/>
        </p:spPr>
        <p:txBody>
          <a:bodyPr wrap="square" rtlCol="0">
            <a:spAutoFit/>
          </a:bodyPr>
          <a:lstStyle/>
          <a:p>
            <a:pPr algn="just"/>
            <a:r>
              <a:rPr lang="sr-Cyrl-CS" sz="3600" dirty="0">
                <a:solidFill>
                  <a:schemeClr val="bg1"/>
                </a:solidFill>
                <a:effectLst>
                  <a:outerShdw blurRad="38100" dist="38100" dir="2700000" algn="tl">
                    <a:srgbClr val="000000">
                      <a:alpha val="43137"/>
                    </a:srgbClr>
                  </a:outerShdw>
                </a:effectLst>
              </a:rPr>
              <a:t>Грађа за израду презентације преузета је са: разних сајтова српских манастира и цркава, Званичног сајта СПЦ, сајта Светосавље (</a:t>
            </a:r>
            <a:r>
              <a:rPr lang="ru-RU" sz="3600" b="1" i="1" dirty="0">
                <a:solidFill>
                  <a:srgbClr val="FFC000"/>
                </a:solidFill>
                <a:effectLst>
                  <a:outerShdw blurRad="38100" dist="38100" dir="2700000" algn="tl">
                    <a:srgbClr val="000000">
                      <a:alpha val="43137"/>
                    </a:srgbClr>
                  </a:outerShdw>
                </a:effectLst>
              </a:rPr>
              <a:t>БУДИМО ЉУДИ – ЖИВОТ И РЕЧ ПАТРИЈАРХА ПАВЛА</a:t>
            </a:r>
            <a:r>
              <a:rPr lang="ru-RU" sz="3600" b="1" dirty="0">
                <a:solidFill>
                  <a:schemeClr val="bg1"/>
                </a:solidFill>
                <a:effectLst>
                  <a:outerShdw blurRad="38100" dist="38100" dir="2700000" algn="tl">
                    <a:srgbClr val="000000">
                      <a:alpha val="43137"/>
                    </a:srgbClr>
                  </a:outerShdw>
                </a:effectLst>
              </a:rPr>
              <a:t>)</a:t>
            </a:r>
            <a:r>
              <a:rPr lang="sr-Cyrl-CS" sz="3600" dirty="0">
                <a:solidFill>
                  <a:schemeClr val="bg1"/>
                </a:solidFill>
                <a:effectLst>
                  <a:outerShdw blurRad="38100" dist="38100" dir="2700000" algn="tl">
                    <a:srgbClr val="000000">
                      <a:alpha val="43137"/>
                    </a:srgbClr>
                  </a:outerShdw>
                </a:effectLst>
              </a:rPr>
              <a:t>, говора Матије Бећковића, интервјуа, беседе </a:t>
            </a:r>
            <a:r>
              <a:rPr lang="sr-Cyrl-CS" sz="3600" dirty="0" err="1">
                <a:solidFill>
                  <a:schemeClr val="bg1"/>
                </a:solidFill>
                <a:effectLst>
                  <a:outerShdw blurRad="38100" dist="38100" dir="2700000" algn="tl">
                    <a:srgbClr val="000000">
                      <a:alpha val="43137"/>
                    </a:srgbClr>
                  </a:outerShdw>
                </a:effectLst>
              </a:rPr>
              <a:t>блаженопочившег</a:t>
            </a:r>
            <a:r>
              <a:rPr lang="sr-Cyrl-CS" sz="3600" dirty="0">
                <a:solidFill>
                  <a:schemeClr val="bg1"/>
                </a:solidFill>
                <a:effectLst>
                  <a:outerShdw blurRad="38100" dist="38100" dir="2700000" algn="tl">
                    <a:srgbClr val="000000">
                      <a:alpha val="43137"/>
                    </a:srgbClr>
                  </a:outerShdw>
                </a:effectLst>
              </a:rPr>
              <a:t> патријарха Павла по устоличењу, поука патријарха Павла, документарног филма  </a:t>
            </a:r>
            <a:r>
              <a:rPr lang="ru-RU" sz="3600" b="1" i="1" dirty="0">
                <a:solidFill>
                  <a:srgbClr val="FFC000"/>
                </a:solidFill>
                <a:effectLst>
                  <a:outerShdw blurRad="38100" dist="38100" dir="2700000" algn="tl">
                    <a:srgbClr val="000000">
                      <a:alpha val="43137"/>
                    </a:srgbClr>
                  </a:outerShdw>
                </a:effectLst>
              </a:rPr>
              <a:t>Патријарх Павле</a:t>
            </a:r>
            <a:r>
              <a:rPr lang="ru-RU" sz="3600" i="1" dirty="0">
                <a:solidFill>
                  <a:srgbClr val="FFC000"/>
                </a:solidFill>
                <a:effectLst>
                  <a:outerShdw blurRad="38100" dist="38100" dir="2700000" algn="tl">
                    <a:srgbClr val="000000">
                      <a:alpha val="43137"/>
                    </a:srgbClr>
                  </a:outerShdw>
                </a:effectLst>
              </a:rPr>
              <a:t> - </a:t>
            </a:r>
            <a:r>
              <a:rPr lang="ru-RU" sz="3600" b="1" i="1" dirty="0">
                <a:solidFill>
                  <a:srgbClr val="FFC000"/>
                </a:solidFill>
                <a:effectLst>
                  <a:outerShdw blurRad="38100" dist="38100" dir="2700000" algn="tl">
                    <a:srgbClr val="000000">
                      <a:alpha val="43137"/>
                    </a:srgbClr>
                  </a:outerShdw>
                </a:effectLst>
              </a:rPr>
              <a:t>Живот по јеванђељу</a:t>
            </a:r>
            <a:r>
              <a:rPr lang="ru-RU" sz="3600" dirty="0">
                <a:solidFill>
                  <a:schemeClr val="bg1"/>
                </a:solidFill>
                <a:effectLst>
                  <a:outerShdw blurRad="38100" dist="38100" dir="2700000" algn="tl">
                    <a:srgbClr val="000000">
                      <a:alpha val="43137"/>
                    </a:srgbClr>
                  </a:outerShdw>
                </a:effectLst>
              </a:rPr>
              <a:t>, као и из </a:t>
            </a:r>
          </a:p>
          <a:p>
            <a:pPr algn="ctr"/>
            <a:r>
              <a:rPr lang="ru-RU" sz="3600" b="1" i="1" dirty="0">
                <a:solidFill>
                  <a:schemeClr val="bg1"/>
                </a:solidFill>
                <a:effectLst>
                  <a:outerShdw blurRad="38100" dist="38100" dir="2700000" algn="tl">
                    <a:srgbClr val="000000">
                      <a:alpha val="43137"/>
                    </a:srgbClr>
                  </a:outerShdw>
                </a:effectLst>
              </a:rPr>
              <a:t>Светог Писма.</a:t>
            </a:r>
            <a:endParaRPr lang="sr-Latn-RS" sz="3600" i="1" dirty="0">
              <a:solidFill>
                <a:schemeClr val="bg1"/>
              </a:solidFill>
              <a:effectLst>
                <a:outerShdw blurRad="38100" dist="38100" dir="2700000" algn="tl">
                  <a:srgbClr val="000000">
                    <a:alpha val="43137"/>
                  </a:srgbClr>
                </a:outerShdw>
              </a:effectLst>
            </a:endParaRPr>
          </a:p>
        </p:txBody>
      </p:sp>
      <p:sp>
        <p:nvSpPr>
          <p:cNvPr id="2" name="Okvir za tekst 1"/>
          <p:cNvSpPr txBox="1"/>
          <p:nvPr/>
        </p:nvSpPr>
        <p:spPr>
          <a:xfrm>
            <a:off x="107504" y="6048308"/>
            <a:ext cx="800219" cy="830997"/>
          </a:xfrm>
          <a:prstGeom prst="rect">
            <a:avLst/>
          </a:prstGeom>
          <a:noFill/>
        </p:spPr>
        <p:txBody>
          <a:bodyPr wrap="none" rtlCol="0">
            <a:spAutoFit/>
          </a:bodyPr>
          <a:lstStyle/>
          <a:p>
            <a:r>
              <a:rPr lang="sr-Cyrl-CS" sz="4800" dirty="0">
                <a:solidFill>
                  <a:schemeClr val="bg1"/>
                </a:solidFill>
              </a:rPr>
              <a:t>22</a:t>
            </a:r>
            <a:endParaRPr lang="sr-Latn-RS" sz="4800" dirty="0">
              <a:solidFill>
                <a:schemeClr val="bg1"/>
              </a:solidFill>
            </a:endParaRPr>
          </a:p>
        </p:txBody>
      </p:sp>
    </p:spTree>
    <p:extLst>
      <p:ext uri="{BB962C8B-B14F-4D97-AF65-F5344CB8AC3E}">
        <p14:creationId xmlns:p14="http://schemas.microsoft.com/office/powerpoint/2010/main" val="3260830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r-Latn-RS"/>
          </a:p>
        </p:txBody>
      </p:sp>
      <p:pic>
        <p:nvPicPr>
          <p:cNvPr id="5" name="Čuvar mesta za sliku 4"/>
          <p:cNvPicPr>
            <a:picLocks noGrp="1" noChangeAspect="1"/>
          </p:cNvPicPr>
          <p:nvPr>
            <p:ph type="pic" idx="1"/>
          </p:nvPr>
        </p:nvPicPr>
        <p:blipFill>
          <a:blip r:embed="rId2">
            <a:extLst>
              <a:ext uri="{28A0092B-C50C-407E-A947-70E740481C1C}">
                <a14:useLocalDpi xmlns:a14="http://schemas.microsoft.com/office/drawing/2010/main" val="0"/>
              </a:ext>
            </a:extLst>
          </a:blip>
          <a:srcRect l="5608" r="5608"/>
          <a:stretch>
            <a:fillRect/>
          </a:stretch>
        </p:blipFill>
        <p:spPr>
          <a:xfrm>
            <a:off x="0" y="0"/>
            <a:ext cx="9144000" cy="6858000"/>
          </a:xfrm>
        </p:spPr>
      </p:pic>
      <p:sp>
        <p:nvSpPr>
          <p:cNvPr id="4" name="Okvir za tekst 3"/>
          <p:cNvSpPr txBox="1"/>
          <p:nvPr/>
        </p:nvSpPr>
        <p:spPr>
          <a:xfrm>
            <a:off x="323528" y="5805264"/>
            <a:ext cx="576064" cy="830997"/>
          </a:xfrm>
          <a:prstGeom prst="rect">
            <a:avLst/>
          </a:prstGeom>
          <a:noFill/>
        </p:spPr>
        <p:txBody>
          <a:bodyPr wrap="square" rtlCol="0">
            <a:spAutoFit/>
          </a:bodyPr>
          <a:lstStyle/>
          <a:p>
            <a:r>
              <a:rPr lang="sr-Cyrl-CS" sz="4800" dirty="0">
                <a:solidFill>
                  <a:schemeClr val="bg1"/>
                </a:solidFill>
              </a:rPr>
              <a:t>3</a:t>
            </a:r>
            <a:endParaRPr lang="sr-Latn-RS" sz="4800" dirty="0">
              <a:solidFill>
                <a:schemeClr val="bg1"/>
              </a:solidFill>
            </a:endParaRPr>
          </a:p>
        </p:txBody>
      </p:sp>
    </p:spTree>
    <p:extLst>
      <p:ext uri="{BB962C8B-B14F-4D97-AF65-F5344CB8AC3E}">
        <p14:creationId xmlns:p14="http://schemas.microsoft.com/office/powerpoint/2010/main" val="2423545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8229600" cy="908720"/>
          </a:xfrm>
        </p:spPr>
        <p:txBody>
          <a:bodyPr/>
          <a:lstStyle/>
          <a:p>
            <a:r>
              <a:rPr lang="sr-Cyrl-CS" dirty="0">
                <a:solidFill>
                  <a:srgbClr val="FFC000"/>
                </a:solidFill>
              </a:rPr>
              <a:t>Током рата</a:t>
            </a:r>
            <a:endParaRPr lang="sr-Latn-RS" dirty="0">
              <a:solidFill>
                <a:srgbClr val="FFC000"/>
              </a:solidFill>
            </a:endParaRPr>
          </a:p>
        </p:txBody>
      </p:sp>
      <p:sp>
        <p:nvSpPr>
          <p:cNvPr id="3" name="Čuvar mesta za sadržaj 2"/>
          <p:cNvSpPr>
            <a:spLocks noGrp="1"/>
          </p:cNvSpPr>
          <p:nvPr>
            <p:ph idx="1"/>
          </p:nvPr>
        </p:nvSpPr>
        <p:spPr>
          <a:xfrm>
            <a:off x="0" y="980728"/>
            <a:ext cx="9144000" cy="5877272"/>
          </a:xfrm>
        </p:spPr>
        <p:txBody>
          <a:bodyPr>
            <a:normAutofit lnSpcReduction="10000"/>
          </a:bodyPr>
          <a:lstStyle/>
          <a:p>
            <a:pPr algn="just"/>
            <a:r>
              <a:rPr lang="sr-Cyrl-CS" sz="3200" dirty="0">
                <a:solidFill>
                  <a:schemeClr val="bg1"/>
                </a:solidFill>
              </a:rPr>
              <a:t>Због рата, Гојко прекида студије медицине на другој години и враћа се у Хрватску, где су православни Срби били непожељни. </a:t>
            </a:r>
          </a:p>
          <a:p>
            <a:pPr algn="just"/>
            <a:r>
              <a:rPr lang="sr-Cyrl-CS" sz="3200" dirty="0">
                <a:solidFill>
                  <a:schemeClr val="bg1"/>
                </a:solidFill>
              </a:rPr>
              <a:t>Тамо га је затекла свирепост рата. По доласку усташких власти у Славонију, успева да се врати у разрушени  Београд захваљујући теолошкој дипломи. </a:t>
            </a:r>
          </a:p>
          <a:p>
            <a:pPr algn="just"/>
            <a:r>
              <a:rPr lang="sr-Cyrl-CS" sz="3200" dirty="0">
                <a:solidFill>
                  <a:schemeClr val="bg1"/>
                </a:solidFill>
              </a:rPr>
              <a:t>Како би се издржавао радио је на грађевинама, на </a:t>
            </a:r>
            <a:r>
              <a:rPr lang="sr-Cyrl-CS" sz="3200" dirty="0" err="1">
                <a:solidFill>
                  <a:schemeClr val="bg1"/>
                </a:solidFill>
              </a:rPr>
              <a:t>доковима</a:t>
            </a:r>
            <a:r>
              <a:rPr lang="sr-Cyrl-CS" sz="3200" dirty="0">
                <a:solidFill>
                  <a:schemeClr val="bg1"/>
                </a:solidFill>
              </a:rPr>
              <a:t>, на утовару и истовару, што је додатно шкодило његовом слабом здрављу.</a:t>
            </a:r>
          </a:p>
        </p:txBody>
      </p:sp>
    </p:spTree>
    <p:extLst>
      <p:ext uri="{BB962C8B-B14F-4D97-AF65-F5344CB8AC3E}">
        <p14:creationId xmlns:p14="http://schemas.microsoft.com/office/powerpoint/2010/main" val="290446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04664"/>
            <a:ext cx="9144000" cy="5809488"/>
          </a:xfrm>
        </p:spPr>
      </p:pic>
      <p:sp>
        <p:nvSpPr>
          <p:cNvPr id="2" name="Okvir za tekst 1"/>
          <p:cNvSpPr txBox="1"/>
          <p:nvPr/>
        </p:nvSpPr>
        <p:spPr>
          <a:xfrm>
            <a:off x="323528" y="6075625"/>
            <a:ext cx="492443" cy="830997"/>
          </a:xfrm>
          <a:prstGeom prst="rect">
            <a:avLst/>
          </a:prstGeom>
          <a:noFill/>
        </p:spPr>
        <p:txBody>
          <a:bodyPr wrap="none" rtlCol="0">
            <a:spAutoFit/>
          </a:bodyPr>
          <a:lstStyle/>
          <a:p>
            <a:r>
              <a:rPr lang="sr-Cyrl-CS" sz="4800" dirty="0">
                <a:solidFill>
                  <a:schemeClr val="bg1"/>
                </a:solidFill>
              </a:rPr>
              <a:t>4</a:t>
            </a:r>
            <a:endParaRPr lang="sr-Latn-RS" sz="4800" dirty="0">
              <a:solidFill>
                <a:schemeClr val="bg1"/>
              </a:solidFill>
            </a:endParaRPr>
          </a:p>
        </p:txBody>
      </p:sp>
    </p:spTree>
    <p:extLst>
      <p:ext uri="{BB962C8B-B14F-4D97-AF65-F5344CB8AC3E}">
        <p14:creationId xmlns:p14="http://schemas.microsoft.com/office/powerpoint/2010/main" val="401960519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slov 1"/>
          <p:cNvSpPr>
            <a:spLocks noGrp="1"/>
          </p:cNvSpPr>
          <p:nvPr>
            <p:ph type="title"/>
          </p:nvPr>
        </p:nvSpPr>
        <p:spPr>
          <a:xfrm>
            <a:off x="457200" y="0"/>
            <a:ext cx="8229600" cy="836712"/>
          </a:xfrm>
        </p:spPr>
        <p:txBody>
          <a:bodyPr/>
          <a:lstStyle/>
          <a:p>
            <a:r>
              <a:rPr lang="sr-Cyrl-CS" dirty="0">
                <a:solidFill>
                  <a:srgbClr val="FFC000"/>
                </a:solidFill>
              </a:rPr>
              <a:t>Склањање у манастир</a:t>
            </a:r>
            <a:endParaRPr lang="sr-Latn-RS" dirty="0">
              <a:solidFill>
                <a:srgbClr val="FFC000"/>
              </a:solidFill>
            </a:endParaRPr>
          </a:p>
        </p:txBody>
      </p:sp>
      <p:sp>
        <p:nvSpPr>
          <p:cNvPr id="3" name="Čuvar mesta za sadržaj 2"/>
          <p:cNvSpPr>
            <a:spLocks noGrp="1"/>
          </p:cNvSpPr>
          <p:nvPr>
            <p:ph idx="1"/>
          </p:nvPr>
        </p:nvSpPr>
        <p:spPr>
          <a:xfrm>
            <a:off x="0" y="908720"/>
            <a:ext cx="9144000" cy="5949280"/>
          </a:xfrm>
        </p:spPr>
        <p:txBody>
          <a:bodyPr>
            <a:normAutofit/>
          </a:bodyPr>
          <a:lstStyle/>
          <a:p>
            <a:pPr algn="just"/>
            <a:r>
              <a:rPr lang="sr-Cyrl-CS" sz="2800" dirty="0">
                <a:solidFill>
                  <a:schemeClr val="bg1"/>
                </a:solidFill>
              </a:rPr>
              <a:t>Друг са факултета, </a:t>
            </a:r>
            <a:r>
              <a:rPr lang="sr-Cyrl-CS" sz="2800" dirty="0" err="1">
                <a:solidFill>
                  <a:schemeClr val="bg1"/>
                </a:solidFill>
              </a:rPr>
              <a:t>Јелисеј</a:t>
            </a:r>
            <a:r>
              <a:rPr lang="sr-Cyrl-CS" sz="2800" dirty="0">
                <a:solidFill>
                  <a:schemeClr val="bg1"/>
                </a:solidFill>
              </a:rPr>
              <a:t> Поповић, као игуман манастира Свете Тројице, позива Гојка 1942. године у тај овчарско – кабларски манастир. </a:t>
            </a:r>
          </a:p>
          <a:p>
            <a:pPr algn="just"/>
            <a:r>
              <a:rPr lang="sr-Cyrl-CS" sz="2800" dirty="0">
                <a:solidFill>
                  <a:schemeClr val="bg1"/>
                </a:solidFill>
              </a:rPr>
              <a:t>Како се рат све више </a:t>
            </a:r>
            <a:r>
              <a:rPr lang="sr-Cyrl-CS" sz="2800" dirty="0" err="1">
                <a:solidFill>
                  <a:schemeClr val="bg1"/>
                </a:solidFill>
              </a:rPr>
              <a:t>распламсавао</a:t>
            </a:r>
            <a:r>
              <a:rPr lang="sr-Cyrl-CS" sz="2800" dirty="0">
                <a:solidFill>
                  <a:schemeClr val="bg1"/>
                </a:solidFill>
              </a:rPr>
              <a:t>, у борби са усташама убијен је и </a:t>
            </a:r>
            <a:r>
              <a:rPr lang="sr-Cyrl-CS" sz="2800" dirty="0" err="1">
                <a:solidFill>
                  <a:schemeClr val="bg1"/>
                </a:solidFill>
              </a:rPr>
              <a:t>Гојков</a:t>
            </a:r>
            <a:r>
              <a:rPr lang="sr-Cyrl-CS" sz="2800" dirty="0">
                <a:solidFill>
                  <a:schemeClr val="bg1"/>
                </a:solidFill>
              </a:rPr>
              <a:t> рођени брат Душан.</a:t>
            </a:r>
          </a:p>
          <a:p>
            <a:pPr algn="just"/>
            <a:r>
              <a:rPr lang="sr-Cyrl-CS" sz="2800" dirty="0">
                <a:solidFill>
                  <a:schemeClr val="bg1"/>
                </a:solidFill>
              </a:rPr>
              <a:t>Многи су спас тражили у Србији. У једном дому за избеглице и децу Гојко проналази посао. </a:t>
            </a:r>
          </a:p>
          <a:p>
            <a:pPr algn="just"/>
            <a:r>
              <a:rPr lang="sr-Cyrl-CS" sz="2800" dirty="0">
                <a:solidFill>
                  <a:schemeClr val="bg1"/>
                </a:solidFill>
              </a:rPr>
              <a:t>Напушта манастир и 1944. одлази у Бању </a:t>
            </a:r>
            <a:r>
              <a:rPr lang="sr-Cyrl-CS" sz="2800" dirty="0" err="1">
                <a:solidFill>
                  <a:schemeClr val="bg1"/>
                </a:solidFill>
              </a:rPr>
              <a:t>Ковиљачу</a:t>
            </a:r>
            <a:r>
              <a:rPr lang="sr-Cyrl-CS" sz="2800" dirty="0">
                <a:solidFill>
                  <a:schemeClr val="bg1"/>
                </a:solidFill>
              </a:rPr>
              <a:t>, где ради као васпитач и вероучитељ.</a:t>
            </a:r>
            <a:endParaRPr lang="sr-Latn-RS" sz="2800" dirty="0">
              <a:solidFill>
                <a:schemeClr val="bg1"/>
              </a:solidFill>
            </a:endParaRPr>
          </a:p>
        </p:txBody>
      </p:sp>
    </p:spTree>
    <p:extLst>
      <p:ext uri="{BB962C8B-B14F-4D97-AF65-F5344CB8AC3E}">
        <p14:creationId xmlns:p14="http://schemas.microsoft.com/office/powerpoint/2010/main" val="259513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Čuvar mesta za sadržaj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332656"/>
            <a:ext cx="8785656" cy="5725319"/>
          </a:xfrm>
        </p:spPr>
      </p:pic>
      <p:sp>
        <p:nvSpPr>
          <p:cNvPr id="3" name="Okvir za tekst 2"/>
          <p:cNvSpPr txBox="1"/>
          <p:nvPr/>
        </p:nvSpPr>
        <p:spPr>
          <a:xfrm>
            <a:off x="221322" y="6075625"/>
            <a:ext cx="492443" cy="830997"/>
          </a:xfrm>
          <a:prstGeom prst="rect">
            <a:avLst/>
          </a:prstGeom>
          <a:noFill/>
        </p:spPr>
        <p:txBody>
          <a:bodyPr wrap="none" rtlCol="0">
            <a:spAutoFit/>
          </a:bodyPr>
          <a:lstStyle/>
          <a:p>
            <a:r>
              <a:rPr lang="sr-Cyrl-CS" sz="4800" dirty="0">
                <a:solidFill>
                  <a:schemeClr val="bg1"/>
                </a:solidFill>
              </a:rPr>
              <a:t>5</a:t>
            </a:r>
            <a:endParaRPr lang="sr-Latn-RS" sz="4800" dirty="0">
              <a:solidFill>
                <a:schemeClr val="bg1"/>
              </a:solidFill>
            </a:endParaRPr>
          </a:p>
        </p:txBody>
      </p:sp>
    </p:spTree>
    <p:extLst>
      <p:ext uri="{BB962C8B-B14F-4D97-AF65-F5344CB8AC3E}">
        <p14:creationId xmlns:p14="http://schemas.microsoft.com/office/powerpoint/2010/main" val="41479284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zvršno">
  <a:themeElements>
    <a:clrScheme name="Izvršn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Izvršn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Izvršn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
  <a:themeElements>
    <a:clrScheme name="Kancelarij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arij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arij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1046</TotalTime>
  <Words>1872</Words>
  <Application>Microsoft Office PowerPoint</Application>
  <PresentationFormat>Пројекција на екрану (4:3)</PresentationFormat>
  <Paragraphs>117</Paragraphs>
  <Slides>40</Slides>
  <Notes>0</Notes>
  <HiddenSlides>17</HiddenSlides>
  <MMClips>0</MMClips>
  <ScaleCrop>false</ScaleCrop>
  <HeadingPairs>
    <vt:vector size="6" baseType="variant">
      <vt:variant>
        <vt:lpstr>Кориштени фонтови</vt:lpstr>
      </vt:variant>
      <vt:variant>
        <vt:i4>5</vt:i4>
      </vt:variant>
      <vt:variant>
        <vt:lpstr>Тема</vt:lpstr>
      </vt:variant>
      <vt:variant>
        <vt:i4>1</vt:i4>
      </vt:variant>
      <vt:variant>
        <vt:lpstr>Наслови слајдова</vt:lpstr>
      </vt:variant>
      <vt:variant>
        <vt:i4>40</vt:i4>
      </vt:variant>
    </vt:vector>
  </HeadingPairs>
  <TitlesOfParts>
    <vt:vector size="46" baseType="lpstr">
      <vt:lpstr>Arial</vt:lpstr>
      <vt:lpstr>Calibri</vt:lpstr>
      <vt:lpstr>Century Gothic</vt:lpstr>
      <vt:lpstr>Courier New</vt:lpstr>
      <vt:lpstr>Palatino Linotype</vt:lpstr>
      <vt:lpstr>Izvršno</vt:lpstr>
      <vt:lpstr>PowerPoint презентација</vt:lpstr>
      <vt:lpstr>Гојко Стојчевић</vt:lpstr>
      <vt:lpstr>PowerPoint презентација</vt:lpstr>
      <vt:lpstr>Школовање</vt:lpstr>
      <vt:lpstr>PowerPoint презентација</vt:lpstr>
      <vt:lpstr>Током рата</vt:lpstr>
      <vt:lpstr>PowerPoint презентација</vt:lpstr>
      <vt:lpstr>Склањање у манастир</vt:lpstr>
      <vt:lpstr>PowerPoint презентација</vt:lpstr>
      <vt:lpstr>Болест</vt:lpstr>
      <vt:lpstr>PowerPoint презентација</vt:lpstr>
      <vt:lpstr>PowerPoint презентација</vt:lpstr>
      <vt:lpstr>Монах</vt:lpstr>
      <vt:lpstr>PowerPoint презентација</vt:lpstr>
      <vt:lpstr>PowerPoint презентација</vt:lpstr>
      <vt:lpstr>PowerPoint презентација</vt:lpstr>
      <vt:lpstr>Владика рашко – призренски</vt:lpstr>
      <vt:lpstr>PowerPoint презентација</vt:lpstr>
      <vt:lpstr>PowerPoint презентација</vt:lpstr>
      <vt:lpstr>PowerPoint презентација</vt:lpstr>
      <vt:lpstr>PowerPoint презентација</vt:lpstr>
      <vt:lpstr>PowerPoint презентација</vt:lpstr>
      <vt:lpstr>Занатлија</vt:lpstr>
      <vt:lpstr>PowerPoint презентација</vt:lpstr>
      <vt:lpstr>Дело и реч</vt:lpstr>
      <vt:lpstr>PowerPoint презентација</vt:lpstr>
      <vt:lpstr>Подвижник </vt:lpstr>
      <vt:lpstr>PowerPoint презентација</vt:lpstr>
      <vt:lpstr>Духовник</vt:lpstr>
      <vt:lpstr>PowerPoint презентација</vt:lpstr>
      <vt:lpstr>PowerPoint презентација</vt:lpstr>
      <vt:lpstr>Патријарх</vt:lpstr>
      <vt:lpstr>Речи благе а докази јаки</vt:lpstr>
      <vt:lpstr>PowerPoint презентација</vt:lpstr>
      <vt:lpstr>Првенство у служењу</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tesbo</dc:creator>
  <cp:lastModifiedBy>Korisnik</cp:lastModifiedBy>
  <cp:revision>66</cp:revision>
  <dcterms:created xsi:type="dcterms:W3CDTF">2019-11-11T07:06:24Z</dcterms:created>
  <dcterms:modified xsi:type="dcterms:W3CDTF">2022-02-04T12:31:57Z</dcterms:modified>
</cp:coreProperties>
</file>