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92" r:id="rId3"/>
    <p:sldId id="293" r:id="rId4"/>
    <p:sldId id="295" r:id="rId5"/>
    <p:sldId id="259" r:id="rId6"/>
    <p:sldId id="260" r:id="rId7"/>
    <p:sldId id="261" r:id="rId8"/>
    <p:sldId id="262" r:id="rId9"/>
    <p:sldId id="263" r:id="rId10"/>
    <p:sldId id="290" r:id="rId11"/>
    <p:sldId id="291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94" r:id="rId20"/>
    <p:sldId id="271" r:id="rId21"/>
    <p:sldId id="273" r:id="rId22"/>
    <p:sldId id="274" r:id="rId23"/>
    <p:sldId id="272" r:id="rId24"/>
    <p:sldId id="282" r:id="rId25"/>
    <p:sldId id="283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4" r:id="rId34"/>
    <p:sldId id="285" r:id="rId35"/>
    <p:sldId id="286" r:id="rId36"/>
    <p:sldId id="287" r:id="rId37"/>
    <p:sldId id="288" r:id="rId38"/>
    <p:sldId id="289" r:id="rId39"/>
    <p:sldId id="296" r:id="rId4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300655-D596-4963-A7F8-9C36DBEB2D2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A9EE8D6-07EA-4088-9E1F-4B1825B8B205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EEC98-E2B3-4628-8C8A-24CB3CDF2735}" type="datetimeFigureOut">
              <a:rPr lang="sr-Latn-CS" smtClean="0"/>
              <a:pPr/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14290"/>
            <a:ext cx="50694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ПРАВОСЛАВНИ КАТИХИЗИС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868" y="5857892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5984" y="5286388"/>
            <a:ext cx="43640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214554"/>
            <a:ext cx="9259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ОТКРИВЕЊЕ У СТАРОМ ЗАВЕТУ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29388" y="3857628"/>
            <a:ext cx="27146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0" cap="none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sr-Cyrl-CS" sz="2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књизи: “</a:t>
            </a:r>
            <a:r>
              <a:rPr lang="sr-Cyrl-CS" sz="2400" b="0" cap="none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Нема </a:t>
            </a:r>
            <a:r>
              <a:rPr lang="sr-Cyrl-CS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лепше вере </a:t>
            </a:r>
            <a:r>
              <a:rPr lang="sr-Cyrl-CS" sz="2400" b="0" cap="none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од </a:t>
            </a:r>
            <a:r>
              <a:rPr lang="sr-Cyrl-CS" sz="2400" b="0" cap="none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хришћанске”)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39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485912"/>
          </a:xfrm>
        </p:spPr>
        <p:txBody>
          <a:bodyPr/>
          <a:lstStyle/>
          <a:p>
            <a:r>
              <a:rPr lang="sr-Cyrl-CS" dirty="0" smtClean="0">
                <a:solidFill>
                  <a:srgbClr val="FFFF00"/>
                </a:solidFill>
              </a:rPr>
              <a:t>Шта је бог обећао адаму и еви?</a:t>
            </a:r>
            <a:endParaRPr lang="sr-Cyrl-C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3643314"/>
            <a:ext cx="6400800" cy="3000396"/>
          </a:xfr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Адам и Ева после истеривања не падну у очајање, Бог им је обећао да ће им послати Спаситеља који ће победити Ђавола – Змију и који ће их ослободити од смрти и поново довести у Рај.</a:t>
            </a:r>
            <a:endParaRPr lang="sr-Cyrl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9190" y="0"/>
            <a:ext cx="4214810" cy="1285860"/>
          </a:xfrm>
        </p:spPr>
        <p:txBody>
          <a:bodyPr>
            <a:normAutofit/>
          </a:bodyPr>
          <a:lstStyle/>
          <a:p>
            <a:r>
              <a:rPr lang="sr-Cyrl-CS" sz="3200" dirty="0" smtClean="0">
                <a:solidFill>
                  <a:schemeClr val="bg1"/>
                </a:solidFill>
              </a:rPr>
              <a:t>Нојева барка је слика чега...?</a:t>
            </a: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2214554"/>
            <a:ext cx="6400800" cy="1752600"/>
          </a:xfrm>
          <a:solidFill>
            <a:schemeClr val="accent1">
              <a:lumMod val="60000"/>
              <a:lumOff val="40000"/>
              <a:alpha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Лађа Нојева је тајанствена слика Цркве Христове у којој се ми спасавамо од потопа греха и смрти и задобијамо живот вечни.</a:t>
            </a:r>
            <a:endParaRPr lang="sr-Cyrl-C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3174" y="0"/>
            <a:ext cx="6500826" cy="214311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Шта је идолопоклонство?</a:t>
            </a:r>
            <a:r>
              <a:rPr lang="sr-Cyrl-CS" dirty="0" smtClean="0">
                <a:solidFill>
                  <a:schemeClr val="bg1"/>
                </a:solidFill>
              </a:rPr>
              <a:t/>
            </a:r>
            <a:br>
              <a:rPr lang="sr-Cyrl-CS" dirty="0" smtClean="0">
                <a:solidFill>
                  <a:schemeClr val="bg1"/>
                </a:solidFill>
              </a:rPr>
            </a:b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240" y="1500174"/>
            <a:ext cx="6000760" cy="3857652"/>
          </a:xfrm>
          <a:solidFill>
            <a:schemeClr val="accent3">
              <a:lumMod val="60000"/>
              <a:lumOff val="40000"/>
              <a:alpha val="64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је отпадништво од правога Бога и клањање киповима (идолима), у којима су били ђаволи, лажни богови. Човек постаје идолопоклоник кад год почне да се клања створењима уместо да служи Творцу. Идолопоклоник је и онда кад почне да обожава себе или дела руку својих.</a:t>
            </a:r>
            <a:endParaRPr lang="sr-Cyrl-C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 је био Авраам?</a:t>
            </a:r>
            <a:r>
              <a:rPr lang="sr-Cyrl-CS" dirty="0" smtClean="0">
                <a:solidFill>
                  <a:schemeClr val="tx1"/>
                </a:solidFill>
              </a:rPr>
              <a:t/>
            </a:r>
            <a:br>
              <a:rPr lang="sr-Cyrl-CS" dirty="0" smtClean="0">
                <a:solidFill>
                  <a:schemeClr val="tx1"/>
                </a:solidFill>
              </a:rPr>
            </a:b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4286256"/>
            <a:ext cx="7772400" cy="2071702"/>
          </a:xfrm>
          <a:solidFill>
            <a:schemeClr val="accent1">
              <a:lumMod val="60000"/>
              <a:lumOff val="40000"/>
              <a:alpha val="53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Авраам је био старозаветни патријарх. Он се није клањао идолима, као његови савременици. Веровао је у једнога Бога и у обећанога Спаситеља, који ће доћи са неба.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29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5886456"/>
            <a:ext cx="8572560" cy="971544"/>
          </a:xfr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sr-Cyrl-CS" sz="3200" dirty="0" smtClean="0">
                <a:solidFill>
                  <a:schemeClr val="bg1"/>
                </a:solidFill>
              </a:rPr>
              <a:t>Којем човеку су се први пут икада јавила света тројица?</a:t>
            </a: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143248"/>
            <a:ext cx="8929718" cy="271464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Авраму се првом од људи јавила тајанствено Света Тројица у виду три Ангела, три госта код Мавријског дуба. Од Авраама преко његовог сина Исака намножио се, по Божјем обећању, Изабрани народ Божји. И ми хришћани смо духовна деца Авраама. Зато се молимо да Бог упокоји нашу уснулу браћу и сестре у недрима Аврама, Исака и Јакова, наших праотаца.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3143248"/>
            <a:ext cx="5072098" cy="1828800"/>
          </a:xfrm>
          <a:gradFill>
            <a:gsLst>
              <a:gs pos="0">
                <a:srgbClr val="FBEAC7">
                  <a:alpha val="16000"/>
                </a:srgbClr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Кога је Авраам хтео да принесе на жртву?</a:t>
            </a:r>
            <a:r>
              <a:rPr lang="sr-Cyrl-CS" sz="3200" dirty="0" smtClean="0">
                <a:solidFill>
                  <a:schemeClr val="bg1"/>
                </a:solidFill>
              </a:rPr>
              <a:t/>
            </a:r>
            <a:br>
              <a:rPr lang="sr-Cyrl-CS" sz="3200" dirty="0" smtClean="0">
                <a:solidFill>
                  <a:schemeClr val="bg1"/>
                </a:solidFill>
              </a:rPr>
            </a:b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  <a:gradFill>
            <a:gsLst>
              <a:gs pos="0">
                <a:srgbClr val="FBEAC7">
                  <a:alpha val="0"/>
                </a:srgbClr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Хтео је да принесе на жртву свог јединца Исака. Ту је Бог испробао његову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веру, па кад се он показао веран, Бог га је преко сина Исака, обдарио великим и светим потомством.</a:t>
            </a:r>
            <a:endParaRPr lang="sr-Cyrl-C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3571868" cy="125732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sr-Cyrl-CS" sz="2800" dirty="0" smtClean="0">
                <a:solidFill>
                  <a:schemeClr val="bg1"/>
                </a:solidFill>
              </a:rPr>
              <a:t>Аврамова жртва је слика чега?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85860"/>
            <a:ext cx="4786314" cy="1928826"/>
          </a:xfrm>
          <a:solidFill>
            <a:schemeClr val="tx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Христос Спаситељ је његов потомак по телу, а Исакова жртва је била предсказање Христовог страдања и жртве.</a:t>
            </a:r>
            <a:endParaRPr lang="sr-Cyrl-C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4286248" cy="3286124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Колико синова је имао Јаков, син Исаков названи Израил, по коме је Изабрани народ добио своје име?</a:t>
            </a:r>
            <a:r>
              <a:rPr lang="sr-Cyrl-CS" sz="2800" dirty="0" smtClean="0"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solidFill>
                  <a:schemeClr val="bg1"/>
                </a:solidFill>
              </a:rPr>
            </a:b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059694"/>
            <a:ext cx="6400800" cy="279830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Патријарх Јаков је имао дванаест синова, који су родоначелници дванаест племена Израиљевих. </a:t>
            </a:r>
            <a:endParaRPr lang="sr-Cyrl-C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057284"/>
          </a:xfrm>
        </p:spPr>
        <p:txBody>
          <a:bodyPr>
            <a:normAutofit/>
          </a:bodyPr>
          <a:lstStyle/>
          <a:p>
            <a:r>
              <a:rPr lang="sr-Cyrl-CS" sz="2800" dirty="0" smtClean="0">
                <a:solidFill>
                  <a:schemeClr val="bg1"/>
                </a:solidFill>
              </a:rPr>
              <a:t>Шта су јаковљеви синови учинили свом млађем брату?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857760"/>
            <a:ext cx="6400800" cy="175260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Јаковљевог сина Јосифа браћа су из зависти продала у Египат, али га је Бог спасио и преко њега спасио све Јаковљеве потомке.</a:t>
            </a:r>
            <a:endParaRPr lang="sr-Cyrl-C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985846"/>
          </a:xfrm>
        </p:spPr>
        <p:txBody>
          <a:bodyPr>
            <a:normAutofit/>
          </a:bodyPr>
          <a:lstStyle/>
          <a:p>
            <a:r>
              <a:rPr lang="sr-Cyrl-CS" sz="3600" dirty="0" smtClean="0">
                <a:solidFill>
                  <a:schemeClr val="bg1"/>
                </a:solidFill>
              </a:rPr>
              <a:t>Ко је нови изабрани народ?</a:t>
            </a:r>
            <a:endParaRPr lang="sr-Cyrl-CS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403376"/>
            <a:ext cx="6400800" cy="1454624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хришћани се по Јакову , названом Израиљ, зовемо Нови Израиљ Божји, тј. нови изабрани Народ Божји.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Шта је Стари завет?</a:t>
            </a:r>
            <a:r>
              <a:rPr lang="sr-Cyrl-CS" dirty="0" smtClean="0">
                <a:solidFill>
                  <a:schemeClr val="bg1"/>
                </a:solidFill>
              </a:rPr>
              <a:t/>
            </a:r>
            <a:br>
              <a:rPr lang="sr-Cyrl-CS" dirty="0" smtClean="0">
                <a:solidFill>
                  <a:schemeClr val="bg1"/>
                </a:solidFill>
              </a:rPr>
            </a:b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6400800" cy="550070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Стари завет је савез Бога са људима, склопљен преко изабраника Божјег патријарха Аврама и његовог богоизабраног потомства</a:t>
            </a:r>
            <a:endParaRPr lang="sr-Cyrl-C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14346" y="285728"/>
            <a:ext cx="5357850" cy="1828800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Шта су зидали Вавилонци?</a:t>
            </a:r>
            <a:r>
              <a:rPr lang="sr-Cyrl-CS" dirty="0" smtClean="0">
                <a:solidFill>
                  <a:schemeClr val="bg1"/>
                </a:solidFill>
              </a:rPr>
              <a:t/>
            </a:r>
            <a:br>
              <a:rPr lang="sr-Cyrl-CS" dirty="0" smtClean="0">
                <a:solidFill>
                  <a:schemeClr val="bg1"/>
                </a:solidFill>
              </a:rPr>
            </a:b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4786314" cy="5572140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Вавилонци су зидали огромну кулу. Хтели су да врх куле допре до неба. Тако су хтели да пркосе Богу. Зато је Бог помешао језике и градитељи нису могли да се разумеју. Они су се разишли и тако су постали разни народи који говоре различите језике. Тако увек бива: кад год људи зидају или чине безбожна дела, удаљују се не само од Бога него и један од другога. Усељава се у њих мржња и пометња, као у градитеље Вавилонске куле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DSCN111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57752" y="0"/>
            <a:ext cx="4286248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143900" cy="614354"/>
          </a:xfrm>
        </p:spPr>
        <p:txBody>
          <a:bodyPr>
            <a:noAutofit/>
          </a:bodyPr>
          <a:lstStyle/>
          <a:p>
            <a:r>
              <a:rPr lang="sr-Cyrl-CS" sz="2400" dirty="0" smtClean="0">
                <a:solidFill>
                  <a:schemeClr val="bg1"/>
                </a:solidFill>
              </a:rPr>
              <a:t>Шта је бог одговорио мојсију кад га је питао како се зове?</a:t>
            </a:r>
            <a:endParaRPr lang="sr-Cyrl-CS" sz="2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3429000"/>
          </a:xfrm>
          <a:gradFill>
            <a:gsLst>
              <a:gs pos="0">
                <a:srgbClr val="FFF200">
                  <a:alpha val="51000"/>
                </a:srgbClr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Мојсију се на брду Хориву јавио Анђео у пламену огњеном, из купине која је горела, а није сагоревала. Мојсије је први од људи сазнао Име Божје, које гласи: Ја сам онај који јесте (јеврејски: ЈАХВЕ). Онај који му се јавио био је Бог Слово, Бог Реч. Он се у последња времена родио од Деве, која Га је родила и остала Девојка, као што је купина горела и није сагоревала.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0"/>
            <a:ext cx="8229600" cy="1828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Где је Мојсије добио Десет заповести Божјих?</a:t>
            </a:r>
            <a:r>
              <a:rPr lang="sr-Cyrl-CS" sz="3200" dirty="0" smtClean="0"/>
              <a:t/>
            </a:r>
            <a:br>
              <a:rPr lang="sr-Cyrl-CS" sz="3200" dirty="0" smtClean="0"/>
            </a:br>
            <a:endParaRPr lang="sr-Cyrl-C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984" y="4929198"/>
            <a:ext cx="6400800" cy="1752600"/>
          </a:xfrm>
        </p:spPr>
        <p:txBody>
          <a:bodyPr/>
          <a:lstStyle/>
          <a:p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Добио их је на Синајској гори.</a:t>
            </a:r>
            <a:endParaRPr lang="sr-Cyrl-CS" b="1" dirty="0" smtClean="0"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0"/>
            <a:ext cx="8229600" cy="1828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Шта је Пасха?</a:t>
            </a:r>
            <a:r>
              <a:rPr lang="sr-Cyrl-CS" dirty="0" smtClean="0">
                <a:solidFill>
                  <a:schemeClr val="tx1"/>
                </a:solidFill>
              </a:rPr>
              <a:t/>
            </a:r>
            <a:br>
              <a:rPr lang="sr-Cyrl-CS" dirty="0" smtClean="0">
                <a:solidFill>
                  <a:schemeClr val="tx1"/>
                </a:solidFill>
              </a:rPr>
            </a:b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57232"/>
            <a:ext cx="4143372" cy="6000768"/>
          </a:xfr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Пасха је старозаветни празник кога су Јевреји у пролеће светковали у спомен чудесног ослобођења из ропства египатског. Тога дана су они, поред бесквасног хлеба и горког зеља, јели на жртву принето пасхално јагње. Тиме су се сећали горког ропства и проласка кроз Црвено море у слободу.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68581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sr-Cyrl-CS" sz="3600" dirty="0" smtClean="0">
                <a:solidFill>
                  <a:schemeClr val="bg1"/>
                </a:solidFill>
              </a:rPr>
              <a:t>Шта је новозаветна пасха?</a:t>
            </a:r>
            <a:endParaRPr lang="sr-Cyrl-CS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214818"/>
            <a:ext cx="9144000" cy="2643182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новозаветна Црква има своју Пасху, Васкрс. Пасха Старог завета је била припрема за овај Празник над празницима када се светкује Јагње Божје, Христос Господ, који је својом смрћу и својим васкрсењем ослободио грешно човечанство из ропства ђаволу и од окова смрти.</a:t>
            </a:r>
            <a:endParaRPr lang="sr-Cyrl-C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1670" y="5600728"/>
            <a:ext cx="4857752" cy="1257272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 је био Давид, а ко Голијат?</a:t>
            </a:r>
            <a:r>
              <a:rPr lang="sr-Cyrl-CS" sz="2800" dirty="0" smtClean="0"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solidFill>
                  <a:schemeClr val="bg1"/>
                </a:solidFill>
              </a:rPr>
            </a:b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5643570" cy="2786082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Давид је био млади пастир, а Голијат војник филистејски, дивовске величине и снаге. На двобоју, Давид, иако још младић убио је каменом из праћке грдосију Голијата. Касније Давид постаје цар Израиљски.</a:t>
            </a:r>
            <a:endParaRPr lang="sr-Cyrl-C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32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7166"/>
            <a:ext cx="5500694" cy="2000264"/>
          </a:xfrm>
          <a:solidFill>
            <a:schemeClr val="accent3">
              <a:lumMod val="60000"/>
              <a:lumOff val="40000"/>
              <a:alpha val="46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Шта су Псалми Давидови?</a:t>
            </a:r>
            <a:r>
              <a:rPr lang="sr-Cyrl-CS" dirty="0" smtClean="0">
                <a:solidFill>
                  <a:schemeClr val="bg1"/>
                </a:solidFill>
              </a:rPr>
              <a:t/>
            </a:r>
            <a:br>
              <a:rPr lang="sr-Cyrl-CS" dirty="0" smtClean="0">
                <a:solidFill>
                  <a:schemeClr val="bg1"/>
                </a:solidFill>
              </a:rPr>
            </a:b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36" y="4286256"/>
            <a:ext cx="6400800" cy="1752600"/>
          </a:xfr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Псалми су молитве у стиховима. Њих је Давид испевао кад је био радостан или тужан.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4857752" cy="1128722"/>
          </a:xfrm>
          <a:solidFill>
            <a:schemeClr val="tx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</a:rPr>
              <a:t>Колико има псалама?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2071678"/>
            <a:ext cx="3714776" cy="642942"/>
          </a:xfrm>
          <a:solidFill>
            <a:schemeClr val="tx1">
              <a:lumMod val="85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Има 150 псалама.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sr-Cyrl-CS" dirty="0" smtClean="0"/>
              <a:t>О чему се ради у псалмима?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7772400" cy="3526302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неким од псалама Давид се каје за своје грехе, у другима слави Бога, у трећима прориче долазак Спаситеља света. Тако у једноме од њих описујући, као да гледа, Његову лепоту каже: “Ти си најлепши међу синовима људским, благодат тече из уста Твојих”. Псалми су били кроз векове, па и данас, најомиљеније молитве хришћана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71604" y="0"/>
            <a:ext cx="5572164" cy="68981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14346" y="307181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 су били Пророци?</a:t>
            </a:r>
            <a:r>
              <a:rPr lang="sr-Cyrl-CS" dirty="0" smtClean="0">
                <a:solidFill>
                  <a:schemeClr val="tx1"/>
                </a:solidFill>
              </a:rPr>
              <a:t/>
            </a:r>
            <a:br>
              <a:rPr lang="sr-Cyrl-CS" dirty="0" smtClean="0">
                <a:solidFill>
                  <a:schemeClr val="tx1"/>
                </a:solidFill>
              </a:rPr>
            </a:b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Пророци су свети Божји људи који су објављивали вољу Божију народу Израилском и осталим народима Старог завета.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77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32061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0"/>
            <a:ext cx="8229600" cy="1828800"/>
          </a:xfrm>
        </p:spPr>
        <p:txBody>
          <a:bodyPr/>
          <a:lstStyle/>
          <a:p>
            <a:r>
              <a:rPr lang="sr-Cyrl-CS" dirty="0" smtClean="0">
                <a:solidFill>
                  <a:schemeClr val="tx1"/>
                </a:solidFill>
              </a:rPr>
              <a:t>Шта је описано у старом завету?</a:t>
            </a: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6116" y="2285992"/>
            <a:ext cx="5614982" cy="321471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Светом писму Старог завета, као светим списима, описују се догађаји од стварања света, па до рођења Онога кроз кога и ради кога је свет и створен, и ради кога су се сви ти догађаји збивали: Господа Исуса Христа.</a:t>
            </a:r>
            <a:endParaRPr lang="sr-Cyrl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sr-Cyrl-CS" dirty="0" smtClean="0"/>
              <a:t>Ко су најпознатији пророци?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214554"/>
            <a:ext cx="6400800" cy="17526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Најпознатија су четири велика пророка: Исаија, Јеремија, Језекиљ и Данило. </a:t>
            </a:r>
            <a:endParaRPr lang="sr-Cyrl-C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0"/>
            <a:ext cx="5286380" cy="1043006"/>
          </a:xfrm>
          <a:gradFill>
            <a:gsLst>
              <a:gs pos="0">
                <a:srgbClr val="000000">
                  <a:alpha val="23000"/>
                </a:srgbClr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sr-Cyrl-CS" sz="2400" dirty="0" smtClean="0"/>
              <a:t>Шта пише у пророчким књигама старог завета?</a:t>
            </a:r>
            <a:endParaRPr lang="sr-Cyrl-C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својим речима и животом, као и својим књигама, изобличују зло и грех, проповедају покајање и врлину у испуњавању Закона Божјег. Бог им је открио, пре толико векова, Христов божански Лик, његово Рођење, страдање за грехе света и славно Васкрсење.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429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Где је пуноћа Старога Завета?</a:t>
            </a:r>
            <a:r>
              <a:rPr lang="sr-Cyrl-CS" dirty="0" smtClean="0"/>
              <a:t/>
            </a:r>
            <a:br>
              <a:rPr lang="sr-Cyrl-CS" dirty="0" smtClean="0"/>
            </a:br>
            <a:endParaRPr lang="sr-Cyrl-CS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9144000" cy="6858000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Пуноћа Старога завета је у Новом завету. Цео Стари завет је очекивање Сина Божјег, Богом обећаног Месије (јеврејска реч Месија се на грчком каже Христос, а и једно и друго значи – Помазаник – Цар). У Новом завету испунила су се сва очекивања Старог завета, када је најзад обећани Месија, Богочовек Исус Христос, дошао на Земљу да спасе, сложи и обожи потомке Адама и Еве. Христос, Син Божји, по пророчанству Исаије пророка, требало је да се роди од једне Јеврејке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Девојке.</a:t>
            </a:r>
            <a:endParaRPr lang="sr-Cyrl-C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sr-Cyrl-C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  <a:solidFill>
            <a:schemeClr val="tx2">
              <a:lumMod val="60000"/>
              <a:lumOff val="40000"/>
              <a:alpha val="39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Који је смисао старозаветних приноса (дарова) и жртава?</a:t>
            </a:r>
            <a:r>
              <a:rPr lang="sr-Cyrl-CS" sz="3200" dirty="0" smtClean="0">
                <a:solidFill>
                  <a:schemeClr val="bg1"/>
                </a:solidFill>
              </a:rPr>
              <a:t/>
            </a:r>
            <a:br>
              <a:rPr lang="sr-Cyrl-CS" sz="3200" dirty="0" smtClean="0">
                <a:solidFill>
                  <a:schemeClr val="bg1"/>
                </a:solidFill>
              </a:rPr>
            </a:b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714488"/>
            <a:ext cx="7486680" cy="5000660"/>
          </a:xfr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Приноси (дарови) и жртве Богу постоје у људском роду од најстаријих времена (Каин и Авељ, Ноје). Приношење Богу на дар и освећење првих земаљских плодова и крвних жртава (јагње, теле, голубови и др.) била је потреба човекова и Божија заповест. Приноси и жртве били су знак човековог кајања за грехе и његове благодарности Богу за сва добра од Њега; умилостивљење Бога и пут очишћења од нечистоте душевне и телесне.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3000"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3929058" cy="2071678"/>
          </a:xfrm>
        </p:spPr>
        <p:txBody>
          <a:bodyPr>
            <a:normAutofit/>
          </a:bodyPr>
          <a:lstStyle/>
          <a:p>
            <a:r>
              <a:rPr lang="sr-Cyrl-CS" sz="3200" dirty="0" smtClean="0">
                <a:solidFill>
                  <a:schemeClr val="tx1"/>
                </a:solidFill>
              </a:rPr>
              <a:t>Која је жртва најзначајнија у старом завету?</a:t>
            </a:r>
            <a:endParaRPr lang="sr-Cyrl-C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71942"/>
            <a:ext cx="8643998" cy="2786058"/>
          </a:xfrm>
          <a:solidFill>
            <a:schemeClr val="tx2">
              <a:lumMod val="60000"/>
              <a:lumOff val="40000"/>
              <a:alpha val="52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Најзначајнија жртва за Изабрани народ Божји била је пасхално Јагње. Оно је клано и приношено у спомен избављења Јеврејског народа из ропства у Египту. Свештеници и првосвештеник су приносили дарове и жртве најпре за своје грехе а онда за грехе народа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2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114444"/>
          </a:xfrm>
        </p:spPr>
        <p:txBody>
          <a:bodyPr>
            <a:normAutofit/>
          </a:bodyPr>
          <a:lstStyle/>
          <a:p>
            <a:r>
              <a:rPr lang="sr-Cyrl-CS" sz="3200" dirty="0" smtClean="0">
                <a:solidFill>
                  <a:srgbClr val="FFFF00"/>
                </a:solidFill>
              </a:rPr>
              <a:t>За шта су припремале људски род старозаветне жртве?</a:t>
            </a:r>
            <a:endParaRPr lang="sr-Cyrl-CS" sz="32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571876"/>
            <a:ext cx="9144000" cy="3286124"/>
          </a:xfrm>
          <a:solidFill>
            <a:srgbClr val="FFFF00">
              <a:alpha val="23000"/>
            </a:srgb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 оне су у ствари биле само припрема за Христову жртву на крсту. Он је себе принео на жртву, једном за свагда, да својом жртвом уништи грех (Јевр. 9,25 -28). Тако су у његовој Жртви све жртве добиле пуноћу и биле укинуте, добивши свој коначни смисао у Христу који је себе принео “за живот света”. Својим жртвоприношењем Он је постао вечно Јагње Божије које узима на себе грехе света.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27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8604"/>
            <a:ext cx="8229600" cy="685816"/>
          </a:xfrm>
        </p:spPr>
        <p:txBody>
          <a:bodyPr>
            <a:noAutofit/>
          </a:bodyPr>
          <a:lstStyle/>
          <a:p>
            <a:r>
              <a:rPr lang="sr-Cyrl-CS" sz="3200" dirty="0" smtClean="0">
                <a:solidFill>
                  <a:schemeClr val="tx1"/>
                </a:solidFill>
              </a:rPr>
              <a:t>Где добијају смисао старозаветне жртве?</a:t>
            </a:r>
            <a:endParaRPr lang="sr-Cyrl-C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31806"/>
            <a:ext cx="6400800" cy="2526194"/>
          </a:xfrm>
          <a:solidFill>
            <a:schemeClr val="tx2">
              <a:lumMod val="60000"/>
              <a:lumOff val="40000"/>
              <a:alpha val="41000"/>
            </a:schemeClr>
          </a:solidFill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 приноси и дарови су добили свој прави смисао на Тајној вечери када је Он принео хлеб и вино, заменивши бескрвном жртвом све приносе и жртве и установивши свету Тајну Причешћа.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8229600" cy="1414474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</a:rPr>
              <a:t>Где стари завет добија своју пуноћу и смисао?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CS" sz="4400" b="1" dirty="0" smtClean="0">
                <a:solidFill>
                  <a:srgbClr val="FF9933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Новом Завету.</a:t>
            </a:r>
            <a:endParaRPr lang="sr-Cyrl-CS" sz="4400" b="1" dirty="0">
              <a:solidFill>
                <a:srgbClr val="FF9933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3286124"/>
            <a:ext cx="75725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КРАЈ И БОГУ СЛАВА.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4414" y="1357298"/>
            <a:ext cx="6875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ХВАЛА НА ПАЖЊИ!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00496" y="521495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Cyrl-C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sr-Cyrl-CS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42908" y="0"/>
            <a:ext cx="8229600" cy="2114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Како почиње Стари завет?</a:t>
            </a:r>
            <a:r>
              <a:rPr lang="sr-Cyrl-CS" dirty="0" smtClean="0"/>
              <a:t/>
            </a:r>
            <a:br>
              <a:rPr lang="sr-Cyrl-CS" dirty="0" smtClean="0"/>
            </a:b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71612"/>
            <a:ext cx="6400800" cy="2669070"/>
          </a:xfrm>
          <a:solidFill>
            <a:schemeClr val="accent3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Стари завет почиње описом постанка света: “У почетку створи Бог небо и земљу”. Под речју “небо” треба разумети становнике неба – анђеле. “А Земља беше без обличја и пуста”, тј. цео створени материјални свет.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700226"/>
          </a:xfrm>
          <a:solidFill>
            <a:schemeClr val="accent3">
              <a:lumMod val="60000"/>
              <a:lumOff val="40000"/>
              <a:alpha val="33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Шта је Рај у који је Бог увео човека, створивши га?</a:t>
            </a:r>
            <a:r>
              <a:rPr lang="sr-Cyrl-CS" sz="3200" dirty="0" smtClean="0"/>
              <a:t/>
            </a:r>
            <a:br>
              <a:rPr lang="sr-Cyrl-CS" sz="3200" dirty="0" smtClean="0"/>
            </a:br>
            <a:endParaRPr lang="sr-Cyrl-C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4345446"/>
            <a:ext cx="7343804" cy="2512554"/>
          </a:xfrm>
          <a:solidFill>
            <a:schemeClr val="accent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Рај је место близине и присутности Божје, у коме је човек био заједно са Творцем, обдарен свима даровима и блаженством вечног живота, доброте и љубави. Човек се у Рају хранио са Дрвета живота.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ru-RU" dirty="0" smtClean="0"/>
              <a:t>Шта је Дрво познања добра и зла?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85926"/>
            <a:ext cx="9144000" cy="507207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Дрво познања добра и зла је засадио Бог у Рају да би се човек вежбао у врлини уздржања и верности своме Створитељу. Дрво живота је човеку давало бесмртни живот и дар разликовања онога што је вечно од онога што је пролазно. Извршавати Божју заповест значило је – јести са дрвета живота; погазити заповест значило је – одвојити се од Бога и његове воље, изгубити вечни живот и предати се смрти. Једење са Дрвета познања добра и зла помрачује ум, уништава у човеку дар разликовања вечног и пролазног, отуђује га од Бога и одводи га у пролазна телесна задовољства и у смрт. На том дрвету и на тој заповести човек је имао да провери своју љубав и слободу: да ли ће бити веран Богу или ће послушати Ђавола и његову лаж.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/>
          <a:lstStyle/>
          <a:p>
            <a:r>
              <a:rPr lang="ru-RU" dirty="0" smtClean="0"/>
              <a:t>Ко је Ђаво?</a:t>
            </a:r>
            <a:r>
              <a:rPr lang="sr-Cyrl-CS" dirty="0" smtClean="0"/>
              <a:t/>
            </a:r>
            <a:br>
              <a:rPr lang="sr-Cyrl-CS" dirty="0" smtClean="0"/>
            </a:b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7772400" cy="3869876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Ђаво је лажа и отац лажи. Он је бивши Архангео Деница који се побунио против Бога, јер се погордио и зажелео да буде једнак са Богом. Ђаво је изумео грех и смрт и пакао. Његова зла и изопачена воља је извор сваког зла, којим је затровао неке од бивших ангела па онда и наше прародитеље Адама и Еву, а преко њих и њихове потомке.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142984"/>
          </a:xfrm>
          <a:solidFill>
            <a:schemeClr val="tx1">
              <a:alpha val="59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Зашто су Адам и Ева истерани из Раја?</a:t>
            </a:r>
            <a:r>
              <a:rPr lang="sr-Cyrl-CS" sz="2800" dirty="0" smtClean="0"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solidFill>
                  <a:schemeClr val="bg1"/>
                </a:solidFill>
              </a:rPr>
            </a:b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14860"/>
            <a:ext cx="9001156" cy="2143140"/>
          </a:xfrm>
          <a:solidFill>
            <a:srgbClr val="00B050">
              <a:alpha val="48000"/>
            </a:srgb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Зато што су окусили плод са Дрвета познања добра и зла и тиме преступили Божју заповест. Али и то истеривање из Раја Бог је учинио из љубави према нашим прародитељима.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057284"/>
          </a:xfrm>
        </p:spPr>
        <p:txBody>
          <a:bodyPr/>
          <a:lstStyle/>
          <a:p>
            <a:r>
              <a:rPr lang="sr-Cyrl-CS" dirty="0" smtClean="0">
                <a:solidFill>
                  <a:schemeClr val="tx1"/>
                </a:solidFill>
              </a:rPr>
              <a:t>Шта је дрво живота?</a:t>
            </a: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8929718" cy="4786346"/>
          </a:xfrm>
          <a:solidFill>
            <a:schemeClr val="bg2">
              <a:lumMod val="60000"/>
              <a:lumOff val="40000"/>
              <a:alpha val="62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Рају постоји и Дрво живота. Ко једе плодове са Дрвета живота постаје бесмртан. Ако би Адам и Ева јели те плодове, са отровом смрти у себи после пада, они би себе обесмртили у стању греховности и смртности. То би онда био најстрашнији пакао. И да се то веће зло не би десило људима, Бог их је истерао из Раја. Значи истерао их је Бог из Раја да би спречио да зло постане вечно.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sr-Cyrl-C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Cyrl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Дрво живота представља Христа, а то Јело је Свето Причешће.</a:t>
            </a:r>
            <a:endParaRPr lang="sr-Cyrl-C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182</TotalTime>
  <Words>1732</Words>
  <Application>Microsoft Office PowerPoint</Application>
  <PresentationFormat>On-screen Show (4:3)</PresentationFormat>
  <Paragraphs>83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Apex</vt:lpstr>
      <vt:lpstr>Office Theme</vt:lpstr>
      <vt:lpstr>Slide 1</vt:lpstr>
      <vt:lpstr>Шта је Стари завет? </vt:lpstr>
      <vt:lpstr>Шта је описано у старом завету?</vt:lpstr>
      <vt:lpstr>Како почиње Стари завет? </vt:lpstr>
      <vt:lpstr>Шта је Рај у који је Бог увео човека, створивши га? </vt:lpstr>
      <vt:lpstr>Шта је Дрво познања добра и зла?</vt:lpstr>
      <vt:lpstr>Ко је Ђаво? </vt:lpstr>
      <vt:lpstr>Зашто су Адам и Ева истерани из Раја? </vt:lpstr>
      <vt:lpstr>Шта је дрво живота?</vt:lpstr>
      <vt:lpstr>Шта је бог обећао адаму и еви?</vt:lpstr>
      <vt:lpstr>Нојева барка је слика чега...?</vt:lpstr>
      <vt:lpstr>Шта је идолопоклонство? </vt:lpstr>
      <vt:lpstr>Ко је био Авраам? </vt:lpstr>
      <vt:lpstr>Којем човеку су се први пут икада јавила света тројица?</vt:lpstr>
      <vt:lpstr>Кога је Авраам хтео да принесе на жртву? </vt:lpstr>
      <vt:lpstr>Аврамова жртва је слика чега?</vt:lpstr>
      <vt:lpstr>Колико синова је имао Јаков, син Исаков названи Израил, по коме је Изабрани народ добио своје име? </vt:lpstr>
      <vt:lpstr>Шта су јаковљеви синови учинили свом млађем брату?</vt:lpstr>
      <vt:lpstr>Ко је нови изабрани народ?</vt:lpstr>
      <vt:lpstr>Шта су зидали Вавилонци? </vt:lpstr>
      <vt:lpstr>Шта је бог одговорио мојсију кад га је питао како се зове?</vt:lpstr>
      <vt:lpstr>Где је Мојсије добио Десет заповести Божјих? </vt:lpstr>
      <vt:lpstr>Шта је Пасха? </vt:lpstr>
      <vt:lpstr>Шта је новозаветна пасха?</vt:lpstr>
      <vt:lpstr>Ко је био Давид, а ко Голијат? </vt:lpstr>
      <vt:lpstr>Шта су Псалми Давидови? </vt:lpstr>
      <vt:lpstr>Колико има псалама?</vt:lpstr>
      <vt:lpstr>О чему се ради у псалмима?</vt:lpstr>
      <vt:lpstr>Ко су били Пророци? </vt:lpstr>
      <vt:lpstr>Ко су најпознатији пророци?</vt:lpstr>
      <vt:lpstr>Шта пише у пророчким књигама старог завета?</vt:lpstr>
      <vt:lpstr>Где је пуноћа Старога Завета? </vt:lpstr>
      <vt:lpstr>Који је смисао старозаветних приноса (дарова) и жртава? </vt:lpstr>
      <vt:lpstr>Која је жртва најзначајнија у старом завету?</vt:lpstr>
      <vt:lpstr>За шта су припремале људски род старозаветне жртве?</vt:lpstr>
      <vt:lpstr>Где добијају смисао старозаветне жртве?</vt:lpstr>
      <vt:lpstr>Где стари завет добија своју пуноћу и смисао?</vt:lpstr>
      <vt:lpstr>Slide 38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ОТКРИВЕЊЕ У СТАРОМ ЗАВЕТУ </dc:title>
  <dc:creator>Home</dc:creator>
  <cp:lastModifiedBy>Home</cp:lastModifiedBy>
  <cp:revision>20</cp:revision>
  <dcterms:created xsi:type="dcterms:W3CDTF">2013-02-19T17:14:31Z</dcterms:created>
  <dcterms:modified xsi:type="dcterms:W3CDTF">2013-02-26T20:22:20Z</dcterms:modified>
</cp:coreProperties>
</file>