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8"/>
  </p:notesMasterIdLst>
  <p:sldIdLst>
    <p:sldId id="278" r:id="rId4"/>
    <p:sldId id="279" r:id="rId5"/>
    <p:sldId id="308" r:id="rId6"/>
    <p:sldId id="283" r:id="rId7"/>
    <p:sldId id="284" r:id="rId8"/>
    <p:sldId id="285" r:id="rId9"/>
    <p:sldId id="286" r:id="rId10"/>
    <p:sldId id="257" r:id="rId11"/>
    <p:sldId id="258" r:id="rId12"/>
    <p:sldId id="263" r:id="rId13"/>
    <p:sldId id="277" r:id="rId14"/>
    <p:sldId id="264" r:id="rId15"/>
    <p:sldId id="272" r:id="rId16"/>
    <p:sldId id="266" r:id="rId17"/>
    <p:sldId id="267" r:id="rId18"/>
    <p:sldId id="294" r:id="rId19"/>
    <p:sldId id="295" r:id="rId20"/>
    <p:sldId id="296" r:id="rId21"/>
    <p:sldId id="297" r:id="rId22"/>
    <p:sldId id="298" r:id="rId23"/>
    <p:sldId id="287" r:id="rId24"/>
    <p:sldId id="288" r:id="rId25"/>
    <p:sldId id="289" r:id="rId26"/>
    <p:sldId id="290" r:id="rId27"/>
    <p:sldId id="292" r:id="rId28"/>
    <p:sldId id="293" r:id="rId29"/>
    <p:sldId id="299" r:id="rId30"/>
    <p:sldId id="300" r:id="rId31"/>
    <p:sldId id="301" r:id="rId32"/>
    <p:sldId id="302" r:id="rId33"/>
    <p:sldId id="303" r:id="rId34"/>
    <p:sldId id="304" r:id="rId35"/>
    <p:sldId id="306" r:id="rId36"/>
    <p:sldId id="309" r:id="rId37"/>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384ECB-B0AF-4CCF-95EF-C77AD28314B9}" type="datetimeFigureOut">
              <a:rPr lang="en-US" smtClean="0"/>
              <a:t>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5F29E2-F6F5-44C7-B4D9-40E36E6069C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dirty="0" smtClean="0"/>
              <a:t>Међутим, без обзира ли су живели осамљено или у заједници, монаси су тежили да задобију врлину смирења, која је значила одвајање од световних жеља и губитак егоцентричног погледа на свет.</a:t>
            </a:r>
            <a:endParaRPr lang="en-US" dirty="0"/>
          </a:p>
        </p:txBody>
      </p:sp>
      <p:sp>
        <p:nvSpPr>
          <p:cNvPr id="4" name="Slide Number Placeholder 3"/>
          <p:cNvSpPr>
            <a:spLocks noGrp="1"/>
          </p:cNvSpPr>
          <p:nvPr>
            <p:ph type="sldNum" sz="quarter" idx="10"/>
          </p:nvPr>
        </p:nvSpPr>
        <p:spPr/>
        <p:txBody>
          <a:bodyPr/>
          <a:lstStyle/>
          <a:p>
            <a:fld id="{385F29E2-F6F5-44C7-B4D9-40E36E6069CB}" type="slidenum">
              <a:rPr lang="en-US" smtClean="0"/>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Cyrl-C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Cyrl-CS"/>
          </a:p>
        </p:txBody>
      </p:sp>
      <p:sp>
        <p:nvSpPr>
          <p:cNvPr id="4" name="Date Placeholder 3"/>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Cyrl-C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Наслов слајда">
    <p:spTree>
      <p:nvGrpSpPr>
        <p:cNvPr id="1" name=""/>
        <p:cNvGrpSpPr/>
        <p:nvPr/>
      </p:nvGrpSpPr>
      <p:grpSpPr>
        <a:xfrm>
          <a:off x="0" y="0"/>
          <a:ext cx="0" cy="0"/>
          <a:chOff x="0" y="0"/>
          <a:chExt cx="0" cy="0"/>
        </a:xfrm>
      </p:grpSpPr>
      <p:sp>
        <p:nvSpPr>
          <p:cNvPr id="2" name="Наслов 1"/>
          <p:cNvSpPr>
            <a:spLocks noGrp="1"/>
          </p:cNvSpPr>
          <p:nvPr>
            <p:ph type="ctrTitle"/>
          </p:nvPr>
        </p:nvSpPr>
        <p:spPr>
          <a:xfrm>
            <a:off x="685800" y="2130425"/>
            <a:ext cx="7772400" cy="1470025"/>
          </a:xfrm>
        </p:spPr>
        <p:txBody>
          <a:bodyPr/>
          <a:lstStyle/>
          <a:p>
            <a:r>
              <a:rPr lang="sr-Cyrl-CS" smtClean="0"/>
              <a:t>Кликните и уредите наслов</a:t>
            </a:r>
            <a:endParaRPr lang="x-none"/>
          </a:p>
        </p:txBody>
      </p:sp>
      <p:sp>
        <p:nvSpPr>
          <p:cNvPr id="3" name="Поднаслов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Cyrl-CS" smtClean="0"/>
              <a:t>Кликните и уредите стил поднаслова мастера</a:t>
            </a:r>
            <a:endParaRPr lang="x-none"/>
          </a:p>
        </p:txBody>
      </p:sp>
      <p:sp>
        <p:nvSpPr>
          <p:cNvPr id="4" name="Чувар места за датум 3"/>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5" name="Чувар места за подножје 4"/>
          <p:cNvSpPr>
            <a:spLocks noGrp="1"/>
          </p:cNvSpPr>
          <p:nvPr>
            <p:ph type="ftr" sz="quarter" idx="11"/>
          </p:nvPr>
        </p:nvSpPr>
        <p:spPr/>
        <p:txBody>
          <a:bodyPr/>
          <a:lstStyle/>
          <a:p>
            <a:endParaRPr lang="x-none"/>
          </a:p>
        </p:txBody>
      </p:sp>
      <p:sp>
        <p:nvSpPr>
          <p:cNvPr id="6" name="Чувар места за број слајда 5"/>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2091610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Наслов и садржај">
    <p:spTree>
      <p:nvGrpSpPr>
        <p:cNvPr id="1" name=""/>
        <p:cNvGrpSpPr/>
        <p:nvPr/>
      </p:nvGrpSpPr>
      <p:grpSpPr>
        <a:xfrm>
          <a:off x="0" y="0"/>
          <a:ext cx="0" cy="0"/>
          <a:chOff x="0" y="0"/>
          <a:chExt cx="0" cy="0"/>
        </a:xfrm>
      </p:grpSpPr>
      <p:sp>
        <p:nvSpPr>
          <p:cNvPr id="2" name="Наслов 1"/>
          <p:cNvSpPr>
            <a:spLocks noGrp="1"/>
          </p:cNvSpPr>
          <p:nvPr>
            <p:ph type="title"/>
          </p:nvPr>
        </p:nvSpPr>
        <p:spPr/>
        <p:txBody>
          <a:bodyPr/>
          <a:lstStyle/>
          <a:p>
            <a:r>
              <a:rPr lang="sr-Cyrl-CS" smtClean="0"/>
              <a:t>Кликните и уредите наслов</a:t>
            </a:r>
            <a:endParaRPr lang="x-none"/>
          </a:p>
        </p:txBody>
      </p:sp>
      <p:sp>
        <p:nvSpPr>
          <p:cNvPr id="3" name="Чувар места за садржај 2"/>
          <p:cNvSpPr>
            <a:spLocks noGrp="1"/>
          </p:cNvSpPr>
          <p:nvPr>
            <p:ph idx="1"/>
          </p:nvPr>
        </p:nvSpPr>
        <p:spPr/>
        <p:txBody>
          <a:body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4" name="Чувар места за датум 3"/>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5" name="Чувар места за подножје 4"/>
          <p:cNvSpPr>
            <a:spLocks noGrp="1"/>
          </p:cNvSpPr>
          <p:nvPr>
            <p:ph type="ftr" sz="quarter" idx="11"/>
          </p:nvPr>
        </p:nvSpPr>
        <p:spPr/>
        <p:txBody>
          <a:bodyPr/>
          <a:lstStyle/>
          <a:p>
            <a:endParaRPr lang="x-none"/>
          </a:p>
        </p:txBody>
      </p:sp>
      <p:sp>
        <p:nvSpPr>
          <p:cNvPr id="6" name="Чувар места за број слајда 5"/>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2301935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лавље одељка">
    <p:spTree>
      <p:nvGrpSpPr>
        <p:cNvPr id="1" name=""/>
        <p:cNvGrpSpPr/>
        <p:nvPr/>
      </p:nvGrpSpPr>
      <p:grpSpPr>
        <a:xfrm>
          <a:off x="0" y="0"/>
          <a:ext cx="0" cy="0"/>
          <a:chOff x="0" y="0"/>
          <a:chExt cx="0" cy="0"/>
        </a:xfrm>
      </p:grpSpPr>
      <p:sp>
        <p:nvSpPr>
          <p:cNvPr id="2" name="Наслов 1"/>
          <p:cNvSpPr>
            <a:spLocks noGrp="1"/>
          </p:cNvSpPr>
          <p:nvPr>
            <p:ph type="title"/>
          </p:nvPr>
        </p:nvSpPr>
        <p:spPr>
          <a:xfrm>
            <a:off x="722313" y="4406900"/>
            <a:ext cx="7772400" cy="1362075"/>
          </a:xfrm>
        </p:spPr>
        <p:txBody>
          <a:bodyPr anchor="t"/>
          <a:lstStyle>
            <a:lvl1pPr algn="l">
              <a:defRPr sz="4000" b="1" cap="all"/>
            </a:lvl1pPr>
          </a:lstStyle>
          <a:p>
            <a:r>
              <a:rPr lang="sr-Cyrl-CS" smtClean="0"/>
              <a:t>Кликните и уредите наслов</a:t>
            </a:r>
            <a:endParaRPr lang="x-none"/>
          </a:p>
        </p:txBody>
      </p:sp>
      <p:sp>
        <p:nvSpPr>
          <p:cNvPr id="3" name="Чувар места за 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Cyrl-CS" smtClean="0"/>
              <a:t>Уредите стил текста мастера</a:t>
            </a:r>
          </a:p>
        </p:txBody>
      </p:sp>
      <p:sp>
        <p:nvSpPr>
          <p:cNvPr id="4" name="Чувар места за датум 3"/>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5" name="Чувар места за подножје 4"/>
          <p:cNvSpPr>
            <a:spLocks noGrp="1"/>
          </p:cNvSpPr>
          <p:nvPr>
            <p:ph type="ftr" sz="quarter" idx="11"/>
          </p:nvPr>
        </p:nvSpPr>
        <p:spPr/>
        <p:txBody>
          <a:bodyPr/>
          <a:lstStyle/>
          <a:p>
            <a:endParaRPr lang="x-none"/>
          </a:p>
        </p:txBody>
      </p:sp>
      <p:sp>
        <p:nvSpPr>
          <p:cNvPr id="6" name="Чувар места за број слајда 5"/>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145525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садржаја">
    <p:spTree>
      <p:nvGrpSpPr>
        <p:cNvPr id="1" name=""/>
        <p:cNvGrpSpPr/>
        <p:nvPr/>
      </p:nvGrpSpPr>
      <p:grpSpPr>
        <a:xfrm>
          <a:off x="0" y="0"/>
          <a:ext cx="0" cy="0"/>
          <a:chOff x="0" y="0"/>
          <a:chExt cx="0" cy="0"/>
        </a:xfrm>
      </p:grpSpPr>
      <p:sp>
        <p:nvSpPr>
          <p:cNvPr id="2" name="Наслов 1"/>
          <p:cNvSpPr>
            <a:spLocks noGrp="1"/>
          </p:cNvSpPr>
          <p:nvPr>
            <p:ph type="title"/>
          </p:nvPr>
        </p:nvSpPr>
        <p:spPr/>
        <p:txBody>
          <a:bodyPr/>
          <a:lstStyle/>
          <a:p>
            <a:r>
              <a:rPr lang="sr-Cyrl-CS" smtClean="0"/>
              <a:t>Кликните и уредите наслов</a:t>
            </a:r>
            <a:endParaRPr lang="x-none"/>
          </a:p>
        </p:txBody>
      </p:sp>
      <p:sp>
        <p:nvSpPr>
          <p:cNvPr id="3" name="Чувар места за садржај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4" name="Чувар места за садржај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5" name="Чувар места за датум 4"/>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6" name="Чувар места за подножје 5"/>
          <p:cNvSpPr>
            <a:spLocks noGrp="1"/>
          </p:cNvSpPr>
          <p:nvPr>
            <p:ph type="ftr" sz="quarter" idx="11"/>
          </p:nvPr>
        </p:nvSpPr>
        <p:spPr/>
        <p:txBody>
          <a:bodyPr/>
          <a:lstStyle/>
          <a:p>
            <a:endParaRPr lang="x-none"/>
          </a:p>
        </p:txBody>
      </p:sp>
      <p:sp>
        <p:nvSpPr>
          <p:cNvPr id="7" name="Чувар места за број слајда 6"/>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4291431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Поређење">
    <p:spTree>
      <p:nvGrpSpPr>
        <p:cNvPr id="1" name=""/>
        <p:cNvGrpSpPr/>
        <p:nvPr/>
      </p:nvGrpSpPr>
      <p:grpSpPr>
        <a:xfrm>
          <a:off x="0" y="0"/>
          <a:ext cx="0" cy="0"/>
          <a:chOff x="0" y="0"/>
          <a:chExt cx="0" cy="0"/>
        </a:xfrm>
      </p:grpSpPr>
      <p:sp>
        <p:nvSpPr>
          <p:cNvPr id="2" name="Наслов 1"/>
          <p:cNvSpPr>
            <a:spLocks noGrp="1"/>
          </p:cNvSpPr>
          <p:nvPr>
            <p:ph type="title"/>
          </p:nvPr>
        </p:nvSpPr>
        <p:spPr/>
        <p:txBody>
          <a:bodyPr/>
          <a:lstStyle>
            <a:lvl1pPr>
              <a:defRPr/>
            </a:lvl1pPr>
          </a:lstStyle>
          <a:p>
            <a:r>
              <a:rPr lang="sr-Cyrl-CS" smtClean="0"/>
              <a:t>Кликните и уредите наслов</a:t>
            </a:r>
            <a:endParaRPr lang="x-none"/>
          </a:p>
        </p:txBody>
      </p:sp>
      <p:sp>
        <p:nvSpPr>
          <p:cNvPr id="3" name="Чувар места за 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CS" smtClean="0"/>
              <a:t>Уредите стил текста мастера</a:t>
            </a:r>
          </a:p>
        </p:txBody>
      </p:sp>
      <p:sp>
        <p:nvSpPr>
          <p:cNvPr id="4" name="Чувар места за садржај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5" name="Чувар места за 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CS" smtClean="0"/>
              <a:t>Уредите стил текста мастера</a:t>
            </a:r>
          </a:p>
        </p:txBody>
      </p:sp>
      <p:sp>
        <p:nvSpPr>
          <p:cNvPr id="6" name="Чувар места за садржај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7" name="Чувар места за датум 6"/>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8" name="Чувар места за подножје 7"/>
          <p:cNvSpPr>
            <a:spLocks noGrp="1"/>
          </p:cNvSpPr>
          <p:nvPr>
            <p:ph type="ftr" sz="quarter" idx="11"/>
          </p:nvPr>
        </p:nvSpPr>
        <p:spPr/>
        <p:txBody>
          <a:bodyPr/>
          <a:lstStyle/>
          <a:p>
            <a:endParaRPr lang="x-none"/>
          </a:p>
        </p:txBody>
      </p:sp>
      <p:sp>
        <p:nvSpPr>
          <p:cNvPr id="9" name="Чувар места за број слајда 8"/>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2052457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Само наслов">
    <p:spTree>
      <p:nvGrpSpPr>
        <p:cNvPr id="1" name=""/>
        <p:cNvGrpSpPr/>
        <p:nvPr/>
      </p:nvGrpSpPr>
      <p:grpSpPr>
        <a:xfrm>
          <a:off x="0" y="0"/>
          <a:ext cx="0" cy="0"/>
          <a:chOff x="0" y="0"/>
          <a:chExt cx="0" cy="0"/>
        </a:xfrm>
      </p:grpSpPr>
      <p:sp>
        <p:nvSpPr>
          <p:cNvPr id="2" name="Наслов 1"/>
          <p:cNvSpPr>
            <a:spLocks noGrp="1"/>
          </p:cNvSpPr>
          <p:nvPr>
            <p:ph type="title"/>
          </p:nvPr>
        </p:nvSpPr>
        <p:spPr/>
        <p:txBody>
          <a:bodyPr/>
          <a:lstStyle/>
          <a:p>
            <a:r>
              <a:rPr lang="sr-Cyrl-CS" smtClean="0"/>
              <a:t>Кликните и уредите наслов</a:t>
            </a:r>
            <a:endParaRPr lang="x-none"/>
          </a:p>
        </p:txBody>
      </p:sp>
      <p:sp>
        <p:nvSpPr>
          <p:cNvPr id="3" name="Чувар места за датум 2"/>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4" name="Чувар места за подножје 3"/>
          <p:cNvSpPr>
            <a:spLocks noGrp="1"/>
          </p:cNvSpPr>
          <p:nvPr>
            <p:ph type="ftr" sz="quarter" idx="11"/>
          </p:nvPr>
        </p:nvSpPr>
        <p:spPr/>
        <p:txBody>
          <a:bodyPr/>
          <a:lstStyle/>
          <a:p>
            <a:endParaRPr lang="x-none"/>
          </a:p>
        </p:txBody>
      </p:sp>
      <p:sp>
        <p:nvSpPr>
          <p:cNvPr id="5" name="Чувар места за број слајда 4"/>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1396500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разно">
    <p:spTree>
      <p:nvGrpSpPr>
        <p:cNvPr id="1" name=""/>
        <p:cNvGrpSpPr/>
        <p:nvPr/>
      </p:nvGrpSpPr>
      <p:grpSpPr>
        <a:xfrm>
          <a:off x="0" y="0"/>
          <a:ext cx="0" cy="0"/>
          <a:chOff x="0" y="0"/>
          <a:chExt cx="0" cy="0"/>
        </a:xfrm>
      </p:grpSpPr>
      <p:sp>
        <p:nvSpPr>
          <p:cNvPr id="2" name="Чувар места за датум 1"/>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3" name="Чувар места за подножје 2"/>
          <p:cNvSpPr>
            <a:spLocks noGrp="1"/>
          </p:cNvSpPr>
          <p:nvPr>
            <p:ph type="ftr" sz="quarter" idx="11"/>
          </p:nvPr>
        </p:nvSpPr>
        <p:spPr/>
        <p:txBody>
          <a:bodyPr/>
          <a:lstStyle/>
          <a:p>
            <a:endParaRPr lang="x-none"/>
          </a:p>
        </p:txBody>
      </p:sp>
      <p:sp>
        <p:nvSpPr>
          <p:cNvPr id="4" name="Чувар места за број слајда 3"/>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101173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Садржај са натписом">
    <p:spTree>
      <p:nvGrpSpPr>
        <p:cNvPr id="1" name=""/>
        <p:cNvGrpSpPr/>
        <p:nvPr/>
      </p:nvGrpSpPr>
      <p:grpSpPr>
        <a:xfrm>
          <a:off x="0" y="0"/>
          <a:ext cx="0" cy="0"/>
          <a:chOff x="0" y="0"/>
          <a:chExt cx="0" cy="0"/>
        </a:xfrm>
      </p:grpSpPr>
      <p:sp>
        <p:nvSpPr>
          <p:cNvPr id="2" name="Наслов 1"/>
          <p:cNvSpPr>
            <a:spLocks noGrp="1"/>
          </p:cNvSpPr>
          <p:nvPr>
            <p:ph type="title"/>
          </p:nvPr>
        </p:nvSpPr>
        <p:spPr>
          <a:xfrm>
            <a:off x="457200" y="273050"/>
            <a:ext cx="3008313" cy="1162050"/>
          </a:xfrm>
        </p:spPr>
        <p:txBody>
          <a:bodyPr anchor="b"/>
          <a:lstStyle>
            <a:lvl1pPr algn="l">
              <a:defRPr sz="2000" b="1"/>
            </a:lvl1pPr>
          </a:lstStyle>
          <a:p>
            <a:r>
              <a:rPr lang="sr-Cyrl-CS" smtClean="0"/>
              <a:t>Кликните и уредите наслов</a:t>
            </a:r>
            <a:endParaRPr lang="x-none"/>
          </a:p>
        </p:txBody>
      </p:sp>
      <p:sp>
        <p:nvSpPr>
          <p:cNvPr id="3" name="Чувар места за садржај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4" name="Чувар места за 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Cyrl-CS" smtClean="0"/>
              <a:t>Уредите стил текста мастера</a:t>
            </a:r>
          </a:p>
        </p:txBody>
      </p:sp>
      <p:sp>
        <p:nvSpPr>
          <p:cNvPr id="5" name="Чувар места за датум 4"/>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6" name="Чувар места за подножје 5"/>
          <p:cNvSpPr>
            <a:spLocks noGrp="1"/>
          </p:cNvSpPr>
          <p:nvPr>
            <p:ph type="ftr" sz="quarter" idx="11"/>
          </p:nvPr>
        </p:nvSpPr>
        <p:spPr/>
        <p:txBody>
          <a:bodyPr/>
          <a:lstStyle/>
          <a:p>
            <a:endParaRPr lang="x-none"/>
          </a:p>
        </p:txBody>
      </p:sp>
      <p:sp>
        <p:nvSpPr>
          <p:cNvPr id="7" name="Чувар места за број слајда 6"/>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2274072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Слика са натписом">
    <p:spTree>
      <p:nvGrpSpPr>
        <p:cNvPr id="1" name=""/>
        <p:cNvGrpSpPr/>
        <p:nvPr/>
      </p:nvGrpSpPr>
      <p:grpSpPr>
        <a:xfrm>
          <a:off x="0" y="0"/>
          <a:ext cx="0" cy="0"/>
          <a:chOff x="0" y="0"/>
          <a:chExt cx="0" cy="0"/>
        </a:xfrm>
      </p:grpSpPr>
      <p:sp>
        <p:nvSpPr>
          <p:cNvPr id="2" name="Наслов 1"/>
          <p:cNvSpPr>
            <a:spLocks noGrp="1"/>
          </p:cNvSpPr>
          <p:nvPr>
            <p:ph type="title"/>
          </p:nvPr>
        </p:nvSpPr>
        <p:spPr>
          <a:xfrm>
            <a:off x="1792288" y="4800600"/>
            <a:ext cx="5486400" cy="566738"/>
          </a:xfrm>
        </p:spPr>
        <p:txBody>
          <a:bodyPr anchor="b"/>
          <a:lstStyle>
            <a:lvl1pPr algn="l">
              <a:defRPr sz="2000" b="1"/>
            </a:lvl1pPr>
          </a:lstStyle>
          <a:p>
            <a:r>
              <a:rPr lang="sr-Cyrl-CS" smtClean="0"/>
              <a:t>Кликните и уредите наслов</a:t>
            </a:r>
            <a:endParaRPr lang="x-none"/>
          </a:p>
        </p:txBody>
      </p:sp>
      <p:sp>
        <p:nvSpPr>
          <p:cNvPr id="3" name="Чувар места за слику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Чувар места за 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Cyrl-CS" smtClean="0"/>
              <a:t>Уредите стил текста мастера</a:t>
            </a:r>
          </a:p>
        </p:txBody>
      </p:sp>
      <p:sp>
        <p:nvSpPr>
          <p:cNvPr id="5" name="Чувар места за датум 4"/>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6" name="Чувар места за подножје 5"/>
          <p:cNvSpPr>
            <a:spLocks noGrp="1"/>
          </p:cNvSpPr>
          <p:nvPr>
            <p:ph type="ftr" sz="quarter" idx="11"/>
          </p:nvPr>
        </p:nvSpPr>
        <p:spPr/>
        <p:txBody>
          <a:bodyPr/>
          <a:lstStyle/>
          <a:p>
            <a:endParaRPr lang="x-none"/>
          </a:p>
        </p:txBody>
      </p:sp>
      <p:sp>
        <p:nvSpPr>
          <p:cNvPr id="7" name="Чувар места за број слајда 6"/>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862657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Наслов и вертикални текст">
    <p:spTree>
      <p:nvGrpSpPr>
        <p:cNvPr id="1" name=""/>
        <p:cNvGrpSpPr/>
        <p:nvPr/>
      </p:nvGrpSpPr>
      <p:grpSpPr>
        <a:xfrm>
          <a:off x="0" y="0"/>
          <a:ext cx="0" cy="0"/>
          <a:chOff x="0" y="0"/>
          <a:chExt cx="0" cy="0"/>
        </a:xfrm>
      </p:grpSpPr>
      <p:sp>
        <p:nvSpPr>
          <p:cNvPr id="2" name="Наслов 1"/>
          <p:cNvSpPr>
            <a:spLocks noGrp="1"/>
          </p:cNvSpPr>
          <p:nvPr>
            <p:ph type="title"/>
          </p:nvPr>
        </p:nvSpPr>
        <p:spPr/>
        <p:txBody>
          <a:bodyPr/>
          <a:lstStyle/>
          <a:p>
            <a:r>
              <a:rPr lang="sr-Cyrl-CS" smtClean="0"/>
              <a:t>Кликните и уредите наслов</a:t>
            </a:r>
            <a:endParaRPr lang="x-none"/>
          </a:p>
        </p:txBody>
      </p:sp>
      <p:sp>
        <p:nvSpPr>
          <p:cNvPr id="3" name="Чувар места за вертикални текст 2"/>
          <p:cNvSpPr>
            <a:spLocks noGrp="1"/>
          </p:cNvSpPr>
          <p:nvPr>
            <p:ph type="body" orient="vert" idx="1"/>
          </p:nvPr>
        </p:nvSpPr>
        <p:spPr/>
        <p:txBody>
          <a:bodyPr vert="eaVert"/>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4" name="Чувар места за датум 3"/>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5" name="Чувар места за подножје 4"/>
          <p:cNvSpPr>
            <a:spLocks noGrp="1"/>
          </p:cNvSpPr>
          <p:nvPr>
            <p:ph type="ftr" sz="quarter" idx="11"/>
          </p:nvPr>
        </p:nvSpPr>
        <p:spPr/>
        <p:txBody>
          <a:bodyPr/>
          <a:lstStyle/>
          <a:p>
            <a:endParaRPr lang="x-none"/>
          </a:p>
        </p:txBody>
      </p:sp>
      <p:sp>
        <p:nvSpPr>
          <p:cNvPr id="6" name="Чувар места за број слајда 5"/>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42400116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ни наслов и текст">
    <p:spTree>
      <p:nvGrpSpPr>
        <p:cNvPr id="1" name=""/>
        <p:cNvGrpSpPr/>
        <p:nvPr/>
      </p:nvGrpSpPr>
      <p:grpSpPr>
        <a:xfrm>
          <a:off x="0" y="0"/>
          <a:ext cx="0" cy="0"/>
          <a:chOff x="0" y="0"/>
          <a:chExt cx="0" cy="0"/>
        </a:xfrm>
      </p:grpSpPr>
      <p:sp>
        <p:nvSpPr>
          <p:cNvPr id="2" name="Вертикални наслов 1"/>
          <p:cNvSpPr>
            <a:spLocks noGrp="1"/>
          </p:cNvSpPr>
          <p:nvPr>
            <p:ph type="title" orient="vert"/>
          </p:nvPr>
        </p:nvSpPr>
        <p:spPr>
          <a:xfrm>
            <a:off x="6629400" y="274638"/>
            <a:ext cx="2057400" cy="5851525"/>
          </a:xfrm>
        </p:spPr>
        <p:txBody>
          <a:bodyPr vert="eaVert"/>
          <a:lstStyle/>
          <a:p>
            <a:r>
              <a:rPr lang="sr-Cyrl-CS" smtClean="0"/>
              <a:t>Кликните и уредите наслов</a:t>
            </a:r>
            <a:endParaRPr lang="x-none"/>
          </a:p>
        </p:txBody>
      </p:sp>
      <p:sp>
        <p:nvSpPr>
          <p:cNvPr id="3" name="Чувар места за вертикални текст 2"/>
          <p:cNvSpPr>
            <a:spLocks noGrp="1"/>
          </p:cNvSpPr>
          <p:nvPr>
            <p:ph type="body" orient="vert" idx="1"/>
          </p:nvPr>
        </p:nvSpPr>
        <p:spPr>
          <a:xfrm>
            <a:off x="457200" y="274638"/>
            <a:ext cx="6019800" cy="5851525"/>
          </a:xfrm>
        </p:spPr>
        <p:txBody>
          <a:bodyPr vert="eaVert"/>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4" name="Чувар места за датум 3"/>
          <p:cNvSpPr>
            <a:spLocks noGrp="1"/>
          </p:cNvSpPr>
          <p:nvPr>
            <p:ph type="dt" sz="half" idx="10"/>
          </p:nvPr>
        </p:nvSpPr>
        <p:spPr/>
        <p:txBody>
          <a:bodyPr/>
          <a:lstStyle/>
          <a:p>
            <a:fld id="{0AE98340-43B4-41E5-A79E-FDD2836256F4}" type="datetimeFigureOut">
              <a:rPr lang="x-none" smtClean="0"/>
              <a:pPr/>
              <a:t>8.2.2020</a:t>
            </a:fld>
            <a:endParaRPr lang="x-none"/>
          </a:p>
        </p:txBody>
      </p:sp>
      <p:sp>
        <p:nvSpPr>
          <p:cNvPr id="5" name="Чувар места за подножје 4"/>
          <p:cNvSpPr>
            <a:spLocks noGrp="1"/>
          </p:cNvSpPr>
          <p:nvPr>
            <p:ph type="ftr" sz="quarter" idx="11"/>
          </p:nvPr>
        </p:nvSpPr>
        <p:spPr/>
        <p:txBody>
          <a:bodyPr/>
          <a:lstStyle/>
          <a:p>
            <a:endParaRPr lang="x-none"/>
          </a:p>
        </p:txBody>
      </p:sp>
      <p:sp>
        <p:nvSpPr>
          <p:cNvPr id="6" name="Чувар места за број слајда 5"/>
          <p:cNvSpPr>
            <a:spLocks noGrp="1"/>
          </p:cNvSpPr>
          <p:nvPr>
            <p:ph type="sldNum" sz="quarter" idx="12"/>
          </p:nvPr>
        </p:nvSpPr>
        <p:spPr/>
        <p:txBody>
          <a:body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322253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17" name="Footer Placeholder 16"/>
          <p:cNvSpPr>
            <a:spLocks noGrp="1"/>
          </p:cNvSpPr>
          <p:nvPr>
            <p:ph type="ftr" sz="quarter" idx="11"/>
          </p:nvPr>
        </p:nvSpPr>
        <p:spPr/>
        <p:txBody>
          <a:bodyPr/>
          <a:lstStyle>
            <a:extLst/>
          </a:lstStyle>
          <a:p>
            <a:endParaRPr lang="sr-Cyrl-CS"/>
          </a:p>
        </p:txBody>
      </p:sp>
      <p:sp>
        <p:nvSpPr>
          <p:cNvPr id="29" name="Slide Number Placeholder 28"/>
          <p:cNvSpPr>
            <a:spLocks noGrp="1"/>
          </p:cNvSpPr>
          <p:nvPr>
            <p:ph type="sldNum" sz="quarter" idx="12"/>
          </p:nvPr>
        </p:nvSpPr>
        <p:spPr/>
        <p:txBody>
          <a:bodyPr/>
          <a:lstStyle>
            <a:extLst/>
          </a:lstStyle>
          <a:p>
            <a:fld id="{08C3D146-02E3-48CF-93F8-3B30940F2168}" type="slidenum">
              <a:rPr lang="sr-Cyrl-CS" smtClean="0"/>
              <a:pPr/>
              <a:t>‹#›</a:t>
            </a:fld>
            <a:endParaRPr lang="sr-Cyrl-C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5" name="Footer Placeholder 4"/>
          <p:cNvSpPr>
            <a:spLocks noGrp="1"/>
          </p:cNvSpPr>
          <p:nvPr>
            <p:ph type="ftr" sz="quarter" idx="11"/>
          </p:nvPr>
        </p:nvSpPr>
        <p:spPr/>
        <p:txBody>
          <a:bodyPr/>
          <a:lstStyle>
            <a:extLst/>
          </a:lstStyle>
          <a:p>
            <a:endParaRPr lang="sr-Cyrl-CS"/>
          </a:p>
        </p:txBody>
      </p:sp>
      <p:sp>
        <p:nvSpPr>
          <p:cNvPr id="6" name="Slide Number Placeholder 5"/>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5" name="Footer Placeholder 4"/>
          <p:cNvSpPr>
            <a:spLocks noGrp="1"/>
          </p:cNvSpPr>
          <p:nvPr>
            <p:ph type="ftr" sz="quarter" idx="11"/>
          </p:nvPr>
        </p:nvSpPr>
        <p:spPr/>
        <p:txBody>
          <a:bodyPr/>
          <a:lstStyle>
            <a:extLst/>
          </a:lstStyle>
          <a:p>
            <a:endParaRPr lang="sr-Cyrl-CS"/>
          </a:p>
        </p:txBody>
      </p:sp>
      <p:sp>
        <p:nvSpPr>
          <p:cNvPr id="6" name="Slide Number Placeholder 5"/>
          <p:cNvSpPr>
            <a:spLocks noGrp="1"/>
          </p:cNvSpPr>
          <p:nvPr>
            <p:ph type="sldNum" sz="quarter" idx="12"/>
          </p:nvPr>
        </p:nvSpPr>
        <p:spPr/>
        <p:txBody>
          <a:bodyPr/>
          <a:lstStyle>
            <a:extLst/>
          </a:lstStyle>
          <a:p>
            <a:fld id="{08C3D146-02E3-48CF-93F8-3B30940F2168}" type="slidenum">
              <a:rPr lang="sr-Cyrl-CS" smtClean="0"/>
              <a:pPr/>
              <a:t>‹#›</a:t>
            </a:fld>
            <a:endParaRPr lang="sr-Cyrl-C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6" name="Footer Placeholder 5"/>
          <p:cNvSpPr>
            <a:spLocks noGrp="1"/>
          </p:cNvSpPr>
          <p:nvPr>
            <p:ph type="ftr" sz="quarter" idx="11"/>
          </p:nvPr>
        </p:nvSpPr>
        <p:spPr/>
        <p:txBody>
          <a:bodyPr/>
          <a:lstStyle>
            <a:extLst/>
          </a:lstStyle>
          <a:p>
            <a:endParaRPr lang="sr-Cyrl-CS"/>
          </a:p>
        </p:txBody>
      </p:sp>
      <p:sp>
        <p:nvSpPr>
          <p:cNvPr id="7" name="Slide Number Placeholder 6"/>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8" name="Footer Placeholder 7"/>
          <p:cNvSpPr>
            <a:spLocks noGrp="1"/>
          </p:cNvSpPr>
          <p:nvPr>
            <p:ph type="ftr" sz="quarter" idx="11"/>
          </p:nvPr>
        </p:nvSpPr>
        <p:spPr/>
        <p:txBody>
          <a:bodyPr/>
          <a:lstStyle>
            <a:extLst/>
          </a:lstStyle>
          <a:p>
            <a:endParaRPr lang="sr-Cyrl-CS"/>
          </a:p>
        </p:txBody>
      </p:sp>
      <p:sp>
        <p:nvSpPr>
          <p:cNvPr id="9" name="Slide Number Placeholder 8"/>
          <p:cNvSpPr>
            <a:spLocks noGrp="1"/>
          </p:cNvSpPr>
          <p:nvPr>
            <p:ph type="sldNum" sz="quarter" idx="12"/>
          </p:nvPr>
        </p:nvSpPr>
        <p:spPr/>
        <p:txBody>
          <a:bodyPr/>
          <a:lstStyle>
            <a:extLst/>
          </a:lstStyle>
          <a:p>
            <a:fld id="{08C3D146-02E3-48CF-93F8-3B30940F2168}" type="slidenum">
              <a:rPr lang="sr-Cyrl-CS" smtClean="0"/>
              <a:pPr/>
              <a:t>‹#›</a:t>
            </a:fld>
            <a:endParaRPr lang="sr-Cyrl-C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4" name="Footer Placeholder 3"/>
          <p:cNvSpPr>
            <a:spLocks noGrp="1"/>
          </p:cNvSpPr>
          <p:nvPr>
            <p:ph type="ftr" sz="quarter" idx="11"/>
          </p:nvPr>
        </p:nvSpPr>
        <p:spPr/>
        <p:txBody>
          <a:bodyPr/>
          <a:lstStyle>
            <a:extLst/>
          </a:lstStyle>
          <a:p>
            <a:endParaRPr lang="sr-Cyrl-CS"/>
          </a:p>
        </p:txBody>
      </p:sp>
      <p:sp>
        <p:nvSpPr>
          <p:cNvPr id="5" name="Slide Number Placeholder 4"/>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3" name="Footer Placeholder 2"/>
          <p:cNvSpPr>
            <a:spLocks noGrp="1"/>
          </p:cNvSpPr>
          <p:nvPr>
            <p:ph type="ftr" sz="quarter" idx="11"/>
          </p:nvPr>
        </p:nvSpPr>
        <p:spPr/>
        <p:txBody>
          <a:bodyPr/>
          <a:lstStyle>
            <a:extLst/>
          </a:lstStyle>
          <a:p>
            <a:endParaRPr lang="sr-Cyrl-CS"/>
          </a:p>
        </p:txBody>
      </p:sp>
      <p:sp>
        <p:nvSpPr>
          <p:cNvPr id="4" name="Slide Number Placeholder 3"/>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Cyrl-C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6" name="Footer Placeholder 5"/>
          <p:cNvSpPr>
            <a:spLocks noGrp="1"/>
          </p:cNvSpPr>
          <p:nvPr>
            <p:ph type="ftr" sz="quarter" idx="11"/>
          </p:nvPr>
        </p:nvSpPr>
        <p:spPr/>
        <p:txBody>
          <a:bodyPr/>
          <a:lstStyle>
            <a:extLst/>
          </a:lstStyle>
          <a:p>
            <a:endParaRPr lang="sr-Cyrl-CS"/>
          </a:p>
        </p:txBody>
      </p:sp>
      <p:sp>
        <p:nvSpPr>
          <p:cNvPr id="7" name="Slide Number Placeholder 6"/>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620B20A1-2FBC-4BEF-A4F3-1DC9F2A1B4DE}" type="datetimeFigureOut">
              <a:rPr lang="sr-Latn-CS" smtClean="0"/>
              <a:pPr/>
              <a:t>8.2.2020</a:t>
            </a:fld>
            <a:endParaRPr lang="sr-Cyrl-CS"/>
          </a:p>
        </p:txBody>
      </p:sp>
      <p:sp>
        <p:nvSpPr>
          <p:cNvPr id="6" name="Footer Placeholder 5"/>
          <p:cNvSpPr>
            <a:spLocks noGrp="1"/>
          </p:cNvSpPr>
          <p:nvPr>
            <p:ph type="ftr" sz="quarter" idx="11"/>
          </p:nvPr>
        </p:nvSpPr>
        <p:spPr>
          <a:xfrm>
            <a:off x="914400" y="55499"/>
            <a:ext cx="5562600" cy="365125"/>
          </a:xfrm>
        </p:spPr>
        <p:txBody>
          <a:bodyPr/>
          <a:lstStyle>
            <a:extLst/>
          </a:lstStyle>
          <a:p>
            <a:endParaRPr lang="sr-Cyrl-CS"/>
          </a:p>
        </p:txBody>
      </p:sp>
      <p:sp>
        <p:nvSpPr>
          <p:cNvPr id="7" name="Slide Number Placeholder 6"/>
          <p:cNvSpPr>
            <a:spLocks noGrp="1"/>
          </p:cNvSpPr>
          <p:nvPr>
            <p:ph type="sldNum" sz="quarter" idx="12"/>
          </p:nvPr>
        </p:nvSpPr>
        <p:spPr>
          <a:xfrm>
            <a:off x="8610600" y="55499"/>
            <a:ext cx="457200" cy="365125"/>
          </a:xfrm>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5" name="Footer Placeholder 4"/>
          <p:cNvSpPr>
            <a:spLocks noGrp="1"/>
          </p:cNvSpPr>
          <p:nvPr>
            <p:ph type="ftr" sz="quarter" idx="11"/>
          </p:nvPr>
        </p:nvSpPr>
        <p:spPr/>
        <p:txBody>
          <a:bodyPr/>
          <a:lstStyle>
            <a:extLst/>
          </a:lstStyle>
          <a:p>
            <a:endParaRPr lang="sr-Cyrl-CS"/>
          </a:p>
        </p:txBody>
      </p:sp>
      <p:sp>
        <p:nvSpPr>
          <p:cNvPr id="6" name="Slide Number Placeholder 5"/>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20B20A1-2FBC-4BEF-A4F3-1DC9F2A1B4DE}" type="datetimeFigureOut">
              <a:rPr lang="sr-Latn-CS" smtClean="0"/>
              <a:pPr/>
              <a:t>8.2.2020</a:t>
            </a:fld>
            <a:endParaRPr lang="sr-Cyrl-CS"/>
          </a:p>
        </p:txBody>
      </p:sp>
      <p:sp>
        <p:nvSpPr>
          <p:cNvPr id="5" name="Footer Placeholder 4"/>
          <p:cNvSpPr>
            <a:spLocks noGrp="1"/>
          </p:cNvSpPr>
          <p:nvPr>
            <p:ph type="ftr" sz="quarter" idx="11"/>
          </p:nvPr>
        </p:nvSpPr>
        <p:spPr/>
        <p:txBody>
          <a:bodyPr/>
          <a:lstStyle>
            <a:extLst/>
          </a:lstStyle>
          <a:p>
            <a:endParaRPr lang="sr-Cyrl-CS"/>
          </a:p>
        </p:txBody>
      </p:sp>
      <p:sp>
        <p:nvSpPr>
          <p:cNvPr id="6" name="Slide Number Placeholder 5"/>
          <p:cNvSpPr>
            <a:spLocks noGrp="1"/>
          </p:cNvSpPr>
          <p:nvPr>
            <p:ph type="sldNum" sz="quarter" idx="12"/>
          </p:nvPr>
        </p:nvSpPr>
        <p:spPr/>
        <p:txBody>
          <a:bodyPr/>
          <a:lstStyle>
            <a:extLst/>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Date Placeholder 4"/>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Cyrl-C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7" name="Date Placeholder 6"/>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Date Placeholder 2"/>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Cyrl-C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Cyrl-C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Cyrl-C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083047-9FFA-46C1-850A-50E8DFC71036}" type="datetimeFigureOut">
              <a:rPr lang="sr-Latn-CS" smtClean="0"/>
              <a:pPr/>
              <a:t>8.2.2020</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1DD0E358-859B-4373-ADE5-D5A4604D8CB9}" type="slidenum">
              <a:rPr lang="sr-Cyrl-CS" smtClean="0"/>
              <a:pPr/>
              <a:t>‹#›</a:t>
            </a:fld>
            <a:endParaRPr lang="sr-Cyrl-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r-Cyrl-C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083047-9FFA-46C1-850A-50E8DFC71036}" type="datetimeFigureOut">
              <a:rPr lang="sr-Latn-CS" smtClean="0"/>
              <a:pPr/>
              <a:t>8.2.2020</a:t>
            </a:fld>
            <a:endParaRPr lang="sr-Cyrl-C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Cyrl-C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0E358-859B-4373-ADE5-D5A4604D8CB9}" type="slidenum">
              <a:rPr lang="sr-Cyrl-CS" smtClean="0"/>
              <a:pPr/>
              <a:t>‹#›</a:t>
            </a:fld>
            <a:endParaRPr lang="sr-Cyrl-C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Чувар места за наслов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r-Cyrl-CS" smtClean="0"/>
              <a:t>Кликните и уредите наслов</a:t>
            </a:r>
            <a:endParaRPr lang="x-none"/>
          </a:p>
        </p:txBody>
      </p:sp>
      <p:sp>
        <p:nvSpPr>
          <p:cNvPr id="3" name="Чувар места за 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r-Cyrl-CS" smtClean="0"/>
              <a:t>Уредите стил текста мастера</a:t>
            </a:r>
          </a:p>
          <a:p>
            <a:pPr lvl="1"/>
            <a:r>
              <a:rPr lang="sr-Cyrl-CS" smtClean="0"/>
              <a:t>Други ниво</a:t>
            </a:r>
          </a:p>
          <a:p>
            <a:pPr lvl="2"/>
            <a:r>
              <a:rPr lang="sr-Cyrl-CS" smtClean="0"/>
              <a:t>Трећи ниво</a:t>
            </a:r>
          </a:p>
          <a:p>
            <a:pPr lvl="3"/>
            <a:r>
              <a:rPr lang="sr-Cyrl-CS" smtClean="0"/>
              <a:t>Четврти ниво</a:t>
            </a:r>
          </a:p>
          <a:p>
            <a:pPr lvl="4"/>
            <a:r>
              <a:rPr lang="sr-Cyrl-CS" smtClean="0"/>
              <a:t>Пети ниво</a:t>
            </a:r>
            <a:endParaRPr lang="x-none"/>
          </a:p>
        </p:txBody>
      </p:sp>
      <p:sp>
        <p:nvSpPr>
          <p:cNvPr id="4" name="Чувар места за дату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98340-43B4-41E5-A79E-FDD2836256F4}" type="datetimeFigureOut">
              <a:rPr lang="x-none" smtClean="0"/>
              <a:pPr/>
              <a:t>8.2.2020</a:t>
            </a:fld>
            <a:endParaRPr lang="x-none"/>
          </a:p>
        </p:txBody>
      </p:sp>
      <p:sp>
        <p:nvSpPr>
          <p:cNvPr id="5" name="Чувар места за подножје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Чувар места за број слај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28F56-3B70-4DC2-B4D2-38FBCD53BD43}" type="slidenum">
              <a:rPr lang="x-none" smtClean="0"/>
              <a:pPr/>
              <a:t>‹#›</a:t>
            </a:fld>
            <a:endParaRPr lang="x-none"/>
          </a:p>
        </p:txBody>
      </p:sp>
    </p:spTree>
    <p:extLst>
      <p:ext uri="{BB962C8B-B14F-4D97-AF65-F5344CB8AC3E}">
        <p14:creationId xmlns:p14="http://schemas.microsoft.com/office/powerpoint/2010/main" xmlns="" val="12264055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620B20A1-2FBC-4BEF-A4F3-1DC9F2A1B4DE}" type="datetimeFigureOut">
              <a:rPr lang="sr-Latn-CS" smtClean="0"/>
              <a:pPr/>
              <a:t>8.2.2020</a:t>
            </a:fld>
            <a:endParaRPr lang="sr-Cyrl-C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sr-Cyrl-C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8C3D146-02E3-48CF-93F8-3B30940F2168}"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hyperlink" Target="https://katihizis.weebly.com/"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asternOrthodoxChristianMonks.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428596" y="4357694"/>
            <a:ext cx="8472518" cy="1975104"/>
          </a:xfrm>
        </p:spPr>
        <p:txBody>
          <a:bodyPr/>
          <a:lstStyle/>
          <a:p>
            <a:r>
              <a:rPr lang="sr-Cyrl-CS" sz="6600" dirty="0" smtClean="0">
                <a:effectLst>
                  <a:glow rad="228600">
                    <a:schemeClr val="accent4">
                      <a:satMod val="175000"/>
                      <a:alpha val="40000"/>
                    </a:schemeClr>
                  </a:glow>
                  <a:reflection blurRad="12700" stA="34000" endA="740" endPos="53000" dir="5400000" sy="-100000" algn="bl" rotWithShape="0"/>
                </a:effectLst>
              </a:rPr>
              <a:t>Православно монаштво</a:t>
            </a:r>
            <a:endParaRPr lang="sr-Cyrl-CS" sz="6600" dirty="0">
              <a:effectLst>
                <a:glow rad="228600">
                  <a:schemeClr val="accent4">
                    <a:satMod val="175000"/>
                    <a:alpha val="40000"/>
                  </a:schemeClr>
                </a:glow>
                <a:reflection blurRad="12700" stA="34000" endA="740" endPos="53000" dir="5400000" sy="-100000" algn="bl" rotWithShape="0"/>
              </a:effectLst>
            </a:endParaRPr>
          </a:p>
        </p:txBody>
      </p:sp>
      <p:sp>
        <p:nvSpPr>
          <p:cNvPr id="3" name="Subtitle 2"/>
          <p:cNvSpPr>
            <a:spLocks noGrp="1"/>
          </p:cNvSpPr>
          <p:nvPr>
            <p:ph type="subTitle" idx="1"/>
          </p:nvPr>
        </p:nvSpPr>
        <p:spPr/>
        <p:txBody>
          <a:bodyPr>
            <a:normAutofit/>
          </a:bodyPr>
          <a:lstStyle/>
          <a:p>
            <a:r>
              <a:rPr lang="sr-Cyrl-CS" dirty="0" smtClean="0"/>
              <a:t>Православни катихизис</a:t>
            </a:r>
            <a:endParaRPr lang="sr-Cyrl-CS" dirty="0"/>
          </a:p>
        </p:txBody>
      </p:sp>
      <p:sp>
        <p:nvSpPr>
          <p:cNvPr id="4" name="TextBox 3"/>
          <p:cNvSpPr txBox="1"/>
          <p:nvPr/>
        </p:nvSpPr>
        <p:spPr>
          <a:xfrm>
            <a:off x="5429256" y="6000768"/>
            <a:ext cx="3403111" cy="646331"/>
          </a:xfrm>
          <a:prstGeom prst="rect">
            <a:avLst/>
          </a:prstGeom>
          <a:noFill/>
        </p:spPr>
        <p:txBody>
          <a:bodyPr wrap="none" rtlCol="0">
            <a:spAutoFit/>
          </a:bodyPr>
          <a:lstStyle/>
          <a:p>
            <a:r>
              <a:rPr lang="sr-Cyrl-CS" b="1" dirty="0" smtClean="0"/>
              <a:t>Марко Радаковић, вероучитељ</a:t>
            </a:r>
          </a:p>
          <a:p>
            <a:r>
              <a:rPr lang="sr-Cyrl-CS" b="1" dirty="0" smtClean="0"/>
              <a:t>Бачки Грачац 2013.</a:t>
            </a:r>
            <a:endParaRPr lang="sr-Cyrl-CS"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77071.jpg"/>
          <p:cNvPicPr>
            <a:picLocks noChangeAspect="1"/>
          </p:cNvPicPr>
          <p:nvPr/>
        </p:nvPicPr>
        <p:blipFill>
          <a:blip r:embed="rId2"/>
          <a:stretch>
            <a:fillRect/>
          </a:stretch>
        </p:blipFill>
        <p:spPr>
          <a:xfrm>
            <a:off x="0" y="0"/>
            <a:ext cx="9144000" cy="6857999"/>
          </a:xfrm>
          <a:prstGeom prst="rect">
            <a:avLst/>
          </a:prstGeom>
        </p:spPr>
      </p:pic>
      <p:sp>
        <p:nvSpPr>
          <p:cNvPr id="4" name="Rectangle 3"/>
          <p:cNvSpPr/>
          <p:nvPr/>
        </p:nvSpPr>
        <p:spPr>
          <a:xfrm>
            <a:off x="0" y="0"/>
            <a:ext cx="9144000" cy="1938992"/>
          </a:xfrm>
          <a:prstGeom prst="rect">
            <a:avLst/>
          </a:prstGeom>
          <a:gradFill>
            <a:gsLst>
              <a:gs pos="100000">
                <a:schemeClr val="accent1">
                  <a:tint val="66000"/>
                  <a:satMod val="160000"/>
                  <a:alpha val="42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ru-RU" sz="2400" dirty="0" smtClean="0"/>
              <a:t>Манастира има мушких и женских. У православном хришћанству нема разлике између мушких и женских манастира. Православни монаси и монахиње воде једнак духовни живот. Православно монаштво нема монашких редова, као у римокатоличкој цркви.Богомајка се сматра заштитницом монаха.</a:t>
            </a:r>
            <a:endParaRPr lang="en-US" sz="2400" dirty="0"/>
          </a:p>
        </p:txBody>
      </p:sp>
    </p:spTree>
    <p:extLst>
      <p:ext uri="{BB962C8B-B14F-4D97-AF65-F5344CB8AC3E}">
        <p14:creationId xmlns:p14="http://schemas.microsoft.com/office/powerpoint/2010/main" xmlns="" val="10145747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umblr_mjii65Ae8h1rkghcuo1_1280.jpg"/>
          <p:cNvPicPr>
            <a:picLocks noChangeAspect="1"/>
          </p:cNvPicPr>
          <p:nvPr/>
        </p:nvPicPr>
        <p:blipFill>
          <a:blip r:embed="rId2"/>
          <a:stretch>
            <a:fillRect/>
          </a:stretch>
        </p:blipFill>
        <p:spPr>
          <a:xfrm>
            <a:off x="0" y="-21431"/>
            <a:ext cx="9144000" cy="6900862"/>
          </a:xfrm>
          <a:prstGeom prst="rect">
            <a:avLst/>
          </a:prstGeom>
        </p:spPr>
      </p:pic>
      <p:sp>
        <p:nvSpPr>
          <p:cNvPr id="7" name="Rectangle 6"/>
          <p:cNvSpPr/>
          <p:nvPr/>
        </p:nvSpPr>
        <p:spPr>
          <a:xfrm>
            <a:off x="0" y="0"/>
            <a:ext cx="9144000" cy="1631216"/>
          </a:xfrm>
          <a:prstGeom prst="rect">
            <a:avLst/>
          </a:prstGeom>
          <a:solidFill>
            <a:schemeClr val="tx1"/>
          </a:solidFill>
        </p:spPr>
        <p:txBody>
          <a:bodyPr wrap="square">
            <a:spAutoFit/>
          </a:bodyPr>
          <a:lstStyle/>
          <a:p>
            <a:r>
              <a:rPr lang="ru-RU" sz="2000" b="1" dirty="0" smtClean="0">
                <a:solidFill>
                  <a:schemeClr val="bg1"/>
                </a:solidFill>
              </a:rPr>
              <a:t>Аскеза (гр. ασκισις аскезис - вежба, подвиг) је начин живота који се састоји у одрицању од страсти и телесних прохтева. Аскетизам је начин живота који одбацује изопачење људске личности, безобзирно искориштавање природе и физичке средине и превазилази себичну тежњу да се троши све за себе, а не за заједницу.</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3b24e9bd34edb04c931d5611e1701fec.jpg"/>
          <p:cNvPicPr>
            <a:picLocks noChangeAspect="1"/>
          </p:cNvPicPr>
          <p:nvPr/>
        </p:nvPicPr>
        <p:blipFill>
          <a:blip r:embed="rId2"/>
          <a:stretch>
            <a:fillRect/>
          </a:stretch>
        </p:blipFill>
        <p:spPr>
          <a:xfrm>
            <a:off x="4019550" y="0"/>
            <a:ext cx="5124450" cy="6858000"/>
          </a:xfrm>
          <a:prstGeom prst="rect">
            <a:avLst/>
          </a:prstGeom>
          <a:ln>
            <a:noFill/>
          </a:ln>
          <a:effectLst>
            <a:softEdge rad="112500"/>
          </a:effectLst>
        </p:spPr>
      </p:pic>
      <p:sp>
        <p:nvSpPr>
          <p:cNvPr id="9" name="Rectangle 8"/>
          <p:cNvSpPr/>
          <p:nvPr/>
        </p:nvSpPr>
        <p:spPr>
          <a:xfrm>
            <a:off x="0" y="0"/>
            <a:ext cx="4143372" cy="5632311"/>
          </a:xfrm>
          <a:prstGeom prst="rect">
            <a:avLst/>
          </a:prstGeom>
        </p:spPr>
        <p:txBody>
          <a:bodyPr wrap="square">
            <a:spAutoFit/>
          </a:bodyPr>
          <a:lstStyle/>
          <a:p>
            <a:r>
              <a:rPr lang="ru-RU" sz="2400" dirty="0" smtClean="0"/>
              <a:t>Аскетизам је пракса задобијања врлина кроз духовни и физички подвиг. Наравно, хришћанска аскеза не може се ограничити на морални подвиг да се чини добро и избегава зло. Суштина подвига је одрицање од пролазног света и његових уживања у циљу задобијања унутрашњег мира Царства Божијег. Стога је аскетски подвиг духовна борба да се поново досегне живот какав је био пре пада у грех.</a:t>
            </a:r>
            <a:endParaRPr lang="en-US" sz="2400" dirty="0"/>
          </a:p>
        </p:txBody>
      </p:sp>
    </p:spTree>
    <p:extLst>
      <p:ext uri="{BB962C8B-B14F-4D97-AF65-F5344CB8AC3E}">
        <p14:creationId xmlns:p14="http://schemas.microsoft.com/office/powerpoint/2010/main" xmlns="" val="2265459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532bb97f9174eab8c3f3d389458ce7bd.jpg"/>
          <p:cNvPicPr>
            <a:picLocks noChangeAspect="1"/>
          </p:cNvPicPr>
          <p:nvPr/>
        </p:nvPicPr>
        <p:blipFill>
          <a:blip r:embed="rId2"/>
          <a:stretch>
            <a:fillRect/>
          </a:stretch>
        </p:blipFill>
        <p:spPr>
          <a:xfrm>
            <a:off x="0" y="0"/>
            <a:ext cx="5000625" cy="6667500"/>
          </a:xfrm>
          <a:prstGeom prst="rect">
            <a:avLst/>
          </a:prstGeom>
          <a:ln>
            <a:noFill/>
          </a:ln>
          <a:effectLst>
            <a:softEdge rad="112500"/>
          </a:effectLst>
        </p:spPr>
      </p:pic>
      <p:sp>
        <p:nvSpPr>
          <p:cNvPr id="5" name="Rectangle 4"/>
          <p:cNvSpPr/>
          <p:nvPr/>
        </p:nvSpPr>
        <p:spPr>
          <a:xfrm>
            <a:off x="5072066" y="0"/>
            <a:ext cx="4071934" cy="5940088"/>
          </a:xfrm>
          <a:prstGeom prst="rect">
            <a:avLst/>
          </a:prstGeom>
        </p:spPr>
        <p:txBody>
          <a:bodyPr wrap="square">
            <a:spAutoFit/>
          </a:bodyPr>
          <a:lstStyle/>
          <a:p>
            <a:r>
              <a:rPr lang="ru-RU" sz="2000" b="1" dirty="0" smtClean="0"/>
              <a:t>Искушеник</a:t>
            </a:r>
            <a:r>
              <a:rPr lang="ru-RU" sz="2000" dirty="0" smtClean="0"/>
              <a:t> је особа која је се спрема да се замонаши и која се налази у некој врсти провере да ли је способна за монашки живот.</a:t>
            </a:r>
          </a:p>
          <a:p>
            <a:r>
              <a:rPr lang="ru-RU" sz="2000" dirty="0" smtClean="0"/>
              <a:t>Реч долази од глагола искушавати, пошто се појединац у том периоду искушава да ли може и да ли чврсто жели да свој живот посвети Богу односно да остане у манастиру до краја свог овоземаљског живота. Трајање искушеништва зависи искључиво од процене игумана манастира. Када игуман донесе такву одлуку, позива се владика који онда свечано замонашује дотадашњег искушеника који постаје равноправни члан манастирске заједнице.</a:t>
            </a:r>
            <a:endParaRPr lang="ru-RU"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4705.jpg"/>
          <p:cNvPicPr>
            <a:picLocks noChangeAspect="1"/>
          </p:cNvPicPr>
          <p:nvPr/>
        </p:nvPicPr>
        <p:blipFill>
          <a:blip r:embed="rId2"/>
          <a:stretch>
            <a:fillRect/>
          </a:stretch>
        </p:blipFill>
        <p:spPr>
          <a:xfrm>
            <a:off x="29995" y="0"/>
            <a:ext cx="9114005" cy="6072206"/>
          </a:xfrm>
          <a:prstGeom prst="rect">
            <a:avLst/>
          </a:prstGeom>
        </p:spPr>
      </p:pic>
      <p:sp>
        <p:nvSpPr>
          <p:cNvPr id="3" name="Правоугаоник 2"/>
          <p:cNvSpPr/>
          <p:nvPr/>
        </p:nvSpPr>
        <p:spPr>
          <a:xfrm>
            <a:off x="0" y="3441680"/>
            <a:ext cx="8286776" cy="3416320"/>
          </a:xfrm>
          <a:prstGeom prst="rect">
            <a:avLst/>
          </a:prstGeom>
          <a:solidFill>
            <a:schemeClr val="accent3">
              <a:lumMod val="75000"/>
            </a:schemeClr>
          </a:solidFill>
        </p:spPr>
        <p:txBody>
          <a:bodyPr wrap="square" lIns="91440" tIns="45720" rIns="91440" bIns="45720">
            <a:spAutoFit/>
          </a:bodyPr>
          <a:lstStyle/>
          <a:p>
            <a:pPr algn="ct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Кад </a:t>
            </a:r>
            <a:r>
              <a:rPr lang="ru-RU" sz="36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му мало чвршће сазри одлука</a:t>
            </a: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a:t>
            </a:r>
          </a:p>
          <a:p>
            <a:pPr algn="ct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 </a:t>
            </a:r>
            <a:r>
              <a:rPr lang="ru-RU" sz="36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онда </a:t>
            </a: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 </a:t>
            </a:r>
            <a:r>
              <a:rPr lang="ru-RU" sz="36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Владика </a:t>
            </a: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искушеника(-цу)</a:t>
            </a:r>
          </a:p>
          <a:p>
            <a:pPr algn="ct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обуче </a:t>
            </a:r>
            <a:r>
              <a:rPr lang="ru-RU" sz="36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у искушенички </a:t>
            </a: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подрасник</a:t>
            </a:r>
          </a:p>
          <a:p>
            <a:pPr algn="ct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 </a:t>
            </a:r>
            <a:r>
              <a:rPr lang="ru-RU" sz="36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и </a:t>
            </a: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скуфију, </a:t>
            </a:r>
            <a:r>
              <a:rPr lang="ru-RU" sz="36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или мараму (женске особе</a:t>
            </a:r>
            <a:r>
              <a:rPr lang="ru-RU" sz="3600" b="1" spc="300" dirty="0" smtClean="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rPr>
              <a:t>).</a:t>
            </a:r>
            <a:endParaRPr lang="sr-Cyrl-CS" sz="3600" b="1" cap="none"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effectLst>
            </a:endParaRPr>
          </a:p>
        </p:txBody>
      </p:sp>
    </p:spTree>
    <p:extLst>
      <p:ext uri="{BB962C8B-B14F-4D97-AF65-F5344CB8AC3E}">
        <p14:creationId xmlns:p14="http://schemas.microsoft.com/office/powerpoint/2010/main" xmlns="" val="1176645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авоугаоник 2"/>
          <p:cNvSpPr/>
          <p:nvPr/>
        </p:nvSpPr>
        <p:spPr>
          <a:xfrm>
            <a:off x="1" y="857232"/>
            <a:ext cx="4286248" cy="2677656"/>
          </a:xfrm>
          <a:prstGeom prst="rect">
            <a:avLst/>
          </a:prstGeom>
          <a:noFill/>
        </p:spPr>
        <p:txBody>
          <a:bodyPr wrap="square" lIns="91440" tIns="45720" rIns="91440" bIns="45720">
            <a:spAutoFit/>
          </a:bodyPr>
          <a:lstStyle/>
          <a:p>
            <a:pPr algn="ctr"/>
            <a:r>
              <a:rPr lang="sr-Cyrl-CS" sz="2800" b="1" dirty="0">
                <a:ln w="18415" cmpd="sng">
                  <a:solidFill>
                    <a:schemeClr val="tx1"/>
                  </a:solidFill>
                  <a:prstDash val="solid"/>
                </a:ln>
                <a:effectLst>
                  <a:outerShdw blurRad="63500" dir="3600000" algn="tl" rotWithShape="0">
                    <a:srgbClr val="000000">
                      <a:alpha val="70000"/>
                    </a:srgbClr>
                  </a:outerShdw>
                </a:effectLst>
              </a:rPr>
              <a:t>М</a:t>
            </a:r>
            <a:r>
              <a:rPr lang="sr-Cyrl-CS" sz="2800" b="1" dirty="0" smtClean="0">
                <a:ln w="18415" cmpd="sng">
                  <a:solidFill>
                    <a:schemeClr val="tx1"/>
                  </a:solidFill>
                  <a:prstDash val="solid"/>
                </a:ln>
                <a:effectLst>
                  <a:outerShdw blurRad="63500" dir="3600000" algn="tl" rotWithShape="0">
                    <a:srgbClr val="000000">
                      <a:alpha val="70000"/>
                    </a:srgbClr>
                  </a:outerShdw>
                </a:effectLst>
              </a:rPr>
              <a:t>онах одбацује своје дотадашње</a:t>
            </a:r>
          </a:p>
          <a:p>
            <a:pPr algn="ctr"/>
            <a:r>
              <a:rPr lang="sr-Cyrl-CS" sz="2800" b="1" dirty="0">
                <a:ln w="18415" cmpd="sng">
                  <a:solidFill>
                    <a:schemeClr val="tx1"/>
                  </a:solidFill>
                  <a:prstDash val="solid"/>
                </a:ln>
                <a:effectLst>
                  <a:outerShdw blurRad="63500" dir="3600000" algn="tl" rotWithShape="0">
                    <a:srgbClr val="000000">
                      <a:alpha val="70000"/>
                    </a:srgbClr>
                  </a:outerShdw>
                </a:effectLst>
              </a:rPr>
              <a:t>и</a:t>
            </a:r>
            <a:r>
              <a:rPr lang="sr-Cyrl-CS" sz="2800" b="1" dirty="0" smtClean="0">
                <a:ln w="18415" cmpd="sng">
                  <a:solidFill>
                    <a:schemeClr val="tx1"/>
                  </a:solidFill>
                  <a:prstDash val="solid"/>
                </a:ln>
                <a:effectLst>
                  <a:outerShdw blurRad="63500" dir="3600000" algn="tl" rotWithShape="0">
                    <a:srgbClr val="000000">
                      <a:alpha val="70000"/>
                    </a:srgbClr>
                  </a:outerShdw>
                </a:effectLst>
              </a:rPr>
              <a:t>ме и узима ново монашко </a:t>
            </a:r>
          </a:p>
          <a:p>
            <a:pPr algn="ctr"/>
            <a:r>
              <a:rPr lang="sr-Cyrl-CS" sz="2800" b="1" dirty="0">
                <a:ln w="18415" cmpd="sng">
                  <a:solidFill>
                    <a:schemeClr val="tx1"/>
                  </a:solidFill>
                  <a:prstDash val="solid"/>
                </a:ln>
                <a:effectLst>
                  <a:outerShdw blurRad="63500" dir="3600000" algn="tl" rotWithShape="0">
                    <a:srgbClr val="000000">
                      <a:alpha val="70000"/>
                    </a:srgbClr>
                  </a:outerShdw>
                </a:effectLst>
              </a:rPr>
              <a:t>о</a:t>
            </a:r>
            <a:r>
              <a:rPr lang="sr-Cyrl-CS" sz="2800" b="1" dirty="0" smtClean="0">
                <a:ln w="18415" cmpd="sng">
                  <a:solidFill>
                    <a:schemeClr val="tx1"/>
                  </a:solidFill>
                  <a:prstDash val="solid"/>
                </a:ln>
                <a:effectLst>
                  <a:outerShdw blurRad="63500" dir="3600000" algn="tl" rotWithShape="0">
                    <a:srgbClr val="000000">
                      <a:alpha val="70000"/>
                    </a:srgbClr>
                  </a:outerShdw>
                </a:effectLst>
              </a:rPr>
              <a:t>бично по неком светитељу</a:t>
            </a:r>
            <a:endParaRPr lang="sr-Cyrl-CS" sz="2800" b="1" dirty="0">
              <a:ln w="18415" cmpd="sng">
                <a:solidFill>
                  <a:schemeClr val="tx1"/>
                </a:solidFill>
                <a:prstDash val="solid"/>
              </a:ln>
              <a:effectLst>
                <a:outerShdw blurRad="63500" dir="3600000" algn="tl" rotWithShape="0">
                  <a:srgbClr val="000000">
                    <a:alpha val="70000"/>
                  </a:srgbClr>
                </a:outerShdw>
              </a:effectLst>
            </a:endParaRPr>
          </a:p>
        </p:txBody>
      </p:sp>
      <p:sp>
        <p:nvSpPr>
          <p:cNvPr id="4" name="Правоугаоник 3"/>
          <p:cNvSpPr/>
          <p:nvPr/>
        </p:nvSpPr>
        <p:spPr>
          <a:xfrm>
            <a:off x="179512" y="4077072"/>
            <a:ext cx="3963860" cy="1815882"/>
          </a:xfrm>
          <a:prstGeom prst="rect">
            <a:avLst/>
          </a:prstGeom>
          <a:noFill/>
        </p:spPr>
        <p:txBody>
          <a:bodyPr wrap="square" lIns="91440" tIns="45720" rIns="91440" bIns="45720">
            <a:spAutoFit/>
          </a:bodyPr>
          <a:lstStyle/>
          <a:p>
            <a:pPr algn="ctr"/>
            <a:r>
              <a:rPr lang="sr-Cyrl-CS" sz="2800" b="1" cap="none" spc="0" dirty="0" smtClean="0">
                <a:ln w="19050">
                  <a:solidFill>
                    <a:schemeClr val="tx2">
                      <a:tint val="1000"/>
                    </a:schemeClr>
                  </a:solidFill>
                  <a:prstDash val="solid"/>
                </a:ln>
                <a:effectLst>
                  <a:outerShdw blurRad="50000" dist="50800" dir="7500000" algn="tl">
                    <a:srgbClr val="000000">
                      <a:shade val="5000"/>
                      <a:alpha val="35000"/>
                    </a:srgbClr>
                  </a:outerShdw>
                </a:effectLst>
              </a:rPr>
              <a:t> Растко (Свети Сава) узима име</a:t>
            </a:r>
          </a:p>
          <a:p>
            <a:pPr algn="ctr"/>
            <a:r>
              <a:rPr lang="sr-Cyrl-CS" sz="2800" b="1" dirty="0" smtClean="0">
                <a:ln w="19050">
                  <a:solidFill>
                    <a:schemeClr val="tx2">
                      <a:tint val="1000"/>
                    </a:schemeClr>
                  </a:solidFill>
                  <a:prstDash val="solid"/>
                </a:ln>
                <a:effectLst>
                  <a:outerShdw blurRad="50000" dist="50800" dir="7500000" algn="tl">
                    <a:srgbClr val="000000">
                      <a:shade val="5000"/>
                      <a:alpha val="35000"/>
                    </a:srgbClr>
                  </a:outerShdw>
                </a:effectLst>
              </a:rPr>
              <a:t>Сава по светитељу Сави</a:t>
            </a:r>
          </a:p>
          <a:p>
            <a:pPr algn="ctr"/>
            <a:r>
              <a:rPr lang="sr-Cyrl-CS" sz="2800" b="1" cap="none" spc="0" dirty="0" smtClean="0">
                <a:ln w="19050">
                  <a:solidFill>
                    <a:schemeClr val="tx2">
                      <a:tint val="1000"/>
                    </a:schemeClr>
                  </a:solidFill>
                  <a:prstDash val="solid"/>
                </a:ln>
                <a:effectLst>
                  <a:outerShdw blurRad="50000" dist="50800" dir="7500000" algn="tl">
                    <a:srgbClr val="000000">
                      <a:shade val="5000"/>
                      <a:alpha val="35000"/>
                    </a:srgbClr>
                  </a:outerShdw>
                </a:effectLst>
              </a:rPr>
              <a:t>Освећеном из 5. века</a:t>
            </a:r>
            <a:endParaRPr lang="sr-Cyrl-CS" sz="2800" b="1" cap="none" spc="0" dirty="0">
              <a:ln w="19050">
                <a:solidFill>
                  <a:schemeClr val="tx2">
                    <a:tint val="1000"/>
                  </a:schemeClr>
                </a:solidFill>
                <a:prstDash val="solid"/>
              </a:ln>
              <a:effectLst>
                <a:outerShdw blurRad="50000" dist="50800" dir="7500000" algn="tl">
                  <a:srgbClr val="000000">
                    <a:shade val="5000"/>
                    <a:alpha val="35000"/>
                  </a:srgbClr>
                </a:outerShdw>
              </a:effectLst>
            </a:endParaRPr>
          </a:p>
        </p:txBody>
      </p:sp>
      <p:pic>
        <p:nvPicPr>
          <p:cNvPr id="5" name="Picture 4" descr="dthumb.jpg"/>
          <p:cNvPicPr>
            <a:picLocks noChangeAspect="1"/>
          </p:cNvPicPr>
          <p:nvPr/>
        </p:nvPicPr>
        <p:blipFill>
          <a:blip r:embed="rId2"/>
          <a:stretch>
            <a:fillRect/>
          </a:stretch>
        </p:blipFill>
        <p:spPr>
          <a:xfrm>
            <a:off x="4572000" y="0"/>
            <a:ext cx="4572001" cy="6823882"/>
          </a:xfrm>
          <a:prstGeom prst="rect">
            <a:avLst/>
          </a:prstGeom>
        </p:spPr>
      </p:pic>
      <p:sp>
        <p:nvSpPr>
          <p:cNvPr id="6" name="Rectangle 5"/>
          <p:cNvSpPr/>
          <p:nvPr/>
        </p:nvSpPr>
        <p:spPr>
          <a:xfrm>
            <a:off x="214282" y="357166"/>
            <a:ext cx="4472315" cy="523220"/>
          </a:xfrm>
          <a:prstGeom prst="rect">
            <a:avLst/>
          </a:prstGeom>
        </p:spPr>
        <p:txBody>
          <a:bodyPr wrap="none">
            <a:spAutoFit/>
          </a:bodyPr>
          <a:lstStyle/>
          <a:p>
            <a:pPr algn="ctr"/>
            <a:r>
              <a:rPr lang="sr-Cyrl-CS" sz="2800" dirty="0" smtClean="0">
                <a:ln w="18415" cmpd="sng">
                  <a:solidFill>
                    <a:schemeClr val="tx1"/>
                  </a:solidFill>
                  <a:prstDash val="solid"/>
                </a:ln>
                <a:effectLst>
                  <a:outerShdw blurRad="63500" dir="3600000" algn="tl" rotWithShape="0">
                    <a:srgbClr val="000000">
                      <a:alpha val="70000"/>
                    </a:srgbClr>
                  </a:outerShdw>
                </a:effectLst>
              </a:rPr>
              <a:t>…а потом следи монашење.</a:t>
            </a:r>
            <a:endParaRPr lang="sr-Cyrl-CS" sz="2800" dirty="0">
              <a:ln w="18415" cmpd="sng">
                <a:solidFill>
                  <a:schemeClr val="tx1"/>
                </a:solidFill>
                <a:prstDash val="solid"/>
              </a:ln>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283107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631216"/>
          </a:xfrm>
          <a:prstGeom prst="rect">
            <a:avLst/>
          </a:prstGeom>
        </p:spPr>
        <p:txBody>
          <a:bodyPr wrap="square">
            <a:spAutoFit/>
          </a:bodyPr>
          <a:lstStyle/>
          <a:p>
            <a:r>
              <a:rPr lang="ru-RU" sz="2000" dirty="0" smtClean="0"/>
              <a:t>Манастир (грч. μοναστήριον — монастирион - самотно утврђење, самостан; од μόνος - један, сам и στηρίζω - утврдити; стсл.општежитије) је место где се живи монашким животом, у подвигу, посту, молитви, врлини (целомудрености), послушности и сиромаштву. Код Срба је остао у употреби неправилан облик манастир, а исправно би било монастир. </a:t>
            </a:r>
            <a:endParaRPr lang="ru-RU" sz="2000" dirty="0"/>
          </a:p>
        </p:txBody>
      </p:sp>
      <p:pic>
        <p:nvPicPr>
          <p:cNvPr id="21506" name="Picture 2" descr="Image result for МАНАСТИР И МОНАСИ"/>
          <p:cNvPicPr>
            <a:picLocks noChangeAspect="1" noChangeArrowheads="1"/>
          </p:cNvPicPr>
          <p:nvPr/>
        </p:nvPicPr>
        <p:blipFill>
          <a:blip r:embed="rId2"/>
          <a:srcRect l="1150" t="6514" b="4597"/>
          <a:stretch>
            <a:fillRect/>
          </a:stretch>
        </p:blipFill>
        <p:spPr bwMode="auto">
          <a:xfrm>
            <a:off x="785786" y="1654650"/>
            <a:ext cx="7715272" cy="52033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93323.jpg"/>
          <p:cNvPicPr>
            <a:picLocks noChangeAspect="1"/>
          </p:cNvPicPr>
          <p:nvPr/>
        </p:nvPicPr>
        <p:blipFill>
          <a:blip r:embed="rId2"/>
          <a:stretch>
            <a:fillRect/>
          </a:stretch>
        </p:blipFill>
        <p:spPr>
          <a:xfrm>
            <a:off x="0" y="857232"/>
            <a:ext cx="8996654" cy="6000768"/>
          </a:xfrm>
          <a:prstGeom prst="rect">
            <a:avLst/>
          </a:prstGeom>
        </p:spPr>
      </p:pic>
      <p:sp>
        <p:nvSpPr>
          <p:cNvPr id="2" name="Rectangle 1"/>
          <p:cNvSpPr/>
          <p:nvPr/>
        </p:nvSpPr>
        <p:spPr>
          <a:xfrm>
            <a:off x="0" y="0"/>
            <a:ext cx="9001156" cy="1200329"/>
          </a:xfrm>
          <a:prstGeom prst="rect">
            <a:avLst/>
          </a:prstGeom>
          <a:gradFill>
            <a:gsLst>
              <a:gs pos="100000">
                <a:schemeClr val="accent1">
                  <a:tint val="66000"/>
                  <a:satMod val="160000"/>
                  <a:alpha val="42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ru-RU" sz="2400" dirty="0" smtClean="0"/>
              <a:t>Монаси живе у својим келијама, али се заједнички моле, раде и обедују. </a:t>
            </a:r>
          </a:p>
          <a:p>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429784" cy="1200329"/>
          </a:xfrm>
          <a:prstGeom prst="rect">
            <a:avLst/>
          </a:prstGeom>
        </p:spPr>
        <p:txBody>
          <a:bodyPr wrap="square">
            <a:spAutoFit/>
          </a:bodyPr>
          <a:lstStyle/>
          <a:p>
            <a:r>
              <a:rPr lang="ru-RU" sz="2400" dirty="0" smtClean="0"/>
              <a:t>Манастири у којима живи много монаха називају се </a:t>
            </a:r>
            <a:r>
              <a:rPr lang="ru-RU" sz="2400" dirty="0" smtClean="0">
                <a:solidFill>
                  <a:srgbClr val="FF0000"/>
                </a:solidFill>
              </a:rPr>
              <a:t>лавре</a:t>
            </a:r>
            <a:r>
              <a:rPr lang="ru-RU" sz="2400" dirty="0" smtClean="0"/>
              <a:t> (грч. </a:t>
            </a:r>
            <a:r>
              <a:rPr lang="el-GR" sz="2400" dirty="0" smtClean="0"/>
              <a:t>λαύρα - </a:t>
            </a:r>
            <a:r>
              <a:rPr lang="ru-RU" sz="2400" dirty="0" smtClean="0"/>
              <a:t>улица; пут, ходник; монашко насеље од низа зграда са монашким ћелијама око средишњег дворишта са саборном црквом); </a:t>
            </a:r>
          </a:p>
        </p:txBody>
      </p:sp>
      <p:pic>
        <p:nvPicPr>
          <p:cNvPr id="19458" name="Picture 2" descr="Image result for ЛАВРА И МОНАСИ"/>
          <p:cNvPicPr>
            <a:picLocks noChangeAspect="1" noChangeArrowheads="1"/>
          </p:cNvPicPr>
          <p:nvPr/>
        </p:nvPicPr>
        <p:blipFill>
          <a:blip r:embed="rId2"/>
          <a:srcRect/>
          <a:stretch>
            <a:fillRect/>
          </a:stretch>
        </p:blipFill>
        <p:spPr bwMode="auto">
          <a:xfrm>
            <a:off x="642910" y="1232281"/>
            <a:ext cx="7500958" cy="5625719"/>
          </a:xfrm>
          <a:prstGeom prst="rect">
            <a:avLst/>
          </a:prstGeom>
          <a:ln>
            <a:noFill/>
          </a:ln>
          <a:effectLst>
            <a:softEdge rad="112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290"/>
            <a:ext cx="9144000" cy="830997"/>
          </a:xfrm>
          <a:prstGeom prst="rect">
            <a:avLst/>
          </a:prstGeom>
        </p:spPr>
        <p:txBody>
          <a:bodyPr wrap="square">
            <a:spAutoFit/>
          </a:bodyPr>
          <a:lstStyle/>
          <a:p>
            <a:r>
              <a:rPr lang="ru-RU" sz="2400" dirty="0" smtClean="0"/>
              <a:t>Манастири удаљени од насељених места, у беспућу, зову се </a:t>
            </a:r>
            <a:r>
              <a:rPr lang="ru-RU" sz="2400" dirty="0" smtClean="0">
                <a:solidFill>
                  <a:srgbClr val="FF0000"/>
                </a:solidFill>
              </a:rPr>
              <a:t>пустиње</a:t>
            </a:r>
            <a:r>
              <a:rPr lang="ru-RU" sz="2400" dirty="0" smtClean="0"/>
              <a:t>;</a:t>
            </a:r>
          </a:p>
        </p:txBody>
      </p:sp>
      <p:pic>
        <p:nvPicPr>
          <p:cNvPr id="18434" name="Picture 2" descr="Image result for МОНАХ У ПУСТИЊИ"/>
          <p:cNvPicPr>
            <a:picLocks noChangeAspect="1" noChangeArrowheads="1"/>
          </p:cNvPicPr>
          <p:nvPr/>
        </p:nvPicPr>
        <p:blipFill>
          <a:blip r:embed="rId2"/>
          <a:srcRect/>
          <a:stretch>
            <a:fillRect/>
          </a:stretch>
        </p:blipFill>
        <p:spPr bwMode="auto">
          <a:xfrm>
            <a:off x="642910" y="1125124"/>
            <a:ext cx="7643834" cy="573287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569660"/>
          </a:xfrm>
          <a:prstGeom prst="rect">
            <a:avLst/>
          </a:prstGeom>
        </p:spPr>
        <p:txBody>
          <a:bodyPr wrap="square">
            <a:spAutoFit/>
          </a:bodyPr>
          <a:lstStyle/>
          <a:p>
            <a:r>
              <a:rPr lang="ru-RU" sz="2400" dirty="0" smtClean="0"/>
              <a:t>Монаштво (грч. μοναχος [monachos — монахос] — „самотник“) је начин живота посвећен искључиво духовности (молитви, </a:t>
            </a:r>
            <a:r>
              <a:rPr lang="sr-Cyrl-RS" sz="2400" dirty="0" smtClean="0"/>
              <a:t>раду, размишљању</a:t>
            </a:r>
            <a:r>
              <a:rPr lang="ru-RU" sz="2400" dirty="0" smtClean="0"/>
              <a:t> и подвижништву)</a:t>
            </a:r>
          </a:p>
          <a:p>
            <a:endParaRPr lang="en-US" sz="2400" dirty="0"/>
          </a:p>
        </p:txBody>
      </p:sp>
      <p:pic>
        <p:nvPicPr>
          <p:cNvPr id="3" name="Picture 2" descr="91317.jpg"/>
          <p:cNvPicPr>
            <a:picLocks noChangeAspect="1"/>
          </p:cNvPicPr>
          <p:nvPr/>
        </p:nvPicPr>
        <p:blipFill>
          <a:blip r:embed="rId2"/>
          <a:stretch>
            <a:fillRect/>
          </a:stretch>
        </p:blipFill>
        <p:spPr>
          <a:xfrm>
            <a:off x="428596" y="1529318"/>
            <a:ext cx="8001024" cy="532868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3643306" cy="6186309"/>
          </a:xfrm>
          <a:prstGeom prst="rect">
            <a:avLst/>
          </a:prstGeom>
        </p:spPr>
        <p:txBody>
          <a:bodyPr wrap="square">
            <a:spAutoFit/>
          </a:bodyPr>
          <a:lstStyle/>
          <a:p>
            <a:r>
              <a:rPr lang="ru-RU" sz="3600" dirty="0" smtClean="0"/>
              <a:t>Монашка обитавалишта где се живи аскетски су</a:t>
            </a:r>
            <a:r>
              <a:rPr lang="ru-RU" sz="3600" dirty="0" smtClean="0">
                <a:solidFill>
                  <a:srgbClr val="FF0000"/>
                </a:solidFill>
              </a:rPr>
              <a:t> скитови</a:t>
            </a:r>
            <a:r>
              <a:rPr lang="ru-RU" sz="3600" dirty="0" smtClean="0"/>
              <a:t> (грч. </a:t>
            </a:r>
            <a:r>
              <a:rPr lang="el-GR" sz="3600" dirty="0" smtClean="0"/>
              <a:t>ασκητής- </a:t>
            </a:r>
            <a:r>
              <a:rPr lang="ru-RU" sz="3600" dirty="0" smtClean="0"/>
              <a:t>онај који нешто постиже вежбом и муком). На слици – манастир Метеори у Грчкој.</a:t>
            </a:r>
            <a:endParaRPr lang="en-US" sz="3600" dirty="0"/>
          </a:p>
        </p:txBody>
      </p:sp>
      <p:pic>
        <p:nvPicPr>
          <p:cNvPr id="3" name="Picture 2" descr="tumblr_m3s93989xK1ql0s8so1_500.jpg"/>
          <p:cNvPicPr>
            <a:picLocks noChangeAspect="1"/>
          </p:cNvPicPr>
          <p:nvPr/>
        </p:nvPicPr>
        <p:blipFill>
          <a:blip r:embed="rId2"/>
          <a:stretch>
            <a:fillRect/>
          </a:stretch>
        </p:blipFill>
        <p:spPr>
          <a:xfrm>
            <a:off x="4572000" y="-1"/>
            <a:ext cx="4572000" cy="687174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7709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imonk.jpg"/>
          <p:cNvPicPr>
            <a:picLocks noChangeAspect="1"/>
          </p:cNvPicPr>
          <p:nvPr/>
        </p:nvPicPr>
        <p:blipFill>
          <a:blip r:embed="rId2"/>
          <a:stretch>
            <a:fillRect/>
          </a:stretch>
        </p:blipFill>
        <p:spPr>
          <a:xfrm>
            <a:off x="-1" y="0"/>
            <a:ext cx="9205369" cy="6858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umblr_mjawsrnYra1rkghcuo1_1280.jpg"/>
          <p:cNvPicPr>
            <a:picLocks noChangeAspect="1"/>
          </p:cNvPicPr>
          <p:nvPr/>
        </p:nvPicPr>
        <p:blipFill>
          <a:blip r:embed="rId2"/>
          <a:stretch>
            <a:fillRect/>
          </a:stretch>
        </p:blipFill>
        <p:spPr>
          <a:xfrm>
            <a:off x="-1" y="0"/>
            <a:ext cx="9221229" cy="68580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ussian-orthodox-priest_6333_990x742.jpg"/>
          <p:cNvPicPr>
            <a:picLocks noChangeAspect="1"/>
          </p:cNvPicPr>
          <p:nvPr/>
        </p:nvPicPr>
        <p:blipFill>
          <a:blip r:embed="rId2"/>
          <a:stretch>
            <a:fillRect/>
          </a:stretch>
        </p:blipFill>
        <p:spPr>
          <a:xfrm>
            <a:off x="1540" y="0"/>
            <a:ext cx="9140919" cy="68580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88338e965306c8722d2cf58811336f1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alaska_church.jpg"/>
          <p:cNvPicPr>
            <a:picLocks noChangeAspect="1"/>
          </p:cNvPicPr>
          <p:nvPr/>
        </p:nvPicPr>
        <p:blipFill>
          <a:blip r:embed="rId2" cstate="screen"/>
          <a:stretch>
            <a:fillRect/>
          </a:stretch>
        </p:blipFill>
        <p:spPr>
          <a:xfrm>
            <a:off x="0" y="69434"/>
            <a:ext cx="9144000" cy="671913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89216.jpg"/>
          <p:cNvPicPr>
            <a:picLocks noChangeAspect="1"/>
          </p:cNvPicPr>
          <p:nvPr/>
        </p:nvPicPr>
        <p:blipFill>
          <a:blip r:embed="rId2"/>
          <a:stretch>
            <a:fillRect/>
          </a:stretch>
        </p:blipFill>
        <p:spPr>
          <a:xfrm>
            <a:off x="0" y="0"/>
            <a:ext cx="4643438" cy="69616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0679.jpg"/>
          <p:cNvPicPr>
            <a:picLocks noChangeAspect="1"/>
          </p:cNvPicPr>
          <p:nvPr/>
        </p:nvPicPr>
        <p:blipFill>
          <a:blip r:embed="rId2"/>
          <a:stretch>
            <a:fillRect/>
          </a:stretch>
        </p:blipFill>
        <p:spPr>
          <a:xfrm>
            <a:off x="1928794" y="0"/>
            <a:ext cx="4546854" cy="6858000"/>
          </a:xfrm>
          <a:prstGeom prst="rect">
            <a:avLst/>
          </a:prstGeom>
          <a:ln>
            <a:noFill/>
          </a:ln>
          <a:effectLst>
            <a:softEdge rad="1125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0932.jpg"/>
          <p:cNvPicPr>
            <a:picLocks noChangeAspect="1"/>
          </p:cNvPicPr>
          <p:nvPr/>
        </p:nvPicPr>
        <p:blipFill>
          <a:blip r:embed="rId2"/>
          <a:stretch>
            <a:fillRect/>
          </a:stretch>
        </p:blipFill>
        <p:spPr>
          <a:xfrm>
            <a:off x="1524000" y="381000"/>
            <a:ext cx="6096000" cy="609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3438" y="0"/>
            <a:ext cx="4043362" cy="6126163"/>
          </a:xfrm>
        </p:spPr>
        <p:txBody>
          <a:bodyPr>
            <a:normAutofit fontScale="92500" lnSpcReduction="20000"/>
          </a:bodyPr>
          <a:lstStyle/>
          <a:p>
            <a:r>
              <a:rPr lang="ru-RU" dirty="0" smtClean="0"/>
              <a:t>. Неки од назива за монаха су: калуђер (грч. kalógeros - „добри старац“; назив кориштен у Византији за старе монахе)</a:t>
            </a:r>
            <a:r>
              <a:rPr lang="en-US" dirty="0" smtClean="0"/>
              <a:t>, </a:t>
            </a:r>
            <a:r>
              <a:rPr lang="sr-Cyrl-RS" dirty="0" smtClean="0"/>
              <a:t>инок</a:t>
            </a:r>
            <a:r>
              <a:rPr lang="ru-RU" dirty="0" smtClean="0"/>
              <a:t> и црноризац (стсл. чръноризьць; по црној одежди коју носи). Место на коме монаси заједнички живе се назива манастир.</a:t>
            </a:r>
            <a:endParaRPr lang="en-US" dirty="0"/>
          </a:p>
        </p:txBody>
      </p:sp>
      <p:pic>
        <p:nvPicPr>
          <p:cNvPr id="4" name="Picture 3" descr="99891.jpg"/>
          <p:cNvPicPr>
            <a:picLocks noChangeAspect="1"/>
          </p:cNvPicPr>
          <p:nvPr/>
        </p:nvPicPr>
        <p:blipFill>
          <a:blip r:embed="rId2"/>
          <a:stretch>
            <a:fillRect/>
          </a:stretch>
        </p:blipFill>
        <p:spPr>
          <a:xfrm>
            <a:off x="0" y="-1"/>
            <a:ext cx="4643438" cy="6969513"/>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89399.jpg"/>
          <p:cNvPicPr>
            <a:picLocks noChangeAspect="1"/>
          </p:cNvPicPr>
          <p:nvPr/>
        </p:nvPicPr>
        <p:blipFill>
          <a:blip r:embed="rId2"/>
          <a:stretch>
            <a:fillRect/>
          </a:stretch>
        </p:blipFill>
        <p:spPr>
          <a:xfrm>
            <a:off x="0" y="379476"/>
            <a:ext cx="9144000" cy="609904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1562.jpg"/>
          <p:cNvPicPr>
            <a:picLocks noChangeAspect="1"/>
          </p:cNvPicPr>
          <p:nvPr/>
        </p:nvPicPr>
        <p:blipFill>
          <a:blip r:embed="rId2"/>
          <a:stretch>
            <a:fillRect/>
          </a:stretch>
        </p:blipFill>
        <p:spPr>
          <a:xfrm>
            <a:off x="0" y="0"/>
            <a:ext cx="3929090" cy="6704932"/>
          </a:xfrm>
          <a:prstGeom prst="rect">
            <a:avLst/>
          </a:prstGeom>
        </p:spPr>
      </p:pic>
      <p:pic>
        <p:nvPicPr>
          <p:cNvPr id="3" name="Picture 2" descr="93691.jpg"/>
          <p:cNvPicPr>
            <a:picLocks noChangeAspect="1"/>
          </p:cNvPicPr>
          <p:nvPr/>
        </p:nvPicPr>
        <p:blipFill>
          <a:blip r:embed="rId3"/>
          <a:stretch>
            <a:fillRect/>
          </a:stretch>
        </p:blipFill>
        <p:spPr>
          <a:xfrm>
            <a:off x="4600575" y="0"/>
            <a:ext cx="4543425"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93049.jpg"/>
          <p:cNvPicPr>
            <a:picLocks noChangeAspect="1"/>
          </p:cNvPicPr>
          <p:nvPr/>
        </p:nvPicPr>
        <p:blipFill>
          <a:blip r:embed="rId2"/>
          <a:srcRect l="2083" t="2083" r="2083" b="2083"/>
          <a:stretch>
            <a:fillRect/>
          </a:stretch>
        </p:blipFill>
        <p:spPr>
          <a:xfrm>
            <a:off x="1571604" y="142852"/>
            <a:ext cx="6572296" cy="657229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42.jpg"/>
          <p:cNvPicPr>
            <a:picLocks noChangeAspect="1"/>
          </p:cNvPicPr>
          <p:nvPr/>
        </p:nvPicPr>
        <p:blipFill>
          <a:blip r:embed="rId2"/>
          <a:stretch>
            <a:fillRect/>
          </a:stretch>
        </p:blipFill>
        <p:spPr>
          <a:xfrm>
            <a:off x="-1" y="0"/>
            <a:ext cx="9288269" cy="607220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0298" y="1571612"/>
            <a:ext cx="2911951" cy="369332"/>
          </a:xfrm>
          <a:prstGeom prst="rect">
            <a:avLst/>
          </a:prstGeom>
        </p:spPr>
        <p:txBody>
          <a:bodyPr wrap="none">
            <a:spAutoFit/>
          </a:bodyPr>
          <a:lstStyle/>
          <a:p>
            <a:r>
              <a:rPr lang="en-US" dirty="0" smtClean="0">
                <a:hlinkClick r:id="rId2"/>
              </a:rPr>
              <a:t>https://katihizis.weebly.com/</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357430"/>
          </a:xfrm>
        </p:spPr>
        <p:txBody>
          <a:bodyPr>
            <a:normAutofit fontScale="92500" lnSpcReduction="20000"/>
          </a:bodyPr>
          <a:lstStyle/>
          <a:p>
            <a:pPr>
              <a:buNone/>
            </a:pPr>
            <a:r>
              <a:rPr lang="ru-RU" dirty="0" smtClean="0"/>
              <a:t>У периоду раног хришћанства није било манастира нити монаштва. Промене које су се збиле крајем 3. века прихватањем хришћанства за званичну религију Римског царства, састојале су се у постепеном подређивању вере практичном животу, а монаштво се јавило као реакција на ту промену.</a:t>
            </a:r>
            <a:endParaRPr lang="en-US" dirty="0"/>
          </a:p>
        </p:txBody>
      </p:sp>
      <p:pic>
        <p:nvPicPr>
          <p:cNvPr id="4" name="Picture 3" descr="99876.jpg"/>
          <p:cNvPicPr>
            <a:picLocks noChangeAspect="1"/>
          </p:cNvPicPr>
          <p:nvPr/>
        </p:nvPicPr>
        <p:blipFill>
          <a:blip r:embed="rId2"/>
          <a:stretch>
            <a:fillRect/>
          </a:stretch>
        </p:blipFill>
        <p:spPr>
          <a:xfrm>
            <a:off x="1500166" y="2303851"/>
            <a:ext cx="6072198" cy="4554149"/>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500305"/>
          </a:xfrm>
        </p:spPr>
        <p:txBody>
          <a:bodyPr>
            <a:normAutofit fontScale="85000" lnSpcReduction="20000"/>
          </a:bodyPr>
          <a:lstStyle/>
          <a:p>
            <a:pPr>
              <a:buNone/>
            </a:pPr>
            <a:r>
              <a:rPr lang="ru-RU" dirty="0" smtClean="0"/>
              <a:t>Монашки покрет је настао у нитријској пустињи у Египту крајем 3. и почетком 4. века, а његови оснивачи су били Копти. Оцима монаштва се сматрају свети Антоније Велики, Павле Тивејски, свети Пахомије и Ава Амун. Антоније се сматра оснивачем отшелничког монаштва, а Пахомије манастирског општежитија.</a:t>
            </a:r>
            <a:endParaRPr lang="en-US" dirty="0"/>
          </a:p>
        </p:txBody>
      </p:sp>
      <p:pic>
        <p:nvPicPr>
          <p:cNvPr id="1026" name="Picture 2" descr="Image result for свети антоније велики"/>
          <p:cNvPicPr>
            <a:picLocks noChangeAspect="1" noChangeArrowheads="1"/>
          </p:cNvPicPr>
          <p:nvPr/>
        </p:nvPicPr>
        <p:blipFill>
          <a:blip r:embed="rId2"/>
          <a:srcRect/>
          <a:stretch>
            <a:fillRect/>
          </a:stretch>
        </p:blipFill>
        <p:spPr bwMode="auto">
          <a:xfrm>
            <a:off x="0" y="2095500"/>
            <a:ext cx="4067175" cy="4762500"/>
          </a:xfrm>
          <a:prstGeom prst="rect">
            <a:avLst/>
          </a:prstGeom>
          <a:noFill/>
        </p:spPr>
      </p:pic>
      <p:pic>
        <p:nvPicPr>
          <p:cNvPr id="1028" name="Picture 4" descr="Image result for свети пахомије"/>
          <p:cNvPicPr>
            <a:picLocks noChangeAspect="1" noChangeArrowheads="1"/>
          </p:cNvPicPr>
          <p:nvPr/>
        </p:nvPicPr>
        <p:blipFill>
          <a:blip r:embed="rId3"/>
          <a:srcRect/>
          <a:stretch>
            <a:fillRect/>
          </a:stretch>
        </p:blipFill>
        <p:spPr bwMode="auto">
          <a:xfrm>
            <a:off x="4038564" y="2285968"/>
            <a:ext cx="5105436" cy="457203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357430"/>
          </a:xfrm>
        </p:spPr>
        <p:txBody>
          <a:bodyPr>
            <a:normAutofit fontScale="77500" lnSpcReduction="20000"/>
          </a:bodyPr>
          <a:lstStyle/>
          <a:p>
            <a:pPr>
              <a:buNone/>
            </a:pPr>
            <a:r>
              <a:rPr lang="ru-RU" dirty="0" smtClean="0"/>
              <a:t>Из Епипта се монаштво брзо проширило у Палестину, Сирију, Месопотамију, Малу Азију и даље у Италију. Монаштво није започело као установа или институција Цркве, већ је било стихијна и спорадична појава. Монаштво је започело као лаички и приватан покрет, а оснивачи монаштва нису имали чинове у црквеној јерархији, сматрајући да је то неспојиво с монашким звањем.</a:t>
            </a:r>
            <a:endParaRPr lang="en-US" dirty="0"/>
          </a:p>
        </p:txBody>
      </p:sp>
      <p:pic>
        <p:nvPicPr>
          <p:cNvPr id="4" name="Picture 3" descr="99349.jpg"/>
          <p:cNvPicPr>
            <a:picLocks noChangeAspect="1"/>
          </p:cNvPicPr>
          <p:nvPr/>
        </p:nvPicPr>
        <p:blipFill>
          <a:blip r:embed="rId2"/>
          <a:stretch>
            <a:fillRect/>
          </a:stretch>
        </p:blipFill>
        <p:spPr>
          <a:xfrm>
            <a:off x="1285852" y="2330589"/>
            <a:ext cx="6787723" cy="4527411"/>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99790.jpg"/>
          <p:cNvPicPr>
            <a:picLocks noChangeAspect="1"/>
          </p:cNvPicPr>
          <p:nvPr/>
        </p:nvPicPr>
        <p:blipFill>
          <a:blip r:embed="rId3"/>
          <a:stretch>
            <a:fillRect/>
          </a:stretch>
        </p:blipFill>
        <p:spPr>
          <a:xfrm>
            <a:off x="0" y="0"/>
            <a:ext cx="9144000" cy="6858000"/>
          </a:xfrm>
          <a:prstGeom prst="rect">
            <a:avLst/>
          </a:prstGeom>
        </p:spPr>
      </p:pic>
      <p:sp>
        <p:nvSpPr>
          <p:cNvPr id="3" name="Content Placeholder 2"/>
          <p:cNvSpPr>
            <a:spLocks noGrp="1"/>
          </p:cNvSpPr>
          <p:nvPr>
            <p:ph idx="1"/>
          </p:nvPr>
        </p:nvSpPr>
        <p:spPr>
          <a:xfrm>
            <a:off x="0" y="1"/>
            <a:ext cx="9144000" cy="2500306"/>
          </a:xfrm>
        </p:spPr>
        <p:txBody>
          <a:bodyPr>
            <a:normAutofit fontScale="85000" lnSpcReduction="10000"/>
          </a:bodyPr>
          <a:lstStyle/>
          <a:p>
            <a:pPr>
              <a:buNone/>
            </a:pPr>
            <a:r>
              <a:rPr lang="ru-RU" dirty="0" smtClean="0"/>
              <a:t> Традиционални облик монаштва  се убрзо развио, са манастирима и њиховим старешинама (игуманима). Али поједини подвижници су одлазили и из манастирских заједница, зато што су општежитељни манастири ипак живели у додиру са светом. То су били отшелници, пустињаци, анахорете, столпници, затворници.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7089.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0" y="0"/>
            <a:ext cx="9144000" cy="3429024"/>
          </a:xfrm>
        </p:spPr>
        <p:txBody>
          <a:bodyPr>
            <a:normAutofit/>
          </a:bodyPr>
          <a:lstStyle/>
          <a:p>
            <a:r>
              <a:rPr lang="sr-Cyrl-CS" b="1" dirty="0">
                <a:ln w="31550" cmpd="sng">
                  <a:solidFill>
                    <a:schemeClr val="bg1"/>
                  </a:solidFill>
                  <a:prstDash val="solid"/>
                </a:ln>
                <a:solidFill>
                  <a:schemeClr val="bg1"/>
                </a:solidFill>
                <a:effectLst>
                  <a:outerShdw blurRad="41275" dist="12700" dir="12000000" algn="tl" rotWithShape="0">
                    <a:srgbClr val="000000">
                      <a:alpha val="40000"/>
                    </a:srgbClr>
                  </a:outerShdw>
                </a:effectLst>
              </a:rPr>
              <a:t/>
            </a:r>
            <a:br>
              <a:rPr lang="sr-Cyrl-CS" b="1" dirty="0">
                <a:ln w="31550" cmpd="sng">
                  <a:solidFill>
                    <a:schemeClr val="bg1"/>
                  </a:solidFill>
                  <a:prstDash val="solid"/>
                </a:ln>
                <a:solidFill>
                  <a:schemeClr val="bg1"/>
                </a:solidFill>
                <a:effectLst>
                  <a:outerShdw blurRad="41275" dist="12700" dir="12000000" algn="tl" rotWithShape="0">
                    <a:srgbClr val="000000">
                      <a:alpha val="40000"/>
                    </a:srgbClr>
                  </a:outerShdw>
                </a:effectLst>
              </a:rPr>
            </a:br>
            <a:endParaRPr lang="sr-Cyrl-CS" dirty="0">
              <a:ln w="31550" cmpd="sng">
                <a:solidFill>
                  <a:schemeClr val="bg1"/>
                </a:solidFill>
                <a:prstDash val="solid"/>
              </a:ln>
              <a:solidFill>
                <a:schemeClr val="bg1"/>
              </a:solidFill>
            </a:endParaRPr>
          </a:p>
        </p:txBody>
      </p:sp>
      <p:sp>
        <p:nvSpPr>
          <p:cNvPr id="5" name="Rectangle 4"/>
          <p:cNvSpPr/>
          <p:nvPr/>
        </p:nvSpPr>
        <p:spPr>
          <a:xfrm>
            <a:off x="0" y="0"/>
            <a:ext cx="9144000" cy="193899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ru-RU" sz="2400" dirty="0" smtClean="0"/>
              <a:t>У току историје, хришћанско монаштво се развијало у два облика:</a:t>
            </a:r>
          </a:p>
          <a:p>
            <a:r>
              <a:rPr lang="ru-RU" sz="2400" dirty="0" smtClean="0"/>
              <a:t>- анахоретско монаштво (гр. </a:t>
            </a:r>
            <a:r>
              <a:rPr lang="el-GR" sz="2400" dirty="0" smtClean="0"/>
              <a:t>αναηοπειν - </a:t>
            </a:r>
            <a:r>
              <a:rPr lang="ru-RU" sz="2400" dirty="0" smtClean="0"/>
              <a:t>отићи, удаљити се), пустињско односно потпуно усамљено повлачење од света.</a:t>
            </a:r>
          </a:p>
          <a:p>
            <a:r>
              <a:rPr lang="ru-RU" sz="2400" dirty="0" smtClean="0"/>
              <a:t>- киновијско монаштво (гр. </a:t>
            </a:r>
            <a:r>
              <a:rPr lang="el-GR" sz="2400" dirty="0" smtClean="0"/>
              <a:t>κοινος + βιος</a:t>
            </a:r>
            <a:r>
              <a:rPr lang="en-US" sz="2400" dirty="0" smtClean="0"/>
              <a:t>) </a:t>
            </a:r>
            <a:r>
              <a:rPr lang="ru-RU" sz="2400" dirty="0" smtClean="0"/>
              <a:t>у општежитију, то јест у организованој заједници или манастиру.</a:t>
            </a:r>
            <a:endParaRPr lang="ru-RU"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74705.jpg"/>
          <p:cNvPicPr>
            <a:picLocks noChangeAspect="1"/>
          </p:cNvPicPr>
          <p:nvPr/>
        </p:nvPicPr>
        <p:blipFill>
          <a:blip r:embed="rId2"/>
          <a:stretch>
            <a:fillRect/>
          </a:stretch>
        </p:blipFill>
        <p:spPr>
          <a:xfrm>
            <a:off x="714348" y="2303836"/>
            <a:ext cx="7286644" cy="4554164"/>
          </a:xfrm>
          <a:prstGeom prst="rect">
            <a:avLst/>
          </a:prstGeom>
        </p:spPr>
      </p:pic>
      <p:sp>
        <p:nvSpPr>
          <p:cNvPr id="6" name="Rectangle 5"/>
          <p:cNvSpPr/>
          <p:nvPr/>
        </p:nvSpPr>
        <p:spPr>
          <a:xfrm>
            <a:off x="0" y="0"/>
            <a:ext cx="9144000" cy="2308324"/>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r>
              <a:rPr lang="ru-RU" sz="2400" dirty="0" smtClean="0"/>
              <a:t>Киновијско монаштво основао је свети Пахомије у 4. веку у Горњем Нилу. Нешто касније и свети Василије Велики написао је Велика и Мала правила на темељу којих су уређивани византијски манастири. Монаси живе у својим ћелијама, али се заједнички моле и обедују. Монах мора упражњавати три завета: послушност, сиромаштво и девственост (целибат).</a:t>
            </a:r>
            <a:endParaRPr lang="en-US" sz="2400" dirty="0"/>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тема">
  <a:themeElements>
    <a:clrScheme name="Канцелариј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анцелариј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нцелариј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258</Words>
  <Application>Microsoft Office PowerPoint</Application>
  <PresentationFormat>On-screen Show (4:3)</PresentationFormat>
  <Paragraphs>39</Paragraphs>
  <Slides>34</Slides>
  <Notes>1</Notes>
  <HiddenSlides>0</HiddenSlides>
  <MMClips>0</MMClip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Office Theme</vt:lpstr>
      <vt:lpstr>Office тема</vt:lpstr>
      <vt:lpstr>Metro</vt:lpstr>
      <vt:lpstr>Православно монаштво</vt:lpstr>
      <vt:lpstr>Slide 2</vt:lpstr>
      <vt:lpstr>Slide 3</vt:lpstr>
      <vt:lpstr>Slide 4</vt:lpstr>
      <vt:lpstr>Slide 5</vt:lpstr>
      <vt:lpstr>Slide 6</vt:lpstr>
      <vt:lpstr>Slide 7</vt:lpstr>
      <vt:lpstr> </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apokalipsa</cp:lastModifiedBy>
  <cp:revision>15</cp:revision>
  <dcterms:created xsi:type="dcterms:W3CDTF">2013-03-18T17:53:18Z</dcterms:created>
  <dcterms:modified xsi:type="dcterms:W3CDTF">2020-02-08T11:08:43Z</dcterms:modified>
</cp:coreProperties>
</file>