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8" r:id="rId3"/>
    <p:sldId id="259" r:id="rId4"/>
    <p:sldId id="260" r:id="rId5"/>
    <p:sldId id="289" r:id="rId6"/>
    <p:sldId id="288" r:id="rId7"/>
    <p:sldId id="270" r:id="rId8"/>
    <p:sldId id="272" r:id="rId9"/>
    <p:sldId id="273" r:id="rId10"/>
    <p:sldId id="293" r:id="rId11"/>
    <p:sldId id="275" r:id="rId12"/>
    <p:sldId id="274" r:id="rId13"/>
    <p:sldId id="261" r:id="rId14"/>
    <p:sldId id="263" r:id="rId15"/>
    <p:sldId id="264" r:id="rId16"/>
    <p:sldId id="265" r:id="rId17"/>
    <p:sldId id="276" r:id="rId18"/>
    <p:sldId id="277" r:id="rId19"/>
    <p:sldId id="267" r:id="rId20"/>
    <p:sldId id="278" r:id="rId21"/>
    <p:sldId id="279" r:id="rId22"/>
    <p:sldId id="282" r:id="rId23"/>
    <p:sldId id="281" r:id="rId24"/>
    <p:sldId id="283" r:id="rId25"/>
    <p:sldId id="284" r:id="rId26"/>
    <p:sldId id="268" r:id="rId27"/>
    <p:sldId id="269" r:id="rId28"/>
    <p:sldId id="291" r:id="rId29"/>
    <p:sldId id="285" r:id="rId30"/>
    <p:sldId id="290" r:id="rId31"/>
    <p:sldId id="292" r:id="rId32"/>
  </p:sldIdLst>
  <p:sldSz cx="9144000" cy="6858000" type="screen4x3"/>
  <p:notesSz cx="6858000" cy="9144000"/>
  <p:defaultTextStyle>
    <a:defPPr>
      <a:defRPr lang="sr-Latn-C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4" d="100"/>
          <a:sy n="74" d="100"/>
        </p:scale>
        <p:origin x="1714" y="6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3623D35-0FB2-4ED4-835D-0CBAC97CF36D}" type="datetimeFigureOut">
              <a:rPr lang="en-US" smtClean="0"/>
              <a:pPr/>
              <a:t>7/26/2026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3EE6706-D1D4-48A5-A7A8-73D8C4AB2184}"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3EE6706-D1D4-48A5-A7A8-73D8C4AB2184}" type="slidenum">
              <a:rPr lang="en-US" smtClean="0"/>
              <a:pPr/>
              <a:t>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sr-Cyrl-C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sr-Cyrl-CS"/>
          </a:p>
        </p:txBody>
      </p:sp>
      <p:sp>
        <p:nvSpPr>
          <p:cNvPr id="4" name="Date Placeholder 3"/>
          <p:cNvSpPr>
            <a:spLocks noGrp="1"/>
          </p:cNvSpPr>
          <p:nvPr>
            <p:ph type="dt" sz="half" idx="10"/>
          </p:nvPr>
        </p:nvSpPr>
        <p:spPr/>
        <p:txBody>
          <a:bodyPr/>
          <a:lstStyle>
            <a:lvl1pPr>
              <a:defRPr/>
            </a:lvl1pPr>
          </a:lstStyle>
          <a:p>
            <a:pPr>
              <a:defRPr/>
            </a:pPr>
            <a:fld id="{0CB08989-AD0C-4F56-A28B-AB0094999EE2}" type="datetimeFigureOut">
              <a:rPr lang="sr-Latn-CS"/>
              <a:pPr>
                <a:defRPr/>
              </a:pPr>
              <a:t>26.7.2026.</a:t>
            </a:fld>
            <a:endParaRPr lang="sr-Cyrl-CS"/>
          </a:p>
        </p:txBody>
      </p:sp>
      <p:sp>
        <p:nvSpPr>
          <p:cNvPr id="5" name="Footer Placeholder 4"/>
          <p:cNvSpPr>
            <a:spLocks noGrp="1"/>
          </p:cNvSpPr>
          <p:nvPr>
            <p:ph type="ftr" sz="quarter" idx="11"/>
          </p:nvPr>
        </p:nvSpPr>
        <p:spPr/>
        <p:txBody>
          <a:bodyPr/>
          <a:lstStyle>
            <a:lvl1pPr>
              <a:defRPr/>
            </a:lvl1pPr>
          </a:lstStyle>
          <a:p>
            <a:pPr>
              <a:defRPr/>
            </a:pPr>
            <a:endParaRPr lang="sr-Cyrl-CS"/>
          </a:p>
        </p:txBody>
      </p:sp>
      <p:sp>
        <p:nvSpPr>
          <p:cNvPr id="6" name="Slide Number Placeholder 5"/>
          <p:cNvSpPr>
            <a:spLocks noGrp="1"/>
          </p:cNvSpPr>
          <p:nvPr>
            <p:ph type="sldNum" sz="quarter" idx="12"/>
          </p:nvPr>
        </p:nvSpPr>
        <p:spPr/>
        <p:txBody>
          <a:bodyPr/>
          <a:lstStyle>
            <a:lvl1pPr>
              <a:defRPr/>
            </a:lvl1pPr>
          </a:lstStyle>
          <a:p>
            <a:pPr>
              <a:defRPr/>
            </a:pPr>
            <a:fld id="{083485CA-9DA9-41BA-A1CE-0399AF8DBBFF}" type="slidenum">
              <a:rPr lang="sr-Cyrl-CS"/>
              <a:pPr>
                <a:defRPr/>
              </a:pPr>
              <a:t>‹#›</a:t>
            </a:fld>
            <a:endParaRPr lang="sr-Cyrl-C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r-Cyrl-CS"/>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Cyrl-CS"/>
          </a:p>
        </p:txBody>
      </p:sp>
      <p:sp>
        <p:nvSpPr>
          <p:cNvPr id="4" name="Date Placeholder 3"/>
          <p:cNvSpPr>
            <a:spLocks noGrp="1"/>
          </p:cNvSpPr>
          <p:nvPr>
            <p:ph type="dt" sz="half" idx="10"/>
          </p:nvPr>
        </p:nvSpPr>
        <p:spPr/>
        <p:txBody>
          <a:bodyPr/>
          <a:lstStyle>
            <a:lvl1pPr>
              <a:defRPr/>
            </a:lvl1pPr>
          </a:lstStyle>
          <a:p>
            <a:pPr>
              <a:defRPr/>
            </a:pPr>
            <a:fld id="{0690DF2C-B96F-4871-91B3-8F9452C3E8F5}" type="datetimeFigureOut">
              <a:rPr lang="sr-Latn-CS"/>
              <a:pPr>
                <a:defRPr/>
              </a:pPr>
              <a:t>26.7.2026.</a:t>
            </a:fld>
            <a:endParaRPr lang="sr-Cyrl-CS"/>
          </a:p>
        </p:txBody>
      </p:sp>
      <p:sp>
        <p:nvSpPr>
          <p:cNvPr id="5" name="Footer Placeholder 4"/>
          <p:cNvSpPr>
            <a:spLocks noGrp="1"/>
          </p:cNvSpPr>
          <p:nvPr>
            <p:ph type="ftr" sz="quarter" idx="11"/>
          </p:nvPr>
        </p:nvSpPr>
        <p:spPr/>
        <p:txBody>
          <a:bodyPr/>
          <a:lstStyle>
            <a:lvl1pPr>
              <a:defRPr/>
            </a:lvl1pPr>
          </a:lstStyle>
          <a:p>
            <a:pPr>
              <a:defRPr/>
            </a:pPr>
            <a:endParaRPr lang="sr-Cyrl-CS"/>
          </a:p>
        </p:txBody>
      </p:sp>
      <p:sp>
        <p:nvSpPr>
          <p:cNvPr id="6" name="Slide Number Placeholder 5"/>
          <p:cNvSpPr>
            <a:spLocks noGrp="1"/>
          </p:cNvSpPr>
          <p:nvPr>
            <p:ph type="sldNum" sz="quarter" idx="12"/>
          </p:nvPr>
        </p:nvSpPr>
        <p:spPr/>
        <p:txBody>
          <a:bodyPr/>
          <a:lstStyle>
            <a:lvl1pPr>
              <a:defRPr/>
            </a:lvl1pPr>
          </a:lstStyle>
          <a:p>
            <a:pPr>
              <a:defRPr/>
            </a:pPr>
            <a:fld id="{81ED1D5E-69C0-4721-A384-9093E2F2D87B}" type="slidenum">
              <a:rPr lang="sr-Cyrl-CS"/>
              <a:pPr>
                <a:defRPr/>
              </a:pPr>
              <a:t>‹#›</a:t>
            </a:fld>
            <a:endParaRPr lang="sr-Cyrl-C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sr-Cyrl-C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Cyrl-CS"/>
          </a:p>
        </p:txBody>
      </p:sp>
      <p:sp>
        <p:nvSpPr>
          <p:cNvPr id="4" name="Date Placeholder 3"/>
          <p:cNvSpPr>
            <a:spLocks noGrp="1"/>
          </p:cNvSpPr>
          <p:nvPr>
            <p:ph type="dt" sz="half" idx="10"/>
          </p:nvPr>
        </p:nvSpPr>
        <p:spPr/>
        <p:txBody>
          <a:bodyPr/>
          <a:lstStyle>
            <a:lvl1pPr>
              <a:defRPr/>
            </a:lvl1pPr>
          </a:lstStyle>
          <a:p>
            <a:pPr>
              <a:defRPr/>
            </a:pPr>
            <a:fld id="{227D9D0F-4096-44D7-ABC6-3510413F8A56}" type="datetimeFigureOut">
              <a:rPr lang="sr-Latn-CS"/>
              <a:pPr>
                <a:defRPr/>
              </a:pPr>
              <a:t>26.7.2026.</a:t>
            </a:fld>
            <a:endParaRPr lang="sr-Cyrl-CS"/>
          </a:p>
        </p:txBody>
      </p:sp>
      <p:sp>
        <p:nvSpPr>
          <p:cNvPr id="5" name="Footer Placeholder 4"/>
          <p:cNvSpPr>
            <a:spLocks noGrp="1"/>
          </p:cNvSpPr>
          <p:nvPr>
            <p:ph type="ftr" sz="quarter" idx="11"/>
          </p:nvPr>
        </p:nvSpPr>
        <p:spPr/>
        <p:txBody>
          <a:bodyPr/>
          <a:lstStyle>
            <a:lvl1pPr>
              <a:defRPr/>
            </a:lvl1pPr>
          </a:lstStyle>
          <a:p>
            <a:pPr>
              <a:defRPr/>
            </a:pPr>
            <a:endParaRPr lang="sr-Cyrl-CS"/>
          </a:p>
        </p:txBody>
      </p:sp>
      <p:sp>
        <p:nvSpPr>
          <p:cNvPr id="6" name="Slide Number Placeholder 5"/>
          <p:cNvSpPr>
            <a:spLocks noGrp="1"/>
          </p:cNvSpPr>
          <p:nvPr>
            <p:ph type="sldNum" sz="quarter" idx="12"/>
          </p:nvPr>
        </p:nvSpPr>
        <p:spPr/>
        <p:txBody>
          <a:bodyPr/>
          <a:lstStyle>
            <a:lvl1pPr>
              <a:defRPr/>
            </a:lvl1pPr>
          </a:lstStyle>
          <a:p>
            <a:pPr>
              <a:defRPr/>
            </a:pPr>
            <a:fld id="{1B1B2311-FAA2-421C-ACD7-96FF1A56F848}" type="slidenum">
              <a:rPr lang="sr-Cyrl-CS"/>
              <a:pPr>
                <a:defRPr/>
              </a:pPr>
              <a:t>‹#›</a:t>
            </a:fld>
            <a:endParaRPr lang="sr-Cyrl-C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r-Cyrl-CS"/>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Cyrl-CS"/>
          </a:p>
        </p:txBody>
      </p:sp>
      <p:sp>
        <p:nvSpPr>
          <p:cNvPr id="4" name="Date Placeholder 3"/>
          <p:cNvSpPr>
            <a:spLocks noGrp="1"/>
          </p:cNvSpPr>
          <p:nvPr>
            <p:ph type="dt" sz="half" idx="10"/>
          </p:nvPr>
        </p:nvSpPr>
        <p:spPr/>
        <p:txBody>
          <a:bodyPr/>
          <a:lstStyle>
            <a:lvl1pPr>
              <a:defRPr/>
            </a:lvl1pPr>
          </a:lstStyle>
          <a:p>
            <a:pPr>
              <a:defRPr/>
            </a:pPr>
            <a:fld id="{1B5DCA23-2A7D-4317-A793-1104968CC417}" type="datetimeFigureOut">
              <a:rPr lang="sr-Latn-CS"/>
              <a:pPr>
                <a:defRPr/>
              </a:pPr>
              <a:t>26.7.2026.</a:t>
            </a:fld>
            <a:endParaRPr lang="sr-Cyrl-CS"/>
          </a:p>
        </p:txBody>
      </p:sp>
      <p:sp>
        <p:nvSpPr>
          <p:cNvPr id="5" name="Footer Placeholder 4"/>
          <p:cNvSpPr>
            <a:spLocks noGrp="1"/>
          </p:cNvSpPr>
          <p:nvPr>
            <p:ph type="ftr" sz="quarter" idx="11"/>
          </p:nvPr>
        </p:nvSpPr>
        <p:spPr/>
        <p:txBody>
          <a:bodyPr/>
          <a:lstStyle>
            <a:lvl1pPr>
              <a:defRPr/>
            </a:lvl1pPr>
          </a:lstStyle>
          <a:p>
            <a:pPr>
              <a:defRPr/>
            </a:pPr>
            <a:endParaRPr lang="sr-Cyrl-CS"/>
          </a:p>
        </p:txBody>
      </p:sp>
      <p:sp>
        <p:nvSpPr>
          <p:cNvPr id="6" name="Slide Number Placeholder 5"/>
          <p:cNvSpPr>
            <a:spLocks noGrp="1"/>
          </p:cNvSpPr>
          <p:nvPr>
            <p:ph type="sldNum" sz="quarter" idx="12"/>
          </p:nvPr>
        </p:nvSpPr>
        <p:spPr/>
        <p:txBody>
          <a:bodyPr/>
          <a:lstStyle>
            <a:lvl1pPr>
              <a:defRPr/>
            </a:lvl1pPr>
          </a:lstStyle>
          <a:p>
            <a:pPr>
              <a:defRPr/>
            </a:pPr>
            <a:fld id="{0D8667EC-DABB-4EFC-82BF-C4E047336D82}" type="slidenum">
              <a:rPr lang="sr-Cyrl-CS"/>
              <a:pPr>
                <a:defRPr/>
              </a:pPr>
              <a:t>‹#›</a:t>
            </a:fld>
            <a:endParaRPr lang="sr-Cyrl-C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sr-Cyrl-C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3E5C6F03-57C1-466C-9E95-8D099C09097A}" type="datetimeFigureOut">
              <a:rPr lang="sr-Latn-CS"/>
              <a:pPr>
                <a:defRPr/>
              </a:pPr>
              <a:t>26.7.2026.</a:t>
            </a:fld>
            <a:endParaRPr lang="sr-Cyrl-CS"/>
          </a:p>
        </p:txBody>
      </p:sp>
      <p:sp>
        <p:nvSpPr>
          <p:cNvPr id="5" name="Footer Placeholder 4"/>
          <p:cNvSpPr>
            <a:spLocks noGrp="1"/>
          </p:cNvSpPr>
          <p:nvPr>
            <p:ph type="ftr" sz="quarter" idx="11"/>
          </p:nvPr>
        </p:nvSpPr>
        <p:spPr/>
        <p:txBody>
          <a:bodyPr/>
          <a:lstStyle>
            <a:lvl1pPr>
              <a:defRPr/>
            </a:lvl1pPr>
          </a:lstStyle>
          <a:p>
            <a:pPr>
              <a:defRPr/>
            </a:pPr>
            <a:endParaRPr lang="sr-Cyrl-CS"/>
          </a:p>
        </p:txBody>
      </p:sp>
      <p:sp>
        <p:nvSpPr>
          <p:cNvPr id="6" name="Slide Number Placeholder 5"/>
          <p:cNvSpPr>
            <a:spLocks noGrp="1"/>
          </p:cNvSpPr>
          <p:nvPr>
            <p:ph type="sldNum" sz="quarter" idx="12"/>
          </p:nvPr>
        </p:nvSpPr>
        <p:spPr/>
        <p:txBody>
          <a:bodyPr/>
          <a:lstStyle>
            <a:lvl1pPr>
              <a:defRPr/>
            </a:lvl1pPr>
          </a:lstStyle>
          <a:p>
            <a:pPr>
              <a:defRPr/>
            </a:pPr>
            <a:fld id="{E4DEE8E6-179A-46EB-930B-C0D5FF5C99FB}" type="slidenum">
              <a:rPr lang="sr-Cyrl-CS"/>
              <a:pPr>
                <a:defRPr/>
              </a:pPr>
              <a:t>‹#›</a:t>
            </a:fld>
            <a:endParaRPr lang="sr-Cyrl-C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r-Cyrl-C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Cyrl-C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Cyrl-CS"/>
          </a:p>
        </p:txBody>
      </p:sp>
      <p:sp>
        <p:nvSpPr>
          <p:cNvPr id="5" name="Date Placeholder 3"/>
          <p:cNvSpPr>
            <a:spLocks noGrp="1"/>
          </p:cNvSpPr>
          <p:nvPr>
            <p:ph type="dt" sz="half" idx="10"/>
          </p:nvPr>
        </p:nvSpPr>
        <p:spPr/>
        <p:txBody>
          <a:bodyPr/>
          <a:lstStyle>
            <a:lvl1pPr>
              <a:defRPr/>
            </a:lvl1pPr>
          </a:lstStyle>
          <a:p>
            <a:pPr>
              <a:defRPr/>
            </a:pPr>
            <a:fld id="{AF300099-BCB9-449A-9A2F-8CD0C4E519CD}" type="datetimeFigureOut">
              <a:rPr lang="sr-Latn-CS"/>
              <a:pPr>
                <a:defRPr/>
              </a:pPr>
              <a:t>26.7.2026.</a:t>
            </a:fld>
            <a:endParaRPr lang="sr-Cyrl-CS"/>
          </a:p>
        </p:txBody>
      </p:sp>
      <p:sp>
        <p:nvSpPr>
          <p:cNvPr id="6" name="Footer Placeholder 4"/>
          <p:cNvSpPr>
            <a:spLocks noGrp="1"/>
          </p:cNvSpPr>
          <p:nvPr>
            <p:ph type="ftr" sz="quarter" idx="11"/>
          </p:nvPr>
        </p:nvSpPr>
        <p:spPr/>
        <p:txBody>
          <a:bodyPr/>
          <a:lstStyle>
            <a:lvl1pPr>
              <a:defRPr/>
            </a:lvl1pPr>
          </a:lstStyle>
          <a:p>
            <a:pPr>
              <a:defRPr/>
            </a:pPr>
            <a:endParaRPr lang="sr-Cyrl-CS"/>
          </a:p>
        </p:txBody>
      </p:sp>
      <p:sp>
        <p:nvSpPr>
          <p:cNvPr id="7" name="Slide Number Placeholder 5"/>
          <p:cNvSpPr>
            <a:spLocks noGrp="1"/>
          </p:cNvSpPr>
          <p:nvPr>
            <p:ph type="sldNum" sz="quarter" idx="12"/>
          </p:nvPr>
        </p:nvSpPr>
        <p:spPr/>
        <p:txBody>
          <a:bodyPr/>
          <a:lstStyle>
            <a:lvl1pPr>
              <a:defRPr/>
            </a:lvl1pPr>
          </a:lstStyle>
          <a:p>
            <a:pPr>
              <a:defRPr/>
            </a:pPr>
            <a:fld id="{F0D04B2D-D61D-4C2F-985C-B2C00A01380C}" type="slidenum">
              <a:rPr lang="sr-Cyrl-CS"/>
              <a:pPr>
                <a:defRPr/>
              </a:pPr>
              <a:t>‹#›</a:t>
            </a:fld>
            <a:endParaRPr lang="sr-Cyrl-C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sr-Cyrl-C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Cyrl-C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Cyrl-CS"/>
          </a:p>
        </p:txBody>
      </p:sp>
      <p:sp>
        <p:nvSpPr>
          <p:cNvPr id="7" name="Date Placeholder 3"/>
          <p:cNvSpPr>
            <a:spLocks noGrp="1"/>
          </p:cNvSpPr>
          <p:nvPr>
            <p:ph type="dt" sz="half" idx="10"/>
          </p:nvPr>
        </p:nvSpPr>
        <p:spPr/>
        <p:txBody>
          <a:bodyPr/>
          <a:lstStyle>
            <a:lvl1pPr>
              <a:defRPr/>
            </a:lvl1pPr>
          </a:lstStyle>
          <a:p>
            <a:pPr>
              <a:defRPr/>
            </a:pPr>
            <a:fld id="{3EA76CCF-B5E4-4ED1-8E44-9B71BFC39D8B}" type="datetimeFigureOut">
              <a:rPr lang="sr-Latn-CS"/>
              <a:pPr>
                <a:defRPr/>
              </a:pPr>
              <a:t>26.7.2026.</a:t>
            </a:fld>
            <a:endParaRPr lang="sr-Cyrl-CS"/>
          </a:p>
        </p:txBody>
      </p:sp>
      <p:sp>
        <p:nvSpPr>
          <p:cNvPr id="8" name="Footer Placeholder 4"/>
          <p:cNvSpPr>
            <a:spLocks noGrp="1"/>
          </p:cNvSpPr>
          <p:nvPr>
            <p:ph type="ftr" sz="quarter" idx="11"/>
          </p:nvPr>
        </p:nvSpPr>
        <p:spPr/>
        <p:txBody>
          <a:bodyPr/>
          <a:lstStyle>
            <a:lvl1pPr>
              <a:defRPr/>
            </a:lvl1pPr>
          </a:lstStyle>
          <a:p>
            <a:pPr>
              <a:defRPr/>
            </a:pPr>
            <a:endParaRPr lang="sr-Cyrl-CS"/>
          </a:p>
        </p:txBody>
      </p:sp>
      <p:sp>
        <p:nvSpPr>
          <p:cNvPr id="9" name="Slide Number Placeholder 5"/>
          <p:cNvSpPr>
            <a:spLocks noGrp="1"/>
          </p:cNvSpPr>
          <p:nvPr>
            <p:ph type="sldNum" sz="quarter" idx="12"/>
          </p:nvPr>
        </p:nvSpPr>
        <p:spPr/>
        <p:txBody>
          <a:bodyPr/>
          <a:lstStyle>
            <a:lvl1pPr>
              <a:defRPr/>
            </a:lvl1pPr>
          </a:lstStyle>
          <a:p>
            <a:pPr>
              <a:defRPr/>
            </a:pPr>
            <a:fld id="{CDD0F4A3-1B18-46A9-8BC1-91468079369E}" type="slidenum">
              <a:rPr lang="sr-Cyrl-CS"/>
              <a:pPr>
                <a:defRPr/>
              </a:pPr>
              <a:t>‹#›</a:t>
            </a:fld>
            <a:endParaRPr lang="sr-Cyrl-C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r-Cyrl-CS"/>
          </a:p>
        </p:txBody>
      </p:sp>
      <p:sp>
        <p:nvSpPr>
          <p:cNvPr id="3" name="Date Placeholder 3"/>
          <p:cNvSpPr>
            <a:spLocks noGrp="1"/>
          </p:cNvSpPr>
          <p:nvPr>
            <p:ph type="dt" sz="half" idx="10"/>
          </p:nvPr>
        </p:nvSpPr>
        <p:spPr/>
        <p:txBody>
          <a:bodyPr/>
          <a:lstStyle>
            <a:lvl1pPr>
              <a:defRPr/>
            </a:lvl1pPr>
          </a:lstStyle>
          <a:p>
            <a:pPr>
              <a:defRPr/>
            </a:pPr>
            <a:fld id="{3E1DD2F8-F57F-4529-8DB6-4048D84C5DF4}" type="datetimeFigureOut">
              <a:rPr lang="sr-Latn-CS"/>
              <a:pPr>
                <a:defRPr/>
              </a:pPr>
              <a:t>26.7.2026.</a:t>
            </a:fld>
            <a:endParaRPr lang="sr-Cyrl-CS"/>
          </a:p>
        </p:txBody>
      </p:sp>
      <p:sp>
        <p:nvSpPr>
          <p:cNvPr id="4" name="Footer Placeholder 4"/>
          <p:cNvSpPr>
            <a:spLocks noGrp="1"/>
          </p:cNvSpPr>
          <p:nvPr>
            <p:ph type="ftr" sz="quarter" idx="11"/>
          </p:nvPr>
        </p:nvSpPr>
        <p:spPr/>
        <p:txBody>
          <a:bodyPr/>
          <a:lstStyle>
            <a:lvl1pPr>
              <a:defRPr/>
            </a:lvl1pPr>
          </a:lstStyle>
          <a:p>
            <a:pPr>
              <a:defRPr/>
            </a:pPr>
            <a:endParaRPr lang="sr-Cyrl-CS"/>
          </a:p>
        </p:txBody>
      </p:sp>
      <p:sp>
        <p:nvSpPr>
          <p:cNvPr id="5" name="Slide Number Placeholder 5"/>
          <p:cNvSpPr>
            <a:spLocks noGrp="1"/>
          </p:cNvSpPr>
          <p:nvPr>
            <p:ph type="sldNum" sz="quarter" idx="12"/>
          </p:nvPr>
        </p:nvSpPr>
        <p:spPr/>
        <p:txBody>
          <a:bodyPr/>
          <a:lstStyle>
            <a:lvl1pPr>
              <a:defRPr/>
            </a:lvl1pPr>
          </a:lstStyle>
          <a:p>
            <a:pPr>
              <a:defRPr/>
            </a:pPr>
            <a:fld id="{E101F22C-DC89-4EC8-8A56-6AB26BBFA10E}" type="slidenum">
              <a:rPr lang="sr-Cyrl-CS"/>
              <a:pPr>
                <a:defRPr/>
              </a:pPr>
              <a:t>‹#›</a:t>
            </a:fld>
            <a:endParaRPr lang="sr-Cyrl-C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BC4EB0A-AC8C-4985-9A6B-D8920AE129AA}" type="datetimeFigureOut">
              <a:rPr lang="sr-Latn-CS"/>
              <a:pPr>
                <a:defRPr/>
              </a:pPr>
              <a:t>26.7.2026.</a:t>
            </a:fld>
            <a:endParaRPr lang="sr-Cyrl-CS"/>
          </a:p>
        </p:txBody>
      </p:sp>
      <p:sp>
        <p:nvSpPr>
          <p:cNvPr id="3" name="Footer Placeholder 4"/>
          <p:cNvSpPr>
            <a:spLocks noGrp="1"/>
          </p:cNvSpPr>
          <p:nvPr>
            <p:ph type="ftr" sz="quarter" idx="11"/>
          </p:nvPr>
        </p:nvSpPr>
        <p:spPr/>
        <p:txBody>
          <a:bodyPr/>
          <a:lstStyle>
            <a:lvl1pPr>
              <a:defRPr/>
            </a:lvl1pPr>
          </a:lstStyle>
          <a:p>
            <a:pPr>
              <a:defRPr/>
            </a:pPr>
            <a:endParaRPr lang="sr-Cyrl-CS"/>
          </a:p>
        </p:txBody>
      </p:sp>
      <p:sp>
        <p:nvSpPr>
          <p:cNvPr id="4" name="Slide Number Placeholder 5"/>
          <p:cNvSpPr>
            <a:spLocks noGrp="1"/>
          </p:cNvSpPr>
          <p:nvPr>
            <p:ph type="sldNum" sz="quarter" idx="12"/>
          </p:nvPr>
        </p:nvSpPr>
        <p:spPr/>
        <p:txBody>
          <a:bodyPr/>
          <a:lstStyle>
            <a:lvl1pPr>
              <a:defRPr/>
            </a:lvl1pPr>
          </a:lstStyle>
          <a:p>
            <a:pPr>
              <a:defRPr/>
            </a:pPr>
            <a:fld id="{65A6BA83-59F5-4E03-BACF-32BFFD6842C1}" type="slidenum">
              <a:rPr lang="sr-Cyrl-CS"/>
              <a:pPr>
                <a:defRPr/>
              </a:pPr>
              <a:t>‹#›</a:t>
            </a:fld>
            <a:endParaRPr lang="sr-Cyrl-C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sr-Cyrl-C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Cyrl-C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CEE01C43-61E7-4A33-8BA7-E0917E81131E}" type="datetimeFigureOut">
              <a:rPr lang="sr-Latn-CS"/>
              <a:pPr>
                <a:defRPr/>
              </a:pPr>
              <a:t>26.7.2026.</a:t>
            </a:fld>
            <a:endParaRPr lang="sr-Cyrl-CS"/>
          </a:p>
        </p:txBody>
      </p:sp>
      <p:sp>
        <p:nvSpPr>
          <p:cNvPr id="6" name="Footer Placeholder 4"/>
          <p:cNvSpPr>
            <a:spLocks noGrp="1"/>
          </p:cNvSpPr>
          <p:nvPr>
            <p:ph type="ftr" sz="quarter" idx="11"/>
          </p:nvPr>
        </p:nvSpPr>
        <p:spPr/>
        <p:txBody>
          <a:bodyPr/>
          <a:lstStyle>
            <a:lvl1pPr>
              <a:defRPr/>
            </a:lvl1pPr>
          </a:lstStyle>
          <a:p>
            <a:pPr>
              <a:defRPr/>
            </a:pPr>
            <a:endParaRPr lang="sr-Cyrl-CS"/>
          </a:p>
        </p:txBody>
      </p:sp>
      <p:sp>
        <p:nvSpPr>
          <p:cNvPr id="7" name="Slide Number Placeholder 5"/>
          <p:cNvSpPr>
            <a:spLocks noGrp="1"/>
          </p:cNvSpPr>
          <p:nvPr>
            <p:ph type="sldNum" sz="quarter" idx="12"/>
          </p:nvPr>
        </p:nvSpPr>
        <p:spPr/>
        <p:txBody>
          <a:bodyPr/>
          <a:lstStyle>
            <a:lvl1pPr>
              <a:defRPr/>
            </a:lvl1pPr>
          </a:lstStyle>
          <a:p>
            <a:pPr>
              <a:defRPr/>
            </a:pPr>
            <a:fld id="{1F70F7D3-2192-40D8-B5B4-ED73D8DBBA9A}" type="slidenum">
              <a:rPr lang="sr-Cyrl-CS"/>
              <a:pPr>
                <a:defRPr/>
              </a:pPr>
              <a:t>‹#›</a:t>
            </a:fld>
            <a:endParaRPr lang="sr-Cyrl-C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sr-Cyrl-C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r-Cyrl-C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0CD58909-4E6F-433D-82B0-F70EC8582A20}" type="datetimeFigureOut">
              <a:rPr lang="sr-Latn-CS"/>
              <a:pPr>
                <a:defRPr/>
              </a:pPr>
              <a:t>26.7.2026.</a:t>
            </a:fld>
            <a:endParaRPr lang="sr-Cyrl-CS"/>
          </a:p>
        </p:txBody>
      </p:sp>
      <p:sp>
        <p:nvSpPr>
          <p:cNvPr id="6" name="Footer Placeholder 4"/>
          <p:cNvSpPr>
            <a:spLocks noGrp="1"/>
          </p:cNvSpPr>
          <p:nvPr>
            <p:ph type="ftr" sz="quarter" idx="11"/>
          </p:nvPr>
        </p:nvSpPr>
        <p:spPr/>
        <p:txBody>
          <a:bodyPr/>
          <a:lstStyle>
            <a:lvl1pPr>
              <a:defRPr/>
            </a:lvl1pPr>
          </a:lstStyle>
          <a:p>
            <a:pPr>
              <a:defRPr/>
            </a:pPr>
            <a:endParaRPr lang="sr-Cyrl-CS"/>
          </a:p>
        </p:txBody>
      </p:sp>
      <p:sp>
        <p:nvSpPr>
          <p:cNvPr id="7" name="Slide Number Placeholder 5"/>
          <p:cNvSpPr>
            <a:spLocks noGrp="1"/>
          </p:cNvSpPr>
          <p:nvPr>
            <p:ph type="sldNum" sz="quarter" idx="12"/>
          </p:nvPr>
        </p:nvSpPr>
        <p:spPr/>
        <p:txBody>
          <a:bodyPr/>
          <a:lstStyle>
            <a:lvl1pPr>
              <a:defRPr/>
            </a:lvl1pPr>
          </a:lstStyle>
          <a:p>
            <a:pPr>
              <a:defRPr/>
            </a:pPr>
            <a:fld id="{1FFE90EE-34CD-4466-9323-3EE81465A390}" type="slidenum">
              <a:rPr lang="sr-Cyrl-CS"/>
              <a:pPr>
                <a:defRPr/>
              </a:pPr>
              <a:t>‹#›</a:t>
            </a:fld>
            <a:endParaRPr lang="sr-Cyrl-C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sr-Cyrl-CS"/>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Cyrl-C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2A624EEE-C776-4791-B04A-EBC3D05158F8}" type="datetimeFigureOut">
              <a:rPr lang="sr-Latn-CS"/>
              <a:pPr>
                <a:defRPr/>
              </a:pPr>
              <a:t>26.7.2026.</a:t>
            </a:fld>
            <a:endParaRPr lang="sr-Cyrl-C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defRPr>
            </a:lvl1pPr>
          </a:lstStyle>
          <a:p>
            <a:pPr>
              <a:defRPr/>
            </a:pPr>
            <a:endParaRPr lang="sr-Cyrl-C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E68248AD-9353-4FB9-9899-3F06BAE7F958}" type="slidenum">
              <a:rPr lang="sr-Cyrl-CS"/>
              <a:pPr>
                <a:defRPr/>
              </a:pPr>
              <a:t>‹#›</a:t>
            </a:fld>
            <a:endParaRPr lang="sr-Cyrl-C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055" name="Picture 7" descr="https://images.rapgenius.com/68682c59e47ee7c113ccc421f4740d4b.600x400x1.jpg"/>
          <p:cNvPicPr>
            <a:picLocks noChangeAspect="1" noChangeArrowheads="1"/>
          </p:cNvPicPr>
          <p:nvPr/>
        </p:nvPicPr>
        <p:blipFill>
          <a:blip r:embed="rId2"/>
          <a:srcRect/>
          <a:stretch>
            <a:fillRect/>
          </a:stretch>
        </p:blipFill>
        <p:spPr bwMode="auto">
          <a:xfrm>
            <a:off x="0" y="762000"/>
            <a:ext cx="9144000" cy="6096000"/>
          </a:xfrm>
          <a:prstGeom prst="rect">
            <a:avLst/>
          </a:prstGeom>
          <a:ln>
            <a:noFill/>
          </a:ln>
          <a:effectLst>
            <a:softEdge rad="112500"/>
          </a:effectLst>
        </p:spPr>
      </p:pic>
      <p:sp>
        <p:nvSpPr>
          <p:cNvPr id="4" name="Rectangle 3"/>
          <p:cNvSpPr/>
          <p:nvPr/>
        </p:nvSpPr>
        <p:spPr>
          <a:xfrm>
            <a:off x="2133600" y="4267200"/>
            <a:ext cx="5990574" cy="1754326"/>
          </a:xfrm>
          <a:prstGeom prst="rect">
            <a:avLst/>
          </a:prstGeom>
          <a:noFill/>
        </p:spPr>
        <p:txBody>
          <a:bodyPr wrap="square" lIns="91440" tIns="45720" rIns="91440" bIns="45720">
            <a:spAutoFit/>
            <a:scene3d>
              <a:camera prst="perspectiveHeroicExtremeLeftFacing"/>
              <a:lightRig rig="soft" dir="t">
                <a:rot lat="0" lon="0" rev="10800000"/>
              </a:lightRig>
            </a:scene3d>
            <a:sp3d>
              <a:bevelT w="27940" h="12700"/>
              <a:contourClr>
                <a:srgbClr val="DDDDDD"/>
              </a:contourClr>
            </a:sp3d>
          </a:bodyPr>
          <a:lstStyle/>
          <a:p>
            <a:pPr algn="ctr"/>
            <a:r>
              <a:rPr lang="ru-RU" sz="5400" b="1" cap="none" spc="150" dirty="0">
                <a:ln w="11430">
                  <a:solidFill>
                    <a:schemeClr val="tx1"/>
                  </a:solidFill>
                </a:ln>
                <a:solidFill>
                  <a:srgbClr val="FFFF00"/>
                </a:solidFill>
                <a:effectLst>
                  <a:glow rad="228600">
                    <a:schemeClr val="accent6">
                      <a:satMod val="175000"/>
                      <a:alpha val="40000"/>
                    </a:schemeClr>
                  </a:glow>
                  <a:innerShdw blurRad="63500" dist="50800" dir="16200000">
                    <a:prstClr val="black">
                      <a:alpha val="50000"/>
                    </a:prstClr>
                  </a:innerShdw>
                  <a:reflection blurRad="6350" stA="55000" endA="300" endPos="45500" dir="5400000" sy="-100000" algn="bl" rotWithShape="0"/>
                </a:effectLst>
              </a:rPr>
              <a:t>Материјализам и хедонизам</a:t>
            </a:r>
            <a:endParaRPr lang="en-US" sz="5400" b="1" cap="none" spc="150" dirty="0">
              <a:ln w="11430">
                <a:solidFill>
                  <a:schemeClr val="tx1"/>
                </a:solidFill>
              </a:ln>
              <a:solidFill>
                <a:srgbClr val="FFFF00"/>
              </a:solidFill>
              <a:effectLst>
                <a:glow rad="228600">
                  <a:schemeClr val="accent6">
                    <a:satMod val="175000"/>
                    <a:alpha val="40000"/>
                  </a:schemeClr>
                </a:glow>
                <a:innerShdw blurRad="63500" dist="50800" dir="16200000">
                  <a:prstClr val="black">
                    <a:alpha val="50000"/>
                  </a:prstClr>
                </a:innerShdw>
                <a:reflection blurRad="6350" stA="55000" endA="300" endPos="45500" dir="5400000" sy="-100000" algn="bl" rotWithShape="0"/>
              </a:effectLst>
            </a:endParaRPr>
          </a:p>
        </p:txBody>
      </p:sp>
      <p:sp>
        <p:nvSpPr>
          <p:cNvPr id="2053" name="AutoShape 5" descr="Image result for modern hedonism"/>
          <p:cNvSpPr>
            <a:spLocks noChangeAspect="1" noChangeArrowheads="1"/>
          </p:cNvSpPr>
          <p:nvPr/>
        </p:nvSpPr>
        <p:spPr bwMode="auto">
          <a:xfrm>
            <a:off x="144463"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7" name="Rectangle 6"/>
          <p:cNvSpPr/>
          <p:nvPr/>
        </p:nvSpPr>
        <p:spPr>
          <a:xfrm>
            <a:off x="2658698" y="0"/>
            <a:ext cx="6526915" cy="923330"/>
          </a:xfrm>
          <a:prstGeom prst="rect">
            <a:avLst/>
          </a:prstGeom>
          <a:noFill/>
        </p:spPr>
        <p:txBody>
          <a:bodyPr wrap="none" lIns="91440" tIns="45720" rIns="91440" bIns="45720">
            <a:spAutoFit/>
          </a:bodyPr>
          <a:lstStyle/>
          <a:p>
            <a:pPr algn="ctr"/>
            <a:r>
              <a:rPr lang="sr-Cyrl-RS"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ХРИШЋАНСТВО</a:t>
            </a:r>
            <a:r>
              <a:rPr lang="sr-Cyrl-R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 И</a:t>
            </a:r>
            <a:endPar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8" name="Rectangle 7"/>
          <p:cNvSpPr/>
          <p:nvPr/>
        </p:nvSpPr>
        <p:spPr>
          <a:xfrm>
            <a:off x="0" y="0"/>
            <a:ext cx="2457019" cy="1077218"/>
          </a:xfrm>
          <a:prstGeom prst="rect">
            <a:avLst/>
          </a:prstGeom>
          <a:noFill/>
        </p:spPr>
        <p:txBody>
          <a:bodyPr wrap="none" lIns="91440" tIns="45720" rIns="91440" bIns="45720">
            <a:spAutoFit/>
          </a:bodyPr>
          <a:lstStyle/>
          <a:p>
            <a:pPr algn="ctr"/>
            <a:r>
              <a:rPr lang="sr-Cyrl-RS" sz="1600" dirty="0">
                <a:ln w="18415" cmpd="sng">
                  <a:solidFill>
                    <a:srgbClr val="FFFFFF"/>
                  </a:solidFill>
                  <a:prstDash val="solid"/>
                </a:ln>
                <a:solidFill>
                  <a:srgbClr val="FFFFFF"/>
                </a:solidFill>
                <a:effectLst>
                  <a:outerShdw blurRad="63500" dir="3600000" algn="tl" rotWithShape="0">
                    <a:srgbClr val="000000">
                      <a:alpha val="70000"/>
                    </a:srgbClr>
                  </a:outerShdw>
                </a:effectLst>
              </a:rPr>
              <a:t>Православни катихизис</a:t>
            </a:r>
          </a:p>
          <a:p>
            <a:pPr algn="ctr"/>
            <a:r>
              <a:rPr lang="sr-Cyrl-RS" sz="1600" dirty="0">
                <a:ln w="18415" cmpd="sng">
                  <a:solidFill>
                    <a:srgbClr val="FFFFFF"/>
                  </a:solidFill>
                  <a:prstDash val="solid"/>
                </a:ln>
                <a:solidFill>
                  <a:srgbClr val="FFFFFF"/>
                </a:solidFill>
                <a:effectLst>
                  <a:outerShdw blurRad="63500" dir="3600000" algn="tl" rotWithShape="0">
                    <a:srgbClr val="000000">
                      <a:alpha val="70000"/>
                    </a:srgbClr>
                  </a:outerShdw>
                </a:effectLst>
              </a:rPr>
              <a:t>(за средњу школу)</a:t>
            </a:r>
          </a:p>
          <a:p>
            <a:pPr algn="ctr"/>
            <a:r>
              <a:rPr lang="sr-Cyrl-RS" sz="16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Марко Радаковић</a:t>
            </a:r>
          </a:p>
          <a:p>
            <a:pPr algn="ctr"/>
            <a:r>
              <a:rPr lang="sr-Cyrl-RS" sz="1600" dirty="0">
                <a:ln w="18415" cmpd="sng">
                  <a:solidFill>
                    <a:srgbClr val="FFFFFF"/>
                  </a:solidFill>
                  <a:prstDash val="solid"/>
                </a:ln>
                <a:solidFill>
                  <a:srgbClr val="FFFFFF"/>
                </a:solidFill>
                <a:effectLst>
                  <a:outerShdw blurRad="63500" dir="3600000" algn="tl" rotWithShape="0">
                    <a:srgbClr val="000000">
                      <a:alpha val="70000"/>
                    </a:srgbClr>
                  </a:outerShdw>
                </a:effectLst>
              </a:rPr>
              <a:t>Сомбор 2015.</a:t>
            </a:r>
            <a:endParaRPr lang="en-US" sz="16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6" name="Picture 2" descr="http://images.amcnetworks.com/blogs.amctv.com/wp-content/uploads/2009/10/2jacket.jpg"/>
          <p:cNvPicPr>
            <a:picLocks noChangeAspect="1" noChangeArrowheads="1"/>
          </p:cNvPicPr>
          <p:nvPr/>
        </p:nvPicPr>
        <p:blipFill>
          <a:blip r:embed="rId2"/>
          <a:srcRect/>
          <a:stretch>
            <a:fillRect/>
          </a:stretch>
        </p:blipFill>
        <p:spPr bwMode="auto">
          <a:xfrm>
            <a:off x="0" y="0"/>
            <a:ext cx="9183804" cy="6858001"/>
          </a:xfrm>
          <a:prstGeom prst="rect">
            <a:avLst/>
          </a:prstGeom>
          <a:noFill/>
        </p:spPr>
      </p:pic>
      <p:sp>
        <p:nvSpPr>
          <p:cNvPr id="5" name="TextBox 4"/>
          <p:cNvSpPr txBox="1"/>
          <p:nvPr/>
        </p:nvSpPr>
        <p:spPr>
          <a:xfrm>
            <a:off x="6324600" y="0"/>
            <a:ext cx="2819400" cy="2031325"/>
          </a:xfrm>
          <a:prstGeom prst="rect">
            <a:avLst/>
          </a:prstGeom>
          <a:noFill/>
        </p:spPr>
        <p:txBody>
          <a:bodyPr wrap="square" rtlCol="0">
            <a:spAutoFit/>
          </a:bodyPr>
          <a:lstStyle/>
          <a:p>
            <a:r>
              <a:rPr lang="sr-Cyrl-RS" b="1" dirty="0">
                <a:solidFill>
                  <a:schemeClr val="bg1"/>
                </a:solidFill>
              </a:rPr>
              <a:t>Идеологију хедонизма прате и речи тада популарног глумца  Џејмса Дина: “Живи брзо, умри млад, буди леп леш”. Погинуо је са 24. године.</a:t>
            </a:r>
            <a:endParaRPr lang="en-US" b="1" dirty="0">
              <a:solidFill>
                <a:schemeClr val="bg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31746" name="Picture 2" descr="http://www.informer.rs/data/images/2015-09-18/45662_vidimo-se-u-citulji_f.jpg?1442608198"/>
          <p:cNvPicPr>
            <a:picLocks noChangeAspect="1" noChangeArrowheads="1"/>
          </p:cNvPicPr>
          <p:nvPr/>
        </p:nvPicPr>
        <p:blipFill>
          <a:blip r:embed="rId2"/>
          <a:srcRect/>
          <a:stretch>
            <a:fillRect/>
          </a:stretch>
        </p:blipFill>
        <p:spPr bwMode="auto">
          <a:xfrm>
            <a:off x="1219200" y="2362200"/>
            <a:ext cx="6999400" cy="4114800"/>
          </a:xfrm>
          <a:prstGeom prst="rect">
            <a:avLst/>
          </a:prstGeom>
          <a:noFill/>
        </p:spPr>
      </p:pic>
      <p:sp>
        <p:nvSpPr>
          <p:cNvPr id="5" name="TextBox 4"/>
          <p:cNvSpPr txBox="1"/>
          <p:nvPr/>
        </p:nvSpPr>
        <p:spPr>
          <a:xfrm>
            <a:off x="0" y="381000"/>
            <a:ext cx="9144000" cy="1754326"/>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square" rtlCol="0">
            <a:spAutoFit/>
          </a:bodyPr>
          <a:lstStyle/>
          <a:p>
            <a:r>
              <a:rPr lang="sr-Cyrl-RS" dirty="0"/>
              <a:t>Да је период рата време покушаја претумбавања или занемаривања хришћанских вредности сведочи и ратни и пост-ратни период у нашој земљи: деведесетих година су мафијаши, разбојници и уопште особе ниског морала имали поштовање омладине, па су чак и отворено пред камерама говорили о својим злоделима. ( Документарни филм “Видимо се у читуљи” то приказује, а филм “Ране” то исмева и критикује).</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pic>
        <p:nvPicPr>
          <p:cNvPr id="30722" name="Picture 2" descr="http://www.swindonadvertiser.co.uk/resources/images/3678809/"/>
          <p:cNvPicPr>
            <a:picLocks noChangeAspect="1" noChangeArrowheads="1"/>
          </p:cNvPicPr>
          <p:nvPr/>
        </p:nvPicPr>
        <p:blipFill>
          <a:blip r:embed="rId2"/>
          <a:srcRect/>
          <a:stretch>
            <a:fillRect/>
          </a:stretch>
        </p:blipFill>
        <p:spPr bwMode="auto">
          <a:xfrm>
            <a:off x="0" y="1714500"/>
            <a:ext cx="9144000" cy="5143500"/>
          </a:xfrm>
          <a:prstGeom prst="rect">
            <a:avLst/>
          </a:prstGeom>
          <a:noFill/>
        </p:spPr>
      </p:pic>
      <p:sp>
        <p:nvSpPr>
          <p:cNvPr id="4" name="TextBox 3"/>
          <p:cNvSpPr txBox="1"/>
          <p:nvPr/>
        </p:nvSpPr>
        <p:spPr>
          <a:xfrm>
            <a:off x="0" y="0"/>
            <a:ext cx="9144000" cy="1631216"/>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square" rtlCol="0">
            <a:spAutoFit/>
          </a:bodyPr>
          <a:lstStyle/>
          <a:p>
            <a:r>
              <a:rPr lang="sr-Cyrl-RS" sz="2000" dirty="0"/>
              <a:t>Данас је хедонизам заступљен у дискотекама и клубовима: некад је то подразумевано самом природом места за излазак, а некад је то слободан избор особа који “желе добар провод”. Као најозлоглашеније журке познате су оне које пропагирају рејв културу: полиција ту највише проналази дрогу.</a:t>
            </a:r>
            <a:endParaRPr lang="en-US" sz="2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s://c1.staticflickr.com/1/78/204390369_c1792f4b79.jpg"/>
          <p:cNvPicPr>
            <a:picLocks noChangeAspect="1" noChangeArrowheads="1"/>
          </p:cNvPicPr>
          <p:nvPr/>
        </p:nvPicPr>
        <p:blipFill>
          <a:blip r:embed="rId2"/>
          <a:srcRect/>
          <a:stretch>
            <a:fillRect/>
          </a:stretch>
        </p:blipFill>
        <p:spPr bwMode="auto">
          <a:xfrm>
            <a:off x="0" y="1"/>
            <a:ext cx="9144000" cy="6858000"/>
          </a:xfrm>
          <a:prstGeom prst="rect">
            <a:avLst/>
          </a:prstGeom>
          <a:noFill/>
        </p:spPr>
      </p:pic>
      <p:sp>
        <p:nvSpPr>
          <p:cNvPr id="3" name="Content Placeholder 2"/>
          <p:cNvSpPr>
            <a:spLocks noGrp="1"/>
          </p:cNvSpPr>
          <p:nvPr>
            <p:ph idx="1"/>
          </p:nvPr>
        </p:nvSpPr>
        <p:spPr>
          <a:xfrm>
            <a:off x="0" y="1"/>
            <a:ext cx="9144000" cy="2438400"/>
          </a:xfrm>
        </p:spPr>
        <p:txBody>
          <a:bodyPr/>
          <a:lstStyle/>
          <a:p>
            <a:pPr>
              <a:buNone/>
            </a:pPr>
            <a:r>
              <a:rPr lang="sr-Cyrl-RS" sz="2400" dirty="0">
                <a:solidFill>
                  <a:schemeClr val="bg1"/>
                </a:solidFill>
              </a:rPr>
              <a:t>По православном учењу, свет који је Бог створио је добар и човек треба да га поштује као Божију творевину. Човек, као део створене природе, позван је да живи по њеним законима, али и да их надилази. Он, и сам створен, приноси створено Богу, како каже и литургијски возглас: “Твоје од Твојих, Теби приносећи због свега и за све”</a:t>
            </a:r>
            <a:endParaRPr lang="en-US" sz="2400" dirty="0">
              <a:solidFill>
                <a:schemeClr val="bg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www.tolisa.info/galerija_koper/albums/userpics/10103/Dizanje_kukuruza_2008__god_.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 name="Content Placeholder 2"/>
          <p:cNvSpPr>
            <a:spLocks noGrp="1"/>
          </p:cNvSpPr>
          <p:nvPr>
            <p:ph idx="1"/>
          </p:nvPr>
        </p:nvSpPr>
        <p:spPr>
          <a:xfrm>
            <a:off x="3657600" y="1"/>
            <a:ext cx="5486400" cy="2666999"/>
          </a:xfrm>
          <a:solidFill>
            <a:schemeClr val="bg1">
              <a:alpha val="40000"/>
            </a:schemeClr>
          </a:solidFill>
        </p:spPr>
        <p:txBody>
          <a:bodyPr/>
          <a:lstStyle/>
          <a:p>
            <a:pPr>
              <a:buNone/>
            </a:pPr>
            <a:r>
              <a:rPr lang="sr-Cyrl-RS" sz="2400" dirty="0"/>
              <a:t>Ми радимо и зарађујемо не због самог новца, нити уживања у њему, већ због осигуравања опстанка нас и наших најближих. Основна сврха посла не би требала да буде зарада (иако је потребна), сам рад је такође наш принос Богу и ближњима. </a:t>
            </a:r>
            <a:endParaRPr lang="en-US" sz="2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1752599"/>
          </a:xfrm>
        </p:spPr>
        <p:txBody>
          <a:bodyPr/>
          <a:lstStyle/>
          <a:p>
            <a:pPr>
              <a:buNone/>
            </a:pPr>
            <a:r>
              <a:rPr lang="sr-Cyrl-RS" sz="2400" dirty="0"/>
              <a:t>Наша вера не негира могућност и потребу уживања у добрима којих нас је Бог удостојио. Црква нипошто не позива на удаљавање од света, али смо сви позвани да имамо умерености и правилан однос према храни, пићу, материјалним добрима, нашем телу. </a:t>
            </a:r>
            <a:endParaRPr lang="en-US" sz="2400" dirty="0"/>
          </a:p>
        </p:txBody>
      </p:sp>
      <p:pic>
        <p:nvPicPr>
          <p:cNvPr id="7170" name="Picture 2" descr="http://cdn.tf.rs/2014/12/13/slava-620x350.jpg"/>
          <p:cNvPicPr>
            <a:picLocks noChangeAspect="1" noChangeArrowheads="1"/>
          </p:cNvPicPr>
          <p:nvPr/>
        </p:nvPicPr>
        <p:blipFill>
          <a:blip r:embed="rId2"/>
          <a:srcRect/>
          <a:stretch>
            <a:fillRect/>
          </a:stretch>
        </p:blipFill>
        <p:spPr bwMode="auto">
          <a:xfrm>
            <a:off x="609600" y="2133600"/>
            <a:ext cx="8191500" cy="4624234"/>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descr="C:\Users\notebook\Downloads\camelneedle.jpg"/>
          <p:cNvPicPr>
            <a:picLocks noChangeAspect="1" noChangeArrowheads="1"/>
          </p:cNvPicPr>
          <p:nvPr/>
        </p:nvPicPr>
        <p:blipFill>
          <a:blip r:embed="rId2"/>
          <a:srcRect/>
          <a:stretch>
            <a:fillRect/>
          </a:stretch>
        </p:blipFill>
        <p:spPr bwMode="auto">
          <a:xfrm>
            <a:off x="0" y="9145"/>
            <a:ext cx="9144000" cy="6848856"/>
          </a:xfrm>
          <a:prstGeom prst="rect">
            <a:avLst/>
          </a:prstGeom>
          <a:noFill/>
        </p:spPr>
      </p:pic>
      <p:sp>
        <p:nvSpPr>
          <p:cNvPr id="3" name="Content Placeholder 2"/>
          <p:cNvSpPr>
            <a:spLocks noGrp="1"/>
          </p:cNvSpPr>
          <p:nvPr>
            <p:ph idx="1"/>
          </p:nvPr>
        </p:nvSpPr>
        <p:spPr>
          <a:xfrm>
            <a:off x="0" y="5638801"/>
            <a:ext cx="9144000" cy="1219199"/>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lstStyle/>
          <a:p>
            <a:pPr>
              <a:buNone/>
            </a:pPr>
            <a:r>
              <a:rPr lang="sr-Cyrl-RS" sz="2400" dirty="0"/>
              <a:t>Христос је рекао богаташу : “Лакше је камили проћи кроз иглене уши, него богаташу ући у Царство небеско.” Али то не значи да се нико ко је богат не може спасити. “</a:t>
            </a:r>
            <a:endParaRPr lang="en-US" sz="2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32770" name="Picture 2" descr="http://1.bp.blogspot.com/-TrK5Y7MRuds/UC_zCom76iI/AAAAAAAABO0/yEz-9YgAg0c/s1600/camel-eye-of-a-needle.jpg"/>
          <p:cNvPicPr>
            <a:picLocks noChangeAspect="1" noChangeArrowheads="1"/>
          </p:cNvPicPr>
          <p:nvPr/>
        </p:nvPicPr>
        <p:blipFill>
          <a:blip r:embed="rId2"/>
          <a:srcRect/>
          <a:stretch>
            <a:fillRect/>
          </a:stretch>
        </p:blipFill>
        <p:spPr bwMode="auto">
          <a:xfrm>
            <a:off x="2514600" y="0"/>
            <a:ext cx="6629400" cy="6761988"/>
          </a:xfrm>
          <a:prstGeom prst="rect">
            <a:avLst/>
          </a:prstGeom>
          <a:noFill/>
        </p:spPr>
      </p:pic>
      <p:sp>
        <p:nvSpPr>
          <p:cNvPr id="3" name="Content Placeholder 2"/>
          <p:cNvSpPr>
            <a:spLocks noGrp="1"/>
          </p:cNvSpPr>
          <p:nvPr>
            <p:ph idx="1"/>
          </p:nvPr>
        </p:nvSpPr>
        <p:spPr>
          <a:xfrm>
            <a:off x="0" y="0"/>
            <a:ext cx="8382000" cy="2209800"/>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lstStyle/>
          <a:p>
            <a:r>
              <a:rPr lang="sr-Cyrl-RS" sz="2800" dirty="0"/>
              <a:t>Иглене уши” су врата на царини или на бедемима града која су била ниска. Да би камила прошла кроз њих, власник је морао да са ње склони склони сав терет који би се затим пописао, а камила би пролазила кроз “иглене уши” без терета.</a:t>
            </a:r>
            <a:endParaRPr lang="en-US" sz="2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4818" name="Picture 2" descr="https://images.rapgenius.com/21f623e050e3ae4590907ee7cdc6f60c.1000x575x1.jpg"/>
          <p:cNvPicPr>
            <a:picLocks noChangeAspect="1" noChangeArrowheads="1"/>
          </p:cNvPicPr>
          <p:nvPr/>
        </p:nvPicPr>
        <p:blipFill>
          <a:blip r:embed="rId2"/>
          <a:srcRect/>
          <a:stretch>
            <a:fillRect/>
          </a:stretch>
        </p:blipFill>
        <p:spPr bwMode="auto">
          <a:xfrm>
            <a:off x="2209800" y="609600"/>
            <a:ext cx="6400800" cy="4907280"/>
          </a:xfrm>
          <a:prstGeom prst="rect">
            <a:avLst/>
          </a:prstGeom>
          <a:noFill/>
        </p:spPr>
      </p:pic>
      <p:pic>
        <p:nvPicPr>
          <p:cNvPr id="5" name="Picture 2" descr="https://images.rapgenius.com/21f623e050e3ae4590907ee7cdc6f60c.1000x575x1.jpg"/>
          <p:cNvPicPr>
            <a:picLocks noChangeAspect="1" noChangeArrowheads="1"/>
          </p:cNvPicPr>
          <p:nvPr/>
        </p:nvPicPr>
        <p:blipFill>
          <a:blip r:embed="rId3"/>
          <a:srcRect/>
          <a:stretch>
            <a:fillRect/>
          </a:stretch>
        </p:blipFill>
        <p:spPr bwMode="auto">
          <a:xfrm>
            <a:off x="1981200" y="2209799"/>
            <a:ext cx="1295400" cy="3288323"/>
          </a:xfrm>
          <a:prstGeom prst="rect">
            <a:avLst/>
          </a:prstGeom>
          <a:noFill/>
        </p:spPr>
      </p:pic>
      <p:sp>
        <p:nvSpPr>
          <p:cNvPr id="6" name="Content Placeholder 2"/>
          <p:cNvSpPr txBox="1">
            <a:spLocks/>
          </p:cNvSpPr>
          <p:nvPr/>
        </p:nvSpPr>
        <p:spPr bwMode="auto">
          <a:xfrm>
            <a:off x="0" y="5105401"/>
            <a:ext cx="9144000" cy="175259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buFont typeface="Arial" charset="0"/>
              <a:buNone/>
              <a:tabLst/>
              <a:defRPr/>
            </a:pPr>
            <a:r>
              <a:rPr kumimoji="0" lang="sr-Cyrl-RS" sz="2400" b="0" i="0" u="none" strike="noStrike" kern="1200" cap="none" spc="0" normalizeH="0" baseline="0" noProof="0" dirty="0">
                <a:ln>
                  <a:noFill/>
                </a:ln>
                <a:solidFill>
                  <a:schemeClr val="bg1"/>
                </a:solidFill>
                <a:effectLst/>
                <a:uLnTx/>
                <a:uFillTx/>
                <a:latin typeface="+mn-lt"/>
                <a:ea typeface="+mn-ea"/>
                <a:cs typeface="+mn-cs"/>
              </a:rPr>
              <a:t>Дакле, богаташ се може спасити све док не жели у Царство небеско ући са теретом богатства на својој души, то јест, док му душа, срце и мисао нису исувише повезани са материјалним богатством.</a:t>
            </a:r>
            <a:endParaRPr kumimoji="0" lang="en-US" sz="2400" b="0" i="0" u="none" strike="noStrike" kern="1200" cap="none" spc="0" normalizeH="0" baseline="0" noProof="0" dirty="0">
              <a:ln>
                <a:noFill/>
              </a:ln>
              <a:solidFill>
                <a:schemeClr val="bg1"/>
              </a:solidFill>
              <a:effectLst/>
              <a:uLnTx/>
              <a:uFillTx/>
              <a:latin typeface="+mn-lt"/>
              <a:ea typeface="+mn-ea"/>
              <a:cs typeface="+mn-c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761999"/>
          </a:xfrm>
        </p:spPr>
        <p:txBody>
          <a:bodyPr/>
          <a:lstStyle/>
          <a:p>
            <a:pPr>
              <a:buNone/>
            </a:pPr>
            <a:r>
              <a:rPr lang="sr-Cyrl-RS" sz="2400" dirty="0"/>
              <a:t>Новац нам је потребан да обезбедимо најосновније  својој породици, храну, склониште и здравствену сигурност – али не треба да обожавамо новац нити да га употребљавамо на своју погибао. </a:t>
            </a:r>
            <a:endParaRPr lang="en-US" sz="2400" dirty="0"/>
          </a:p>
        </p:txBody>
      </p:sp>
      <p:pic>
        <p:nvPicPr>
          <p:cNvPr id="4" name="Picture 3" descr="DSCN0941.JPG"/>
          <p:cNvPicPr>
            <a:picLocks noChangeAspect="1"/>
          </p:cNvPicPr>
          <p:nvPr/>
        </p:nvPicPr>
        <p:blipFill>
          <a:blip r:embed="rId2" cstate="screen"/>
          <a:stretch>
            <a:fillRect/>
          </a:stretch>
        </p:blipFill>
        <p:spPr>
          <a:xfrm>
            <a:off x="0" y="1447800"/>
            <a:ext cx="9142165" cy="3286124"/>
          </a:xfrm>
          <a:prstGeom prst="rect">
            <a:avLst/>
          </a:prstGeom>
        </p:spPr>
      </p:pic>
      <p:sp>
        <p:nvSpPr>
          <p:cNvPr id="5" name="Rectangle 4"/>
          <p:cNvSpPr/>
          <p:nvPr/>
        </p:nvSpPr>
        <p:spPr>
          <a:xfrm>
            <a:off x="-5171" y="4724400"/>
            <a:ext cx="9149171" cy="923330"/>
          </a:xfrm>
          <a:prstGeom prst="rect">
            <a:avLst/>
          </a:prstGeom>
          <a:noFill/>
        </p:spPr>
        <p:txBody>
          <a:bodyPr wrap="none" lIns="91440" tIns="45720" rIns="91440" bIns="45720">
            <a:spAutoFit/>
          </a:bodyPr>
          <a:lstStyle/>
          <a:p>
            <a:pPr algn="ctr"/>
            <a:r>
              <a:rPr lang="sr-Cyrl-R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ПРИЧА О БЛУДНОМ СИНУ</a:t>
            </a:r>
            <a:endPar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6" name="Content Placeholder 2"/>
          <p:cNvSpPr txBox="1">
            <a:spLocks/>
          </p:cNvSpPr>
          <p:nvPr/>
        </p:nvSpPr>
        <p:spPr bwMode="auto">
          <a:xfrm>
            <a:off x="0" y="5638800"/>
            <a:ext cx="9144000" cy="76199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buFont typeface="Arial" charset="0"/>
              <a:buNone/>
              <a:tabLst/>
              <a:defRPr/>
            </a:pPr>
            <a:r>
              <a:rPr kumimoji="0" lang="sr-Cyrl-RS" sz="2000" b="0" i="0" u="none" strike="noStrike" kern="1200" cap="none" spc="0" normalizeH="0" baseline="0" noProof="0" dirty="0">
                <a:ln>
                  <a:noFill/>
                </a:ln>
                <a:solidFill>
                  <a:schemeClr val="tx1"/>
                </a:solidFill>
                <a:effectLst/>
                <a:uLnTx/>
                <a:uFillTx/>
                <a:latin typeface="+mn-lt"/>
                <a:ea typeface="+mn-ea"/>
                <a:cs typeface="+mn-cs"/>
              </a:rPr>
              <a:t>...најбоље</a:t>
            </a:r>
            <a:r>
              <a:rPr kumimoji="0" lang="sr-Cyrl-RS" sz="2000" b="0" i="0" u="none" strike="noStrike" kern="1200" cap="none" spc="0" normalizeH="0" noProof="0" dirty="0">
                <a:ln>
                  <a:noFill/>
                </a:ln>
                <a:solidFill>
                  <a:schemeClr val="tx1"/>
                </a:solidFill>
                <a:effectLst/>
                <a:uLnTx/>
                <a:uFillTx/>
                <a:latin typeface="+mn-lt"/>
                <a:ea typeface="+mn-ea"/>
                <a:cs typeface="+mn-cs"/>
              </a:rPr>
              <a:t> приказује колико ниско човек може да падне зарад слепог угађања телесним жељама: блудни син је био спреман да једе помије. Али Господ нам опрашта ако смо спремни да се променимо.</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1752600"/>
          </a:xfrm>
        </p:spPr>
        <p:txBody>
          <a:bodyPr/>
          <a:lstStyle/>
          <a:p>
            <a:pPr>
              <a:buNone/>
            </a:pPr>
            <a:r>
              <a:rPr lang="sr-Cyrl-RS" dirty="0"/>
              <a:t>Сведоци смо све присутније идеологије која се своди на егоцентризам, борбу за популарност или стицање материјалних добара.</a:t>
            </a:r>
            <a:endParaRPr lang="en-US" dirty="0"/>
          </a:p>
        </p:txBody>
      </p:sp>
      <p:pic>
        <p:nvPicPr>
          <p:cNvPr id="17410" name="Picture 2" descr="http://cdn.xl.thumbs.canstockphoto.com/canstock7815445.jpg"/>
          <p:cNvPicPr>
            <a:picLocks noChangeAspect="1" noChangeArrowheads="1"/>
          </p:cNvPicPr>
          <p:nvPr/>
        </p:nvPicPr>
        <p:blipFill>
          <a:blip r:embed="rId2"/>
          <a:srcRect b="11752"/>
          <a:stretch>
            <a:fillRect/>
          </a:stretch>
        </p:blipFill>
        <p:spPr bwMode="auto">
          <a:xfrm>
            <a:off x="304800" y="1828800"/>
            <a:ext cx="8438480" cy="4095752"/>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pic>
        <p:nvPicPr>
          <p:cNvPr id="35842" name="Picture 2" descr="http://i.dailymail.co.uk/i/pix/2013/11/29/video-undefined-19B81D0D00000578-817_636x358.jpg"/>
          <p:cNvPicPr>
            <a:picLocks noChangeAspect="1" noChangeArrowheads="1"/>
          </p:cNvPicPr>
          <p:nvPr/>
        </p:nvPicPr>
        <p:blipFill>
          <a:blip r:embed="rId2"/>
          <a:srcRect/>
          <a:stretch>
            <a:fillRect/>
          </a:stretch>
        </p:blipFill>
        <p:spPr bwMode="auto">
          <a:xfrm>
            <a:off x="0" y="1676400"/>
            <a:ext cx="9205298" cy="5181600"/>
          </a:xfrm>
          <a:prstGeom prst="rect">
            <a:avLst/>
          </a:prstGeom>
          <a:noFill/>
        </p:spPr>
      </p:pic>
      <p:sp>
        <p:nvSpPr>
          <p:cNvPr id="5" name="Content Placeholder 2"/>
          <p:cNvSpPr txBox="1">
            <a:spLocks/>
          </p:cNvSpPr>
          <p:nvPr/>
        </p:nvSpPr>
        <p:spPr bwMode="auto">
          <a:xfrm>
            <a:off x="0" y="0"/>
            <a:ext cx="9144000" cy="76199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buFont typeface="Arial" charset="0"/>
              <a:buNone/>
              <a:tabLst/>
              <a:defRPr/>
            </a:pPr>
            <a:r>
              <a:rPr kumimoji="0" lang="sr-Cyrl-RS" sz="2000" b="0" i="0" u="none" strike="noStrike" kern="1200" cap="none" spc="0" normalizeH="0" baseline="0" noProof="0" dirty="0">
                <a:ln>
                  <a:noFill/>
                </a:ln>
                <a:solidFill>
                  <a:schemeClr val="bg1"/>
                </a:solidFill>
                <a:effectLst/>
                <a:uLnTx/>
                <a:uFillTx/>
                <a:latin typeface="+mn-lt"/>
                <a:ea typeface="+mn-ea"/>
                <a:cs typeface="+mn-cs"/>
              </a:rPr>
              <a:t>ЦРНИ</a:t>
            </a:r>
            <a:r>
              <a:rPr kumimoji="0" lang="sr-Cyrl-RS" sz="2000" b="0" i="0" u="none" strike="noStrike" kern="1200" cap="none" spc="0" normalizeH="0" noProof="0" dirty="0">
                <a:ln>
                  <a:noFill/>
                </a:ln>
                <a:solidFill>
                  <a:schemeClr val="bg1"/>
                </a:solidFill>
                <a:effectLst/>
                <a:uLnTx/>
                <a:uFillTx/>
                <a:latin typeface="+mn-lt"/>
                <a:ea typeface="+mn-ea"/>
                <a:cs typeface="+mn-cs"/>
              </a:rPr>
              <a:t> ПЕТАК је један дан у години када су цене ствари у америчким продавницама драстично смањене. </a:t>
            </a:r>
            <a:r>
              <a:rPr lang="sr-Cyrl-RS" sz="2000" dirty="0">
                <a:solidFill>
                  <a:schemeClr val="bg1"/>
                </a:solidFill>
                <a:latin typeface="+mn-lt"/>
              </a:rPr>
              <a:t>Хиљаде људи некад и данима чека испред врата и настаје стампедо, туча и свађа око ствари које су на распродаји. Људи су повређивани, а било је и погинулих. Пример како материјализам уништи људскост у човеку.</a:t>
            </a:r>
            <a:endParaRPr kumimoji="0" lang="en-US" sz="2000" b="0" i="0" u="none" strike="noStrike" kern="1200" cap="none" spc="0" normalizeH="0" baseline="0" noProof="0" dirty="0">
              <a:ln>
                <a:noFill/>
              </a:ln>
              <a:solidFill>
                <a:schemeClr val="bg1"/>
              </a:solidFill>
              <a:effectLst/>
              <a:uLnTx/>
              <a:uFillTx/>
              <a:latin typeface="+mn-lt"/>
              <a:ea typeface="+mn-ea"/>
              <a:cs typeface="+mn-c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6866" name="Picture 2" descr="http://assets.nydailynews.com/polopoly_fs/1.1207099!/img/httpImage/image.jpg_gen/derivatives/article_970/cashier-1-1123.jpg"/>
          <p:cNvPicPr>
            <a:picLocks noChangeAspect="1" noChangeArrowheads="1"/>
          </p:cNvPicPr>
          <p:nvPr/>
        </p:nvPicPr>
        <p:blipFill>
          <a:blip r:embed="rId2"/>
          <a:srcRect/>
          <a:stretch>
            <a:fillRect/>
          </a:stretch>
        </p:blipFill>
        <p:spPr bwMode="auto">
          <a:xfrm>
            <a:off x="0" y="-1104901"/>
            <a:ext cx="9239250" cy="7962901"/>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8914" name="Picture 2" descr="http://cdn1.theodysseyonline.com/files/2014/11/30/635529456339201545-1413245145_Walmart-Fights-Brawls-2013.jpg"/>
          <p:cNvPicPr>
            <a:picLocks noChangeAspect="1" noChangeArrowheads="1"/>
          </p:cNvPicPr>
          <p:nvPr/>
        </p:nvPicPr>
        <p:blipFill>
          <a:blip r:embed="rId2"/>
          <a:srcRect/>
          <a:stretch>
            <a:fillRect/>
          </a:stretch>
        </p:blipFill>
        <p:spPr bwMode="auto">
          <a:xfrm>
            <a:off x="-117231" y="838201"/>
            <a:ext cx="9261231" cy="6019800"/>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9938" name="Picture 2" descr="http://i0.wp.com/techfleece.com/wp-content/uploads/2012/11/Black_Friday.jpg?resize=530%2C265"/>
          <p:cNvPicPr>
            <a:picLocks noChangeAspect="1" noChangeArrowheads="1"/>
          </p:cNvPicPr>
          <p:nvPr/>
        </p:nvPicPr>
        <p:blipFill>
          <a:blip r:embed="rId2"/>
          <a:srcRect/>
          <a:stretch>
            <a:fillRect/>
          </a:stretch>
        </p:blipFill>
        <p:spPr bwMode="auto">
          <a:xfrm>
            <a:off x="0" y="1600200"/>
            <a:ext cx="9143996" cy="3200400"/>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0962" name="Picture 2" descr="https://profalbrecht.files.wordpress.com/2013/11/black-friday-hell-570-huffpost.jpg"/>
          <p:cNvPicPr>
            <a:picLocks noChangeAspect="1" noChangeArrowheads="1"/>
          </p:cNvPicPr>
          <p:nvPr/>
        </p:nvPicPr>
        <p:blipFill>
          <a:blip r:embed="rId2"/>
          <a:srcRect l="8772" t="5184" r="4211" b="23974"/>
          <a:stretch>
            <a:fillRect/>
          </a:stretch>
        </p:blipFill>
        <p:spPr bwMode="auto">
          <a:xfrm>
            <a:off x="-74341" y="152400"/>
            <a:ext cx="9218341" cy="6096000"/>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1986" name="Picture 2" descr="http://i.telegraph.co.uk/multimedia/archive/03121/Black-friday-Wembl_3121002k.jpg"/>
          <p:cNvPicPr>
            <a:picLocks noChangeAspect="1" noChangeArrowheads="1"/>
          </p:cNvPicPr>
          <p:nvPr/>
        </p:nvPicPr>
        <p:blipFill>
          <a:blip r:embed="rId2"/>
          <a:srcRect/>
          <a:stretch>
            <a:fillRect/>
          </a:stretch>
        </p:blipFill>
        <p:spPr bwMode="auto">
          <a:xfrm>
            <a:off x="-4263" y="304800"/>
            <a:ext cx="9148263" cy="5715000"/>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1981200"/>
          </a:xfrm>
        </p:spPr>
        <p:txBody>
          <a:bodyPr/>
          <a:lstStyle/>
          <a:p>
            <a:pPr>
              <a:buNone/>
            </a:pPr>
            <a:r>
              <a:rPr lang="sr-Cyrl-RS" sz="2400" dirty="0"/>
              <a:t>Хришћанин не треба да се сасвим удаљи од друштва, нити да аутоматски осуди све што доноси дух времена. Али потребно је просуђивање и разликовање здраве забаве од хедонизма и греха удовољавања телесним потребама науштрб здравог односа према твари и своме телу. Време поста је можда најбољи период да то схватимо.</a:t>
            </a:r>
            <a:endParaRPr lang="en-US" sz="2400" dirty="0"/>
          </a:p>
        </p:txBody>
      </p:sp>
      <p:pic>
        <p:nvPicPr>
          <p:cNvPr id="4" name="Picture 3" descr="tumblr_mjn4g5OhWF1rkghcuo1_1280.jpg"/>
          <p:cNvPicPr>
            <a:picLocks noChangeAspect="1"/>
          </p:cNvPicPr>
          <p:nvPr/>
        </p:nvPicPr>
        <p:blipFill>
          <a:blip r:embed="rId2"/>
          <a:stretch>
            <a:fillRect/>
          </a:stretch>
        </p:blipFill>
        <p:spPr>
          <a:xfrm>
            <a:off x="2819400" y="2409698"/>
            <a:ext cx="6324600" cy="4448302"/>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050" name="Picture 2" descr="Image result for materialism photo"/>
          <p:cNvPicPr>
            <a:picLocks noChangeAspect="1" noChangeArrowheads="1"/>
          </p:cNvPicPr>
          <p:nvPr/>
        </p:nvPicPr>
        <p:blipFill>
          <a:blip r:embed="rId2"/>
          <a:srcRect/>
          <a:stretch>
            <a:fillRect/>
          </a:stretch>
        </p:blipFill>
        <p:spPr bwMode="auto">
          <a:xfrm>
            <a:off x="96439" y="762000"/>
            <a:ext cx="9047561" cy="5638800"/>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44034" name="Picture 2" descr="http://i.imgur.com/DBZsx.jpg"/>
          <p:cNvPicPr>
            <a:picLocks noChangeAspect="1" noChangeArrowheads="1"/>
          </p:cNvPicPr>
          <p:nvPr/>
        </p:nvPicPr>
        <p:blipFill>
          <a:blip r:embed="rId2"/>
          <a:srcRect/>
          <a:stretch>
            <a:fillRect/>
          </a:stretch>
        </p:blipFill>
        <p:spPr bwMode="auto">
          <a:xfrm>
            <a:off x="0" y="381000"/>
            <a:ext cx="9113078" cy="6153150"/>
          </a:xfrm>
          <a:prstGeom prst="rect">
            <a:avLst/>
          </a:prstGeom>
          <a:noFill/>
        </p:spPr>
      </p:pic>
      <p:sp>
        <p:nvSpPr>
          <p:cNvPr id="6" name="TextBox 5"/>
          <p:cNvSpPr txBox="1"/>
          <p:nvPr/>
        </p:nvSpPr>
        <p:spPr>
          <a:xfrm>
            <a:off x="5943600" y="609600"/>
            <a:ext cx="3200400" cy="5324535"/>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square" rtlCol="0">
            <a:spAutoFit/>
          </a:bodyPr>
          <a:lstStyle/>
          <a:p>
            <a:r>
              <a:rPr lang="sr-Cyrl-RS" sz="2000" dirty="0"/>
              <a:t>Било је и биће светих људи који су богати. Рецимо, Свети Никола, који је био изузетно богат, али је кришом ноћу делио своје имање сиромашним људима из његове епархије. Касније ће Запад искористити ова његова дела да створе мит  Деда Мраза и сведу Божић на  очекивање поклона који се купују по маркетима, притом једва и помињући Христово рођење и Његов значај.</a:t>
            </a:r>
            <a:endParaRPr lang="en-US" sz="20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5181600"/>
            <a:ext cx="9144000" cy="1676400"/>
          </a:xfrm>
        </p:spPr>
        <p:txBody>
          <a:bodyPr/>
          <a:lstStyle/>
          <a:p>
            <a:pPr>
              <a:buNone/>
            </a:pPr>
            <a:r>
              <a:rPr lang="sr-Cyrl-RS" sz="2400" dirty="0"/>
              <a:t>Реч “богат” у себи садржи реч “Бог”, те у пуном смислу те речи једино право богатство је испуњеност Божијом благодати и Његово присуство у нашим животима. А на то богатство смо сви призвани и то богатство једино је и важно.</a:t>
            </a:r>
            <a:endParaRPr lang="en-US" sz="2400" dirty="0"/>
          </a:p>
        </p:txBody>
      </p:sp>
      <p:pic>
        <p:nvPicPr>
          <p:cNvPr id="43010" name="Picture 2" descr="http://manastir-lepavina.org/dthumb.php?file=cms/slike/vijesti/6401_beskucnici.jpg&amp;size=500"/>
          <p:cNvPicPr>
            <a:picLocks noChangeAspect="1" noChangeArrowheads="1"/>
          </p:cNvPicPr>
          <p:nvPr/>
        </p:nvPicPr>
        <p:blipFill>
          <a:blip r:embed="rId2"/>
          <a:srcRect/>
          <a:stretch>
            <a:fillRect/>
          </a:stretch>
        </p:blipFill>
        <p:spPr bwMode="auto">
          <a:xfrm>
            <a:off x="0" y="0"/>
            <a:ext cx="9053907" cy="510540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1981200"/>
          </a:xfrm>
        </p:spPr>
        <p:txBody>
          <a:bodyPr/>
          <a:lstStyle/>
          <a:p>
            <a:pPr>
              <a:buNone/>
            </a:pPr>
            <a:r>
              <a:rPr lang="sr-Cyrl-RS" sz="2400" dirty="0"/>
              <a:t>Медији сведоче у коликој мери је заступљен неморал у свим слојевима друштва. У риалити емисијама често  постају популарне управо неморалне особе, чиме их  друштво на неки начин “награђује”, те се устаљује мишљење да су такве особине пожељне и друштвено прихватљиве.</a:t>
            </a:r>
            <a:endParaRPr lang="en-US" sz="2400" dirty="0"/>
          </a:p>
        </p:txBody>
      </p:sp>
      <p:pic>
        <p:nvPicPr>
          <p:cNvPr id="16386" name="Picture 2" descr="https://encrypted-tbn2.gstatic.com/images?q=tbn:ANd9GcQ7Tz0Voac5_pU0ySruwFyOwr8xiHo2WcMg335JRyzY7NxPdsZ6"/>
          <p:cNvPicPr>
            <a:picLocks noChangeAspect="1" noChangeArrowheads="1"/>
          </p:cNvPicPr>
          <p:nvPr/>
        </p:nvPicPr>
        <p:blipFill>
          <a:blip r:embed="rId3"/>
          <a:srcRect/>
          <a:stretch>
            <a:fillRect/>
          </a:stretch>
        </p:blipFill>
        <p:spPr bwMode="auto">
          <a:xfrm>
            <a:off x="914400" y="1876251"/>
            <a:ext cx="7391400" cy="4981749"/>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deda prosi za druge.jpg"/>
          <p:cNvPicPr>
            <a:picLocks noGrp="1" noChangeAspect="1"/>
          </p:cNvPicPr>
          <p:nvPr>
            <p:ph idx="1"/>
          </p:nvPr>
        </p:nvPicPr>
        <p:blipFill>
          <a:blip r:embed="rId2"/>
          <a:stretch>
            <a:fillRect/>
          </a:stretch>
        </p:blipFill>
        <p:spPr>
          <a:xfrm>
            <a:off x="2286000" y="0"/>
            <a:ext cx="6858000" cy="6858000"/>
          </a:xfrm>
        </p:spPr>
      </p:pic>
      <p:sp>
        <p:nvSpPr>
          <p:cNvPr id="5" name="TextBox 4"/>
          <p:cNvSpPr txBox="1"/>
          <p:nvPr/>
        </p:nvSpPr>
        <p:spPr>
          <a:xfrm>
            <a:off x="0" y="0"/>
            <a:ext cx="2286000" cy="6124754"/>
          </a:xfrm>
          <a:prstGeom prst="rect">
            <a:avLst/>
          </a:prstGeom>
          <a:noFill/>
        </p:spPr>
        <p:txBody>
          <a:bodyPr wrap="square" rtlCol="0">
            <a:spAutoFit/>
          </a:bodyPr>
          <a:lstStyle/>
          <a:p>
            <a:r>
              <a:rPr lang="sr-Cyrl-RS" sz="2800" dirty="0"/>
              <a:t>Човек помаже бескућницима, на картону пише: “Ако сквасим одећу могу да се пресвучем, скупљам новац за оне који то не могу”.</a:t>
            </a:r>
            <a:endParaRPr lang="en-US" sz="2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sr-Cyrl-RS" dirty="0"/>
              <a:t>СЛИКЕ СУ ПРЕУЗЕТЕ СА РАЗЛИЧИТИХ САЈТОВА И НЕМАМ АУТОРСКА ПРАВА НА ЊИХ. </a:t>
            </a:r>
          </a:p>
          <a:p>
            <a:r>
              <a:rPr lang="sr-Cyrl-RS" dirty="0"/>
              <a:t>ЈОШ ТЕКСТОВА НА ОВЕ И СЛИЧНЕ ТЕМЕ НА БЛОГУ АУТОРА</a:t>
            </a:r>
          </a:p>
          <a:p>
            <a:r>
              <a:rPr lang="en-US" dirty="0"/>
              <a:t>WWW.AVDENAGOM.BLOGSPOT.COM</a:t>
            </a:r>
            <a:endParaRPr lang="sr-Cyrl-RS" dirty="0"/>
          </a:p>
        </p:txBody>
      </p:sp>
      <p:sp>
        <p:nvSpPr>
          <p:cNvPr id="4" name="Rectangle 3"/>
          <p:cNvSpPr/>
          <p:nvPr/>
        </p:nvSpPr>
        <p:spPr>
          <a:xfrm>
            <a:off x="457200" y="685800"/>
            <a:ext cx="7918771" cy="923330"/>
          </a:xfrm>
          <a:prstGeom prst="rect">
            <a:avLst/>
          </a:prstGeom>
          <a:noFill/>
        </p:spPr>
        <p:txBody>
          <a:bodyPr wrap="none" lIns="91440" tIns="45720" rIns="91440" bIns="45720">
            <a:spAutoFit/>
          </a:bodyPr>
          <a:lstStyle/>
          <a:p>
            <a:pPr algn="ctr"/>
            <a:r>
              <a:rPr lang="sr-Cyrl-RS" sz="54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КРАЈ И БОГУ СЛАВА</a:t>
            </a:r>
            <a:endParaRPr lang="en-US"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2438400"/>
          </a:xfrm>
        </p:spPr>
        <p:txBody>
          <a:bodyPr/>
          <a:lstStyle/>
          <a:p>
            <a:pPr>
              <a:buNone/>
            </a:pPr>
            <a:r>
              <a:rPr lang="sr-Cyrl-RS" dirty="0">
                <a:solidFill>
                  <a:schemeClr val="bg1"/>
                </a:solidFill>
              </a:rPr>
              <a:t>Хедонизам је начин живљења који подразумева живот ради телесних ужитака. Уско с тим повезан је  и материјализам по којем је циљ живота стицање новца и  материјалних добара.</a:t>
            </a:r>
            <a:endParaRPr lang="en-US" dirty="0">
              <a:solidFill>
                <a:schemeClr val="bg1"/>
              </a:solidFill>
            </a:endParaRPr>
          </a:p>
        </p:txBody>
      </p:sp>
      <p:pic>
        <p:nvPicPr>
          <p:cNvPr id="15362" name="Picture 2" descr="http://37.media.tumblr.com/tumblr_m1avr7TSKo1r2k59ho1_1280.jpg"/>
          <p:cNvPicPr>
            <a:picLocks noChangeAspect="1" noChangeArrowheads="1"/>
          </p:cNvPicPr>
          <p:nvPr/>
        </p:nvPicPr>
        <p:blipFill>
          <a:blip r:embed="rId2"/>
          <a:srcRect/>
          <a:stretch>
            <a:fillRect/>
          </a:stretch>
        </p:blipFill>
        <p:spPr bwMode="auto">
          <a:xfrm>
            <a:off x="2743200" y="2286000"/>
            <a:ext cx="6175257" cy="411480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0" y="274638"/>
            <a:ext cx="4114800" cy="5592762"/>
          </a:xfrm>
        </p:spPr>
        <p:txBody>
          <a:bodyPr/>
          <a:lstStyle/>
          <a:p>
            <a:r>
              <a:rPr lang="sr-Cyrl-RS" dirty="0"/>
              <a:t>АДАМ И ЕВА – ГРЕХ ГОРДОСТИ, СЕБЕЉУБЉА, УГАЂАЊА СЕБИ ПО СВАКУ ЦЕНУ</a:t>
            </a:r>
            <a:endParaRPr lang="en-US" dirty="0"/>
          </a:p>
        </p:txBody>
      </p:sp>
      <p:pic>
        <p:nvPicPr>
          <p:cNvPr id="4" name="Picture 3" descr="DSCN1192.JPG"/>
          <p:cNvPicPr>
            <a:picLocks noChangeAspect="1"/>
          </p:cNvPicPr>
          <p:nvPr/>
        </p:nvPicPr>
        <p:blipFill>
          <a:blip r:embed="rId2" cstate="screen"/>
          <a:stretch>
            <a:fillRect/>
          </a:stretch>
        </p:blipFill>
        <p:spPr>
          <a:xfrm>
            <a:off x="152400" y="228600"/>
            <a:ext cx="4800600" cy="637336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descr="http://lgbt-prava.ba/wp-content/uploads/2013/06/Sodom-and-Gomorrah.jpg"/>
          <p:cNvPicPr>
            <a:picLocks noChangeAspect="1" noChangeArrowheads="1"/>
          </p:cNvPicPr>
          <p:nvPr/>
        </p:nvPicPr>
        <p:blipFill>
          <a:blip r:embed="rId2"/>
          <a:srcRect/>
          <a:stretch>
            <a:fillRect/>
          </a:stretch>
        </p:blipFill>
        <p:spPr bwMode="auto">
          <a:xfrm>
            <a:off x="-1385" y="0"/>
            <a:ext cx="9145385" cy="6858000"/>
          </a:xfrm>
          <a:prstGeom prst="rect">
            <a:avLst/>
          </a:prstGeom>
          <a:noFill/>
        </p:spPr>
      </p:pic>
      <p:sp>
        <p:nvSpPr>
          <p:cNvPr id="4" name="Rectangle 3"/>
          <p:cNvSpPr/>
          <p:nvPr/>
        </p:nvSpPr>
        <p:spPr>
          <a:xfrm>
            <a:off x="533400" y="5638800"/>
            <a:ext cx="7128746" cy="923330"/>
          </a:xfrm>
          <a:prstGeom prst="rect">
            <a:avLst/>
          </a:prstGeom>
          <a:solidFill>
            <a:schemeClr val="tx1"/>
          </a:solidFill>
        </p:spPr>
        <p:txBody>
          <a:bodyPr wrap="none" lIns="91440" tIns="45720" rIns="91440" bIns="45720">
            <a:spAutoFit/>
          </a:bodyPr>
          <a:lstStyle/>
          <a:p>
            <a:pPr algn="ctr"/>
            <a:r>
              <a:rPr lang="sr-Cyrl-RS"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СОДОМА И ГОМОРА</a:t>
            </a:r>
            <a:endParaRPr lang="en-US"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5410200"/>
            <a:ext cx="9144000" cy="1447800"/>
          </a:xfrm>
        </p:spPr>
        <p:txBody>
          <a:bodyPr/>
          <a:lstStyle/>
          <a:p>
            <a:r>
              <a:rPr lang="sr-Cyrl-RS" dirty="0"/>
              <a:t>У старом Риму су чак имали одвојене просторије за повраћање услед преједања и опијања.</a:t>
            </a:r>
            <a:endParaRPr lang="en-US" dirty="0"/>
          </a:p>
        </p:txBody>
      </p:sp>
      <p:pic>
        <p:nvPicPr>
          <p:cNvPr id="26626" name="Picture 2" descr="http://blog.photos2view.com/files/images/romans-decadence-empire.jpg"/>
          <p:cNvPicPr>
            <a:picLocks noChangeAspect="1" noChangeArrowheads="1"/>
          </p:cNvPicPr>
          <p:nvPr/>
        </p:nvPicPr>
        <p:blipFill>
          <a:blip r:embed="rId2"/>
          <a:srcRect/>
          <a:stretch>
            <a:fillRect/>
          </a:stretch>
        </p:blipFill>
        <p:spPr bwMode="auto">
          <a:xfrm>
            <a:off x="0" y="0"/>
            <a:ext cx="9111916" cy="541020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lstStyle/>
          <a:p>
            <a:r>
              <a:rPr lang="sr-Cyrl-RS" sz="2400" dirty="0"/>
              <a:t>Свети Јован Крститељ, највећи човек од жене рођен, велики испосник и Божији угодник, овоземаљски живот је изгубио након пијане забаве.</a:t>
            </a:r>
            <a:endParaRPr lang="en-US" sz="2400" dirty="0"/>
          </a:p>
        </p:txBody>
      </p:sp>
      <p:sp>
        <p:nvSpPr>
          <p:cNvPr id="3" name="Content Placeholder 2"/>
          <p:cNvSpPr>
            <a:spLocks noGrp="1"/>
          </p:cNvSpPr>
          <p:nvPr>
            <p:ph idx="1"/>
          </p:nvPr>
        </p:nvSpPr>
        <p:spPr/>
        <p:txBody>
          <a:bodyPr/>
          <a:lstStyle/>
          <a:p>
            <a:endParaRPr lang="en-US"/>
          </a:p>
        </p:txBody>
      </p:sp>
      <p:pic>
        <p:nvPicPr>
          <p:cNvPr id="28674" name="Picture 2" descr="https://www.joslyn.org/post/sections/56/Files/websitetiff350(16).jpg"/>
          <p:cNvPicPr>
            <a:picLocks noChangeAspect="1" noChangeArrowheads="1"/>
          </p:cNvPicPr>
          <p:nvPr/>
        </p:nvPicPr>
        <p:blipFill>
          <a:blip r:embed="rId2"/>
          <a:srcRect/>
          <a:stretch>
            <a:fillRect/>
          </a:stretch>
        </p:blipFill>
        <p:spPr bwMode="auto">
          <a:xfrm>
            <a:off x="0" y="1162594"/>
            <a:ext cx="9144000" cy="5695406"/>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9698" name="Picture 2" descr="http://4.bp.blogspot.com/-nTUQDMr_0Pw/TkPjaH3BakI/AAAAAAAAACQ/znhqMTM04BY/s1600/Hippie.png"/>
          <p:cNvPicPr>
            <a:picLocks noChangeAspect="1" noChangeArrowheads="1"/>
          </p:cNvPicPr>
          <p:nvPr/>
        </p:nvPicPr>
        <p:blipFill>
          <a:blip r:embed="rId2"/>
          <a:srcRect/>
          <a:stretch>
            <a:fillRect/>
          </a:stretch>
        </p:blipFill>
        <p:spPr bwMode="auto">
          <a:xfrm>
            <a:off x="0" y="0"/>
            <a:ext cx="9083524" cy="6858000"/>
          </a:xfrm>
          <a:prstGeom prst="rect">
            <a:avLst/>
          </a:prstGeom>
          <a:noFill/>
        </p:spPr>
      </p:pic>
      <p:sp>
        <p:nvSpPr>
          <p:cNvPr id="5" name="TextBox 4"/>
          <p:cNvSpPr txBox="1"/>
          <p:nvPr/>
        </p:nvSpPr>
        <p:spPr>
          <a:xfrm>
            <a:off x="0" y="1524000"/>
            <a:ext cx="9144000" cy="92333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square" rtlCol="0">
            <a:spAutoFit/>
          </a:bodyPr>
          <a:lstStyle/>
          <a:p>
            <a:r>
              <a:rPr lang="sr-Cyrl-RS" dirty="0"/>
              <a:t>У савремено време хипи покрет је под изговором слободе  избора упутио позив свету “Водимо љубав, а не рат”. Противећи се рату, они су се препуштали хедонистичком начину живота: секс, дрога и рокенрол.</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198</TotalTime>
  <Words>998</Words>
  <Application>Microsoft Office PowerPoint</Application>
  <PresentationFormat>Пројекција на екрану (4:3)</PresentationFormat>
  <Paragraphs>36</Paragraphs>
  <Slides>31</Slides>
  <Notes>1</Notes>
  <HiddenSlides>0</HiddenSlides>
  <MMClips>0</MMClips>
  <ScaleCrop>false</ScaleCrop>
  <HeadingPairs>
    <vt:vector size="6" baseType="variant">
      <vt:variant>
        <vt:lpstr>Кориштени фонтови</vt:lpstr>
      </vt:variant>
      <vt:variant>
        <vt:i4>2</vt:i4>
      </vt:variant>
      <vt:variant>
        <vt:lpstr>Тема</vt:lpstr>
      </vt:variant>
      <vt:variant>
        <vt:i4>1</vt:i4>
      </vt:variant>
      <vt:variant>
        <vt:lpstr>Наслови слајдова</vt:lpstr>
      </vt:variant>
      <vt:variant>
        <vt:i4>31</vt:i4>
      </vt:variant>
    </vt:vector>
  </HeadingPairs>
  <TitlesOfParts>
    <vt:vector size="34" baseType="lpstr">
      <vt:lpstr>Arial</vt:lpstr>
      <vt:lpstr>Calibri</vt:lpstr>
      <vt:lpstr>Office Theme</vt:lpstr>
      <vt:lpstr>PowerPoint презентација</vt:lpstr>
      <vt:lpstr>PowerPoint презентација</vt:lpstr>
      <vt:lpstr>PowerPoint презентација</vt:lpstr>
      <vt:lpstr>PowerPoint презентација</vt:lpstr>
      <vt:lpstr>АДАМ И ЕВА – ГРЕХ ГОРДОСТИ, СЕБЕЉУБЉА, УГАЂАЊА СЕБИ ПО СВАКУ ЦЕНУ</vt:lpstr>
      <vt:lpstr>PowerPoint презентација</vt:lpstr>
      <vt:lpstr>PowerPoint презентација</vt:lpstr>
      <vt:lpstr>Свети Јован Крститељ, највећи човек од жене рођен, велики испосник и Божији угодник, овоземаљски живот је изгубио након пијане забаве.</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Материјализам и хедонизам савременог друштва</dc:title>
  <dc:creator>Home</dc:creator>
  <cp:lastModifiedBy>Драган Ђурић</cp:lastModifiedBy>
  <cp:revision>26</cp:revision>
  <dcterms:created xsi:type="dcterms:W3CDTF">2015-09-08T19:20:21Z</dcterms:created>
  <dcterms:modified xsi:type="dcterms:W3CDTF">2026-07-26T11:45:29Z</dcterms:modified>
</cp:coreProperties>
</file>