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9"/>
  </p:notesMasterIdLst>
  <p:sldIdLst>
    <p:sldId id="257" r:id="rId3"/>
    <p:sldId id="259" r:id="rId4"/>
    <p:sldId id="260" r:id="rId5"/>
    <p:sldId id="261" r:id="rId6"/>
    <p:sldId id="262" r:id="rId7"/>
    <p:sldId id="277" r:id="rId8"/>
    <p:sldId id="278" r:id="rId9"/>
    <p:sldId id="279" r:id="rId10"/>
    <p:sldId id="280" r:id="rId11"/>
    <p:sldId id="263" r:id="rId12"/>
    <p:sldId id="264" r:id="rId13"/>
    <p:sldId id="265" r:id="rId14"/>
    <p:sldId id="266" r:id="rId15"/>
    <p:sldId id="281" r:id="rId16"/>
    <p:sldId id="282" r:id="rId17"/>
    <p:sldId id="283" r:id="rId18"/>
    <p:sldId id="284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85" r:id="rId28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70" d="100"/>
          <a:sy n="70" d="100"/>
        </p:scale>
        <p:origin x="180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Cyrl-C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0294BF-0FE9-40F6-AFD7-9D50E84D676E}" type="datetimeFigureOut">
              <a:rPr lang="sr-Latn-CS" smtClean="0"/>
              <a:t>7.9.2025.</a:t>
            </a:fld>
            <a:endParaRPr lang="sr-Cyrl-C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Cyrl-C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06BFA7-E23D-4521-BC03-92A7DAB8E4CA}" type="slidenum">
              <a:rPr lang="sr-Cyrl-CS" smtClean="0"/>
              <a:t>‹#›</a:t>
            </a:fld>
            <a:endParaRPr lang="sr-Cyrl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Cyrl-CS" dirty="0"/>
              <a:t>ЧОВЕК, ПРВИ, РАЈ, ЕВА - АДАМ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7D25F-00F4-4221-8F2D-6CFD4001D6C2}" type="slidenum">
              <a:rPr lang="sr-Cyrl-CS" smtClean="0"/>
              <a:pPr/>
              <a:t>26</a:t>
            </a:fld>
            <a:endParaRPr lang="sr-Cyrl-C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60BD2-076D-434E-9703-AA6E684B6863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A3347-B847-4E9B-BD76-048A9692594C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50F66-FCDE-4753-8E3B-A468DE8B2695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AD4DA-8CDB-490F-BF34-15B951195F3A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495F4-D056-4F86-B09B-BAB14D0FA7B6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851FB0-1591-4627-9A28-5E71103B1E1C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EBFED-529B-4E0F-BEC9-6FDC9B94767F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77C8A-02F1-47F9-86BD-48CCAB8D77CC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9B707-C10C-40EB-8CD8-EAD6C4EA27FF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736B6-38D6-43A5-9268-86549C92A4E2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11C9C-263B-4B18-8002-2C4F9F7580AF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87AC0E3-DFCB-4741-802C-2C0C2EA93D91}" type="datetimeFigureOut">
              <a:rPr lang="sr-Latn-CS" smtClean="0"/>
              <a:pPr/>
              <a:t>7.9.2025.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r-HR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/>
              <a:t>Click to edit Master text styles</a:t>
            </a:r>
          </a:p>
          <a:p>
            <a:pPr lvl="1"/>
            <a:r>
              <a:rPr lang="hr-HR"/>
              <a:t>Second level</a:t>
            </a:r>
          </a:p>
          <a:p>
            <a:pPr lvl="2"/>
            <a:r>
              <a:rPr lang="hr-HR"/>
              <a:t>Third level</a:t>
            </a:r>
          </a:p>
          <a:p>
            <a:pPr lvl="3"/>
            <a:r>
              <a:rPr lang="hr-HR"/>
              <a:t>Fourth level</a:t>
            </a:r>
          </a:p>
          <a:p>
            <a:pPr lvl="4"/>
            <a:r>
              <a:rPr lang="hr-HR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AC4A485C-7BBC-40C5-A482-6B3041D148F2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slide" Target="slide5.xml"/><Relationship Id="rId18" Type="http://schemas.openxmlformats.org/officeDocument/2006/relationships/slide" Target="slide10.xml"/><Relationship Id="rId26" Type="http://schemas.openxmlformats.org/officeDocument/2006/relationships/slide" Target="slide23.xml"/><Relationship Id="rId3" Type="http://schemas.openxmlformats.org/officeDocument/2006/relationships/control" Target="../activeX/activeX2.xml"/><Relationship Id="rId21" Type="http://schemas.openxmlformats.org/officeDocument/2006/relationships/slide" Target="slide13.xml"/><Relationship Id="rId34" Type="http://schemas.openxmlformats.org/officeDocument/2006/relationships/image" Target="../media/image9.png"/><Relationship Id="rId7" Type="http://schemas.openxmlformats.org/officeDocument/2006/relationships/image" Target="../media/image6.jpeg"/><Relationship Id="rId12" Type="http://schemas.openxmlformats.org/officeDocument/2006/relationships/audio" Target="../media/audio2.wav"/><Relationship Id="rId17" Type="http://schemas.openxmlformats.org/officeDocument/2006/relationships/slide" Target="slide9.xml"/><Relationship Id="rId25" Type="http://schemas.openxmlformats.org/officeDocument/2006/relationships/slide" Target="slide20.xml"/><Relationship Id="rId33" Type="http://schemas.openxmlformats.org/officeDocument/2006/relationships/slide" Target="slide17.xml"/><Relationship Id="rId2" Type="http://schemas.openxmlformats.org/officeDocument/2006/relationships/control" Target="../activeX/activeX1.xml"/><Relationship Id="rId16" Type="http://schemas.openxmlformats.org/officeDocument/2006/relationships/slide" Target="slide8.xml"/><Relationship Id="rId20" Type="http://schemas.openxmlformats.org/officeDocument/2006/relationships/slide" Target="slide12.xml"/><Relationship Id="rId29" Type="http://schemas.openxmlformats.org/officeDocument/2006/relationships/slide" Target="slide21.xml"/><Relationship Id="rId1" Type="http://schemas.openxmlformats.org/officeDocument/2006/relationships/audio" Target="file:///D:\&#1044;&#1059;&#1061;&#1054;&#1042;&#1053;&#1054;\&#1042;&#8218;&#1045;%20&#1056;%20&#1054;%20&#1053;%20&#1040;%20&#1059;%20&#1050;%20&#1040;\&#1052;&#1091;&#1079;&#1080;&#1082;&#1072;\135.%20Psalam%20-%20Slavite%20Gospoda%20(Praise%20the%20Lord).mp3" TargetMode="External"/><Relationship Id="rId6" Type="http://schemas.openxmlformats.org/officeDocument/2006/relationships/image" Target="../media/image5.jpeg"/><Relationship Id="rId11" Type="http://schemas.openxmlformats.org/officeDocument/2006/relationships/slide" Target="slide3.xml"/><Relationship Id="rId24" Type="http://schemas.openxmlformats.org/officeDocument/2006/relationships/slide" Target="slide19.xml"/><Relationship Id="rId32" Type="http://schemas.openxmlformats.org/officeDocument/2006/relationships/slide" Target="slide16.xml"/><Relationship Id="rId5" Type="http://schemas.openxmlformats.org/officeDocument/2006/relationships/image" Target="../media/image4.jpeg"/><Relationship Id="rId15" Type="http://schemas.openxmlformats.org/officeDocument/2006/relationships/slide" Target="slide7.xml"/><Relationship Id="rId23" Type="http://schemas.openxmlformats.org/officeDocument/2006/relationships/image" Target="../media/image8.jpeg"/><Relationship Id="rId28" Type="http://schemas.openxmlformats.org/officeDocument/2006/relationships/slide" Target="slide25.xml"/><Relationship Id="rId10" Type="http://schemas.openxmlformats.org/officeDocument/2006/relationships/audio" Target="../media/audio1.wav"/><Relationship Id="rId19" Type="http://schemas.openxmlformats.org/officeDocument/2006/relationships/slide" Target="slide11.xml"/><Relationship Id="rId31" Type="http://schemas.openxmlformats.org/officeDocument/2006/relationships/slide" Target="slide15.xml"/><Relationship Id="rId4" Type="http://schemas.openxmlformats.org/officeDocument/2006/relationships/slideLayout" Target="../slideLayouts/slideLayout7.xml"/><Relationship Id="rId9" Type="http://schemas.openxmlformats.org/officeDocument/2006/relationships/slide" Target="slide4.xml"/><Relationship Id="rId14" Type="http://schemas.openxmlformats.org/officeDocument/2006/relationships/slide" Target="slide6.xml"/><Relationship Id="rId22" Type="http://schemas.openxmlformats.org/officeDocument/2006/relationships/slide" Target="slide18.xml"/><Relationship Id="rId27" Type="http://schemas.openxmlformats.org/officeDocument/2006/relationships/slide" Target="slide24.xml"/><Relationship Id="rId30" Type="http://schemas.openxmlformats.org/officeDocument/2006/relationships/slide" Target="slide14.xml"/><Relationship Id="rId35" Type="http://schemas.openxmlformats.org/officeDocument/2006/relationships/image" Target="../media/image10.wmf"/><Relationship Id="rId8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71" descr="преузимање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2" name="Picture 1" descr="DSCN1104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285720" y="0"/>
            <a:ext cx="4000528" cy="2000264"/>
          </a:xfrm>
          <a:prstGeom prst="rect">
            <a:avLst/>
          </a:prstGeom>
        </p:spPr>
      </p:pic>
      <p:pic>
        <p:nvPicPr>
          <p:cNvPr id="4" name="Picture 3" descr="DSCN1125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3714744" y="0"/>
            <a:ext cx="2636896" cy="348988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785850" y="1142984"/>
            <a:ext cx="41433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600" b="1" dirty="0">
                <a:ln w="12700">
                  <a:solidFill>
                    <a:schemeClr val="accent3"/>
                  </a:solidFill>
                  <a:prstDash val="solid"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ПОСТАЊЕ</a:t>
            </a:r>
          </a:p>
        </p:txBody>
      </p:sp>
      <p:sp>
        <p:nvSpPr>
          <p:cNvPr id="6" name="Rectangle 5"/>
          <p:cNvSpPr/>
          <p:nvPr/>
        </p:nvSpPr>
        <p:spPr>
          <a:xfrm>
            <a:off x="5072034" y="1000108"/>
            <a:ext cx="407196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sr-Cyrl-CS" sz="3200" b="1" dirty="0">
                <a:ln>
                  <a:solidFill>
                    <a:schemeClr val="accent3"/>
                  </a:solidFill>
                </a:ln>
                <a:solidFill>
                  <a:schemeClr val="accent3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ПАТРИЈАРСИ</a:t>
            </a:r>
            <a:endParaRPr lang="sr-Cyrl-CS" sz="3200" b="1" cap="none" spc="0" dirty="0">
              <a:ln>
                <a:solidFill>
                  <a:schemeClr val="accent3"/>
                </a:solidFill>
              </a:ln>
              <a:solidFill>
                <a:schemeClr val="accent3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7" name="Picture 6" descr="DSCN1157.JP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000232" y="3214685"/>
            <a:ext cx="2113357" cy="302057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571536" y="4643446"/>
            <a:ext cx="407196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sr-Cyrl-CS" sz="3600" b="1" cap="none" spc="0" dirty="0">
                <a:ln/>
                <a:solidFill>
                  <a:schemeClr val="bg1">
                    <a:lumMod val="20000"/>
                    <a:lumOff val="8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ИЗ</a:t>
            </a:r>
            <a:r>
              <a:rPr lang="sr-Cyrl-CS" sz="3600" b="1" cap="none" spc="0" dirty="0">
                <a:ln/>
                <a:solidFill>
                  <a:schemeClr val="accent3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ЛАЗАК</a:t>
            </a:r>
          </a:p>
        </p:txBody>
      </p:sp>
      <p:sp>
        <p:nvSpPr>
          <p:cNvPr id="12" name="AutoShape 14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2285984" y="0"/>
            <a:ext cx="428628" cy="428604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  <a:tileRect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1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4" name="AutoShape 149">
            <a:hlinkClick r:id="rId9" action="ppaction://hlinksldjump" highlightClick="1">
              <a:snd r:embed="rId10" name="breeze.wav"/>
            </a:hlinkClick>
          </p:cNvPr>
          <p:cNvSpPr>
            <a:spLocks noChangeArrowheads="1"/>
          </p:cNvSpPr>
          <p:nvPr/>
        </p:nvSpPr>
        <p:spPr bwMode="auto">
          <a:xfrm>
            <a:off x="2714612" y="0"/>
            <a:ext cx="428628" cy="42862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2</a:t>
            </a:r>
            <a:endParaRPr kumimoji="0" lang="hr-HR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6" name="AutoShape 149">
            <a:hlinkClick r:id="rId11" action="ppaction://hlinksldjump">
              <a:snd r:embed="rId12" name="bomb.wav"/>
            </a:hlinkClick>
          </p:cNvPr>
          <p:cNvSpPr>
            <a:spLocks noChangeArrowheads="1"/>
          </p:cNvSpPr>
          <p:nvPr/>
        </p:nvSpPr>
        <p:spPr bwMode="auto">
          <a:xfrm>
            <a:off x="3143240" y="0"/>
            <a:ext cx="428628" cy="42862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3</a:t>
            </a:r>
            <a:endParaRPr kumimoji="0" lang="hr-HR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8" name="AutoShape 149">
            <a:hlinkClick r:id="rId13" action="ppaction://hlinksldjump">
              <a:snd r:embed="rId12" name="bomb.wav"/>
            </a:hlinkClick>
          </p:cNvPr>
          <p:cNvSpPr>
            <a:spLocks noChangeArrowheads="1"/>
          </p:cNvSpPr>
          <p:nvPr/>
        </p:nvSpPr>
        <p:spPr bwMode="auto">
          <a:xfrm>
            <a:off x="3571868" y="0"/>
            <a:ext cx="495312" cy="40004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kumimoji="0" lang="sr-Cyrl-C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4</a:t>
            </a:r>
            <a:endParaRPr kumimoji="0" lang="hr-HR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9" name="AutoShape 149">
            <a:hlinkClick r:id="rId14" action="ppaction://hlinksldjump" highlightClick="1">
              <a:snd r:embed="rId12" name="bomb.wav"/>
            </a:hlinkClick>
          </p:cNvPr>
          <p:cNvSpPr>
            <a:spLocks noChangeArrowheads="1"/>
          </p:cNvSpPr>
          <p:nvPr/>
        </p:nvSpPr>
        <p:spPr bwMode="auto">
          <a:xfrm>
            <a:off x="2285984" y="428604"/>
            <a:ext cx="428628" cy="428628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  <a:tileRect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1200" b="1" kern="0" dirty="0">
                <a:solidFill>
                  <a:srgbClr val="FFFFFF"/>
                </a:solidFill>
              </a:rPr>
              <a:t>5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20" name="AutoShape 149">
            <a:hlinkClick r:id="rId15" action="ppaction://hlinksldjump" highlightClick="1">
              <a:snd r:embed="rId12" name="bomb.wav"/>
            </a:hlinkClick>
          </p:cNvPr>
          <p:cNvSpPr>
            <a:spLocks noChangeArrowheads="1"/>
          </p:cNvSpPr>
          <p:nvPr/>
        </p:nvSpPr>
        <p:spPr bwMode="auto">
          <a:xfrm>
            <a:off x="2714612" y="428604"/>
            <a:ext cx="428596" cy="428628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  <a:tileRect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kumimoji="0" lang="sr-Latn-C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6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21" name="AutoShape 14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3143240" y="428604"/>
            <a:ext cx="500066" cy="500066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  <a:tileRect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lang="sr-Latn-CS" sz="1200" b="1" kern="0" dirty="0">
                <a:solidFill>
                  <a:srgbClr val="FFFFFF"/>
                </a:solidFill>
                <a:hlinkClick r:id="rId16" action="ppaction://hlinksldjump"/>
              </a:rPr>
              <a:t>7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22" name="AutoShape 149">
            <a:hlinkClick r:id="rId17" action="ppaction://hlinksldjump" highlightClick="1">
              <a:snd r:embed="rId12" name="bomb.wav"/>
            </a:hlinkClick>
          </p:cNvPr>
          <p:cNvSpPr>
            <a:spLocks noChangeArrowheads="1"/>
          </p:cNvSpPr>
          <p:nvPr/>
        </p:nvSpPr>
        <p:spPr bwMode="auto">
          <a:xfrm>
            <a:off x="3571868" y="428604"/>
            <a:ext cx="500034" cy="500066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  <a:tileRect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lang="sr-Latn-CS" sz="1200" b="1" kern="0" dirty="0">
                <a:solidFill>
                  <a:srgbClr val="FFFFFF"/>
                </a:solidFill>
              </a:rPr>
              <a:t>8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25" name="Rectangle 60"/>
          <p:cNvSpPr>
            <a:spLocks noChangeArrowheads="1"/>
          </p:cNvSpPr>
          <p:nvPr/>
        </p:nvSpPr>
        <p:spPr bwMode="auto">
          <a:xfrm>
            <a:off x="214283" y="1785926"/>
            <a:ext cx="642942" cy="714356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27" name="Rectangle 60"/>
          <p:cNvSpPr>
            <a:spLocks noChangeArrowheads="1"/>
          </p:cNvSpPr>
          <p:nvPr/>
        </p:nvSpPr>
        <p:spPr bwMode="auto">
          <a:xfrm>
            <a:off x="857224" y="1785926"/>
            <a:ext cx="642942" cy="714356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3200" b="1" kern="0" dirty="0">
                <a:solidFill>
                  <a:srgbClr val="FFFFFF"/>
                </a:solidFill>
              </a:rPr>
              <a:t>2</a:t>
            </a:r>
            <a:endParaRPr kumimoji="0" lang="sr-Cyrl-C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29" name="Rectangle 60"/>
          <p:cNvSpPr>
            <a:spLocks noChangeArrowheads="1"/>
          </p:cNvSpPr>
          <p:nvPr/>
        </p:nvSpPr>
        <p:spPr bwMode="auto">
          <a:xfrm>
            <a:off x="1500166" y="1785926"/>
            <a:ext cx="642943" cy="714356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C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3</a:t>
            </a:r>
            <a:endParaRPr kumimoji="0" lang="sr-Cyrl-C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1" name="Rectangle 60"/>
          <p:cNvSpPr>
            <a:spLocks noChangeArrowheads="1"/>
          </p:cNvSpPr>
          <p:nvPr/>
        </p:nvSpPr>
        <p:spPr bwMode="auto">
          <a:xfrm>
            <a:off x="2143108" y="1785926"/>
            <a:ext cx="714380" cy="714356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3200" b="1" kern="0" dirty="0">
                <a:solidFill>
                  <a:srgbClr val="FFFFFF"/>
                </a:solidFill>
              </a:rPr>
              <a:t>4</a:t>
            </a:r>
            <a:endParaRPr kumimoji="0" lang="sr-Cyrl-C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3" name="Rectangle 60"/>
          <p:cNvSpPr>
            <a:spLocks noChangeArrowheads="1"/>
          </p:cNvSpPr>
          <p:nvPr/>
        </p:nvSpPr>
        <p:spPr bwMode="auto">
          <a:xfrm>
            <a:off x="214282" y="2500306"/>
            <a:ext cx="667194" cy="602788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3200" b="1" kern="0" dirty="0">
                <a:solidFill>
                  <a:srgbClr val="FFFFFF"/>
                </a:solidFill>
              </a:rPr>
              <a:t>5</a:t>
            </a:r>
            <a:endParaRPr kumimoji="0" lang="sr-Cyrl-C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5" name="Rectangle 60"/>
          <p:cNvSpPr>
            <a:spLocks noChangeArrowheads="1"/>
          </p:cNvSpPr>
          <p:nvPr/>
        </p:nvSpPr>
        <p:spPr bwMode="auto">
          <a:xfrm>
            <a:off x="857224" y="2500306"/>
            <a:ext cx="667194" cy="602788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3200" b="1" kern="0" dirty="0">
                <a:solidFill>
                  <a:srgbClr val="FFFFFF"/>
                </a:solidFill>
              </a:rPr>
              <a:t>6</a:t>
            </a:r>
            <a:endParaRPr kumimoji="0" lang="sr-Cyrl-C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7" name="Rectangle 60"/>
          <p:cNvSpPr>
            <a:spLocks noChangeArrowheads="1"/>
          </p:cNvSpPr>
          <p:nvPr/>
        </p:nvSpPr>
        <p:spPr bwMode="auto">
          <a:xfrm>
            <a:off x="1500166" y="2500306"/>
            <a:ext cx="667194" cy="602788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3200" b="1" kern="0" dirty="0">
                <a:solidFill>
                  <a:srgbClr val="FFFFFF"/>
                </a:solidFill>
              </a:rPr>
              <a:t>7</a:t>
            </a:r>
            <a:endParaRPr kumimoji="0" lang="sr-Cyrl-C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9" name="Rectangle 60"/>
          <p:cNvSpPr>
            <a:spLocks noChangeArrowheads="1"/>
          </p:cNvSpPr>
          <p:nvPr/>
        </p:nvSpPr>
        <p:spPr bwMode="auto">
          <a:xfrm>
            <a:off x="2143108" y="2500306"/>
            <a:ext cx="714380" cy="642942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3200" b="1" kern="0" dirty="0">
                <a:solidFill>
                  <a:srgbClr val="FFFFFF"/>
                </a:solidFill>
              </a:rPr>
              <a:t>8</a:t>
            </a:r>
            <a:endParaRPr kumimoji="0" lang="sr-Cyrl-C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1" name="AutoShape 149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7143768" y="142852"/>
            <a:ext cx="500034" cy="42862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2000" b="1" kern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BBE0E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</a:t>
            </a:r>
            <a:endParaRPr kumimoji="0" lang="sr-Cyrl-CS" sz="20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BBE0E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cs typeface="+mn-cs"/>
            </a:endParaRPr>
          </a:p>
        </p:txBody>
      </p:sp>
      <p:sp>
        <p:nvSpPr>
          <p:cNvPr id="43" name="AutoShape 149"/>
          <p:cNvSpPr>
            <a:spLocks noChangeArrowheads="1"/>
          </p:cNvSpPr>
          <p:nvPr/>
        </p:nvSpPr>
        <p:spPr bwMode="auto">
          <a:xfrm>
            <a:off x="7715272" y="142852"/>
            <a:ext cx="500066" cy="500066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endParaRPr kumimoji="0" lang="sr-Latn-CS" sz="12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BBE0E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2000" b="1" kern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BBE0E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hlinkClick r:id="rId19" action="ppaction://hlinksldjump"/>
              </a:rPr>
              <a:t>2</a:t>
            </a:r>
            <a:endParaRPr kumimoji="0" lang="hr-HR" sz="20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BBE0E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48" name="AutoShape 149"/>
          <p:cNvSpPr>
            <a:spLocks noChangeArrowheads="1"/>
          </p:cNvSpPr>
          <p:nvPr/>
        </p:nvSpPr>
        <p:spPr bwMode="auto">
          <a:xfrm>
            <a:off x="8215338" y="142852"/>
            <a:ext cx="458365" cy="42862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0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BBE0E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rId20" action="ppaction://hlinksldjump"/>
              </a:rPr>
              <a:t>3</a:t>
            </a:r>
            <a:endParaRPr kumimoji="0" lang="hr-HR" sz="20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BBE0E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50" name="AutoShape 149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8643966" y="142852"/>
            <a:ext cx="500034" cy="42862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r-Cyrl-CS" sz="2400" b="1" kern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BBE0E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CS" sz="2400" b="1" kern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BBE0E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4</a:t>
            </a:r>
            <a:endParaRPr kumimoji="0" lang="hr-HR" sz="24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BBE0E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5857884" y="1571612"/>
            <a:ext cx="642942" cy="642942"/>
          </a:xfrm>
          <a:prstGeom prst="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6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6500827" y="1571612"/>
            <a:ext cx="642942" cy="642942"/>
          </a:xfrm>
          <a:prstGeom prst="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1600" kern="0" dirty="0">
                <a:solidFill>
                  <a:srgbClr val="333399">
                    <a:lumMod val="50000"/>
                  </a:srgbClr>
                </a:solidFill>
              </a:rPr>
              <a:t>2</a:t>
            </a:r>
            <a:endParaRPr kumimoji="0" lang="sr-Cyrl-CS" sz="16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7143769" y="1571612"/>
            <a:ext cx="642942" cy="642942"/>
          </a:xfrm>
          <a:prstGeom prst="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1600" kern="0" dirty="0">
                <a:solidFill>
                  <a:srgbClr val="333399">
                    <a:lumMod val="50000"/>
                  </a:srgbClr>
                </a:solidFill>
              </a:rPr>
              <a:t>3</a:t>
            </a:r>
            <a:endParaRPr kumimoji="0" lang="sr-Cyrl-CS" sz="16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715272" y="1571612"/>
            <a:ext cx="714380" cy="642942"/>
          </a:xfrm>
          <a:prstGeom prst="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1600" kern="0" dirty="0">
                <a:solidFill>
                  <a:srgbClr val="333399">
                    <a:lumMod val="50000"/>
                  </a:srgbClr>
                </a:solidFill>
              </a:rPr>
              <a:t>4</a:t>
            </a:r>
            <a:endParaRPr kumimoji="0" lang="sr-Cyrl-CS" sz="16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6572231" y="2357430"/>
            <a:ext cx="714380" cy="714380"/>
          </a:xfrm>
          <a:prstGeom prst="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1600" kern="0" dirty="0">
                <a:solidFill>
                  <a:srgbClr val="333399">
                    <a:lumMod val="50000"/>
                  </a:srgbClr>
                </a:solidFill>
              </a:rPr>
              <a:t>5</a:t>
            </a:r>
            <a:endParaRPr kumimoji="0" lang="sr-Cyrl-CS" sz="16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215173" y="2357430"/>
            <a:ext cx="642942" cy="714380"/>
          </a:xfrm>
          <a:prstGeom prst="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r>
              <a:rPr lang="sr-Latn-CS" sz="1600" dirty="0">
                <a:solidFill>
                  <a:schemeClr val="accent2">
                    <a:lumMod val="50000"/>
                  </a:schemeClr>
                </a:solidFill>
              </a:rPr>
              <a:t>6</a:t>
            </a:r>
            <a:endParaRPr lang="sr-Cyrl-CS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858115" y="2357430"/>
            <a:ext cx="642942" cy="714380"/>
          </a:xfrm>
          <a:prstGeom prst="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1600" kern="0" dirty="0">
                <a:solidFill>
                  <a:srgbClr val="333399">
                    <a:lumMod val="50000"/>
                  </a:srgbClr>
                </a:solidFill>
              </a:rPr>
              <a:t>7</a:t>
            </a:r>
            <a:endParaRPr kumimoji="0" lang="sr-Cyrl-CS" sz="16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8501058" y="2357430"/>
            <a:ext cx="642942" cy="714380"/>
          </a:xfrm>
          <a:prstGeom prst="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1600" kern="0" dirty="0">
                <a:solidFill>
                  <a:srgbClr val="333399">
                    <a:lumMod val="50000"/>
                  </a:srgbClr>
                </a:solidFill>
              </a:rPr>
              <a:t>8</a:t>
            </a:r>
            <a:endParaRPr kumimoji="0" lang="sr-Cyrl-CS" sz="16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9" name="AutoShape 149">
            <a:hlinkClick r:id="rId22" action="ppaction://hlinksldjump">
              <a:snd r:embed="rId12" name="bomb.wav"/>
            </a:hlinkClick>
          </p:cNvPr>
          <p:cNvSpPr>
            <a:spLocks noChangeArrowheads="1"/>
          </p:cNvSpPr>
          <p:nvPr/>
        </p:nvSpPr>
        <p:spPr bwMode="auto">
          <a:xfrm>
            <a:off x="2143108" y="5214950"/>
            <a:ext cx="428628" cy="357190"/>
          </a:xfrm>
          <a:prstGeom prst="roundRect">
            <a:avLst>
              <a:gd name="adj" fmla="val 16667"/>
            </a:avLst>
          </a:prstGeom>
          <a:blipFill>
            <a:blip r:embed="rId23"/>
            <a:tile tx="0" ty="0" sx="100000" sy="100000" flip="none" algn="tl"/>
          </a:blip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+mn-cs"/>
              </a:rPr>
              <a:t>1</a:t>
            </a:r>
            <a:endParaRPr kumimoji="0" lang="hr-HR" sz="2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71" name="AutoShape 149">
            <a:hlinkClick r:id="rId24" action="ppaction://hlinksldjump">
              <a:snd r:embed="rId12" name="bomb.wav"/>
            </a:hlinkClick>
          </p:cNvPr>
          <p:cNvSpPr>
            <a:spLocks noChangeArrowheads="1"/>
          </p:cNvSpPr>
          <p:nvPr/>
        </p:nvSpPr>
        <p:spPr bwMode="auto">
          <a:xfrm>
            <a:off x="2571736" y="5214950"/>
            <a:ext cx="428647" cy="357190"/>
          </a:xfrm>
          <a:prstGeom prst="roundRect">
            <a:avLst>
              <a:gd name="adj" fmla="val 16667"/>
            </a:avLst>
          </a:prstGeom>
          <a:blipFill dpi="0" rotWithShape="1">
            <a:blip r:embed="rId23"/>
            <a:srcRect/>
            <a:tile tx="0" ty="0" sx="100000" sy="100000" flip="none" algn="tl"/>
          </a:blip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2</a:t>
            </a:r>
            <a:endParaRPr kumimoji="0" lang="hr-HR" sz="2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3" name="AutoShape 149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3000364" y="5214950"/>
            <a:ext cx="425799" cy="359567"/>
          </a:xfrm>
          <a:prstGeom prst="roundRect">
            <a:avLst>
              <a:gd name="adj" fmla="val 16667"/>
            </a:avLst>
          </a:prstGeom>
          <a:blipFill>
            <a:blip r:embed="rId23"/>
            <a:tile tx="0" ty="0" sx="100000" sy="100000" flip="none" algn="tl"/>
          </a:blip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</a:t>
            </a:r>
            <a:endParaRPr kumimoji="0" lang="hr-HR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75" name="AutoShape 149">
            <a:hlinkClick r:id="rId26" action="ppaction://hlinksldjump">
              <a:snd r:embed="rId12" name="bomb.wav"/>
            </a:hlinkClick>
          </p:cNvPr>
          <p:cNvSpPr>
            <a:spLocks noChangeArrowheads="1"/>
          </p:cNvSpPr>
          <p:nvPr/>
        </p:nvSpPr>
        <p:spPr bwMode="auto">
          <a:xfrm>
            <a:off x="3428992" y="5214950"/>
            <a:ext cx="385768" cy="357190"/>
          </a:xfrm>
          <a:prstGeom prst="roundRect">
            <a:avLst>
              <a:gd name="adj" fmla="val 16667"/>
            </a:avLst>
          </a:prstGeom>
          <a:blipFill>
            <a:blip r:embed="rId23"/>
            <a:tile tx="0" ty="0" sx="100000" sy="100000" flip="none" algn="tl"/>
          </a:blip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4</a:t>
            </a:r>
            <a:endParaRPr kumimoji="0" lang="hr-HR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76" name="Rounded Rectangle 75">
            <a:hlinkClick r:id="rId27" action="ppaction://hlinksldjump"/>
          </p:cNvPr>
          <p:cNvSpPr/>
          <p:nvPr/>
        </p:nvSpPr>
        <p:spPr>
          <a:xfrm>
            <a:off x="2143108" y="5572140"/>
            <a:ext cx="428628" cy="357190"/>
          </a:xfrm>
          <a:prstGeom prst="roundRect">
            <a:avLst/>
          </a:prstGeom>
          <a:blipFill>
            <a:blip r:embed="rId23"/>
            <a:tile tx="0" ty="0" sx="100000" sy="100000" flip="none" algn="tl"/>
          </a:blipFill>
          <a:ln w="31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>
                <a:solidFill>
                  <a:schemeClr val="accent3"/>
                </a:solidFill>
              </a:rPr>
              <a:t>5</a:t>
            </a:r>
          </a:p>
        </p:txBody>
      </p:sp>
      <p:sp>
        <p:nvSpPr>
          <p:cNvPr id="77" name="Rounded Rectangle 76">
            <a:hlinkClick r:id="rId28" action="ppaction://hlinksldjump"/>
          </p:cNvPr>
          <p:cNvSpPr/>
          <p:nvPr/>
        </p:nvSpPr>
        <p:spPr>
          <a:xfrm>
            <a:off x="2571736" y="5572140"/>
            <a:ext cx="428628" cy="357190"/>
          </a:xfrm>
          <a:prstGeom prst="roundRect">
            <a:avLst/>
          </a:prstGeom>
          <a:blipFill>
            <a:blip r:embed="rId23"/>
            <a:tile tx="0" ty="0" sx="100000" sy="100000" flip="none" algn="tl"/>
          </a:blipFill>
          <a:ln w="31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>
                <a:solidFill>
                  <a:schemeClr val="accent3"/>
                </a:solidFill>
              </a:rPr>
              <a:t>6</a:t>
            </a:r>
          </a:p>
        </p:txBody>
      </p:sp>
      <p:sp>
        <p:nvSpPr>
          <p:cNvPr id="78" name="Rounded Rectangle 77">
            <a:hlinkClick r:id="rId29" action="ppaction://hlinksldjump">
              <a:snd r:embed="rId12" name="bomb.wav"/>
            </a:hlinkClick>
          </p:cNvPr>
          <p:cNvSpPr/>
          <p:nvPr/>
        </p:nvSpPr>
        <p:spPr>
          <a:xfrm>
            <a:off x="3000364" y="5572140"/>
            <a:ext cx="428628" cy="357190"/>
          </a:xfrm>
          <a:prstGeom prst="roundRect">
            <a:avLst/>
          </a:prstGeom>
          <a:blipFill>
            <a:blip r:embed="rId23"/>
            <a:tile tx="0" ty="0" sx="100000" sy="100000" flip="none" algn="tl"/>
          </a:blipFill>
          <a:ln w="31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>
                <a:solidFill>
                  <a:schemeClr val="accent3"/>
                </a:solidFill>
              </a:rPr>
              <a:t>7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214282" y="3286124"/>
            <a:ext cx="571504" cy="642942"/>
          </a:xfrm>
          <a:prstGeom prst="rect">
            <a:avLst/>
          </a:prstGeom>
          <a:blipFill>
            <a:blip r:embed="rId23"/>
            <a:tile tx="0" ty="0" sx="100000" sy="100000" flip="none" algn="tl"/>
          </a:blip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CS" kern="0" dirty="0">
                <a:solidFill>
                  <a:srgbClr val="333399">
                    <a:lumMod val="50000"/>
                  </a:srgbClr>
                </a:solidFill>
              </a:rPr>
              <a:t>1</a:t>
            </a: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785786" y="3286124"/>
            <a:ext cx="666755" cy="642942"/>
          </a:xfrm>
          <a:prstGeom prst="rect">
            <a:avLst/>
          </a:prstGeom>
          <a:blipFill>
            <a:blip r:embed="rId23"/>
            <a:tile tx="0" ty="0" sx="100000" sy="100000" flip="none" algn="tl"/>
          </a:blip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1428728" y="3286124"/>
            <a:ext cx="571504" cy="642942"/>
          </a:xfrm>
          <a:prstGeom prst="rect">
            <a:avLst/>
          </a:prstGeom>
          <a:blipFill>
            <a:blip r:embed="rId23"/>
            <a:tile tx="0" ty="0" sx="100000" sy="100000" flip="none" algn="tl"/>
          </a:blip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CS" kern="0" dirty="0">
                <a:solidFill>
                  <a:srgbClr val="333399">
                    <a:lumMod val="50000"/>
                  </a:srgbClr>
                </a:solidFill>
              </a:rPr>
              <a:t>3</a:t>
            </a: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2000232" y="3286124"/>
            <a:ext cx="571504" cy="642942"/>
          </a:xfrm>
          <a:prstGeom prst="rect">
            <a:avLst/>
          </a:prstGeom>
          <a:blipFill>
            <a:blip r:embed="rId23"/>
            <a:tile tx="0" ty="0" sx="100000" sy="100000" flip="none" algn="tl"/>
          </a:blip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214282" y="3929066"/>
            <a:ext cx="571504" cy="642942"/>
          </a:xfrm>
          <a:prstGeom prst="rect">
            <a:avLst/>
          </a:prstGeom>
          <a:blipFill>
            <a:blip r:embed="rId23"/>
            <a:tile tx="0" ty="0" sx="100000" sy="100000" flip="none" algn="tl"/>
          </a:blip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785786" y="3929066"/>
            <a:ext cx="666755" cy="642942"/>
          </a:xfrm>
          <a:prstGeom prst="rect">
            <a:avLst/>
          </a:prstGeom>
          <a:blipFill>
            <a:blip r:embed="rId23"/>
            <a:tile tx="0" ty="0" sx="100000" sy="100000" flip="none" algn="tl"/>
          </a:blip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88" name="Rectangle 87"/>
          <p:cNvSpPr/>
          <p:nvPr/>
        </p:nvSpPr>
        <p:spPr bwMode="auto">
          <a:xfrm>
            <a:off x="1428728" y="3929066"/>
            <a:ext cx="571504" cy="642942"/>
          </a:xfrm>
          <a:prstGeom prst="rect">
            <a:avLst/>
          </a:prstGeom>
          <a:blipFill>
            <a:blip r:embed="rId23"/>
            <a:tile tx="0" ty="0" sx="100000" sy="100000" flip="none" algn="tl"/>
          </a:blip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</a:rPr>
              <a:t>7</a:t>
            </a:r>
          </a:p>
        </p:txBody>
      </p:sp>
      <p:sp>
        <p:nvSpPr>
          <p:cNvPr id="55" name="Rounded Rectangle 54">
            <a:hlinkClick r:id="rId30" action="ppaction://hlinksldjump"/>
          </p:cNvPr>
          <p:cNvSpPr/>
          <p:nvPr/>
        </p:nvSpPr>
        <p:spPr>
          <a:xfrm>
            <a:off x="7143768" y="571480"/>
            <a:ext cx="500066" cy="428628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</a:t>
            </a:r>
          </a:p>
        </p:txBody>
      </p:sp>
      <p:sp>
        <p:nvSpPr>
          <p:cNvPr id="59" name="Rounded Rectangle 58">
            <a:hlinkClick r:id="rId31" action="ppaction://hlinksldjump"/>
          </p:cNvPr>
          <p:cNvSpPr/>
          <p:nvPr/>
        </p:nvSpPr>
        <p:spPr>
          <a:xfrm>
            <a:off x="7643834" y="571480"/>
            <a:ext cx="500066" cy="428628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8143900" y="571480"/>
            <a:ext cx="500066" cy="428628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32" action="ppaction://hlinksldjump"/>
              </a:rPr>
              <a:t>7</a:t>
            </a:r>
            <a:endParaRPr lang="sr-Cyrl-CS" b="1" dirty="0">
              <a:ln w="12700">
                <a:solidFill>
                  <a:schemeClr val="bg2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1" name="Rounded Rectangle 60">
            <a:hlinkClick r:id="rId33" action="ppaction://hlinksldjump"/>
          </p:cNvPr>
          <p:cNvSpPr/>
          <p:nvPr/>
        </p:nvSpPr>
        <p:spPr>
          <a:xfrm>
            <a:off x="8643934" y="571480"/>
            <a:ext cx="500066" cy="428628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8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357686" y="5500702"/>
            <a:ext cx="1561646" cy="461665"/>
          </a:xfrm>
          <a:prstGeom prst="rect">
            <a:avLst/>
          </a:prstGeom>
          <a:solidFill>
            <a:schemeClr val="bg2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ЕКИПА 1:</a:t>
            </a:r>
            <a:endParaRPr lang="en-US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4357686" y="6072206"/>
            <a:ext cx="1561646" cy="461665"/>
          </a:xfrm>
          <a:prstGeom prst="rect">
            <a:avLst/>
          </a:prstGeom>
          <a:solidFill>
            <a:schemeClr val="bg2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ЕКИПА 2:</a:t>
            </a:r>
            <a:endParaRPr lang="en-US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8" name="Rectangle 67"/>
          <p:cNvSpPr/>
          <p:nvPr/>
        </p:nvSpPr>
        <p:spPr>
          <a:xfrm rot="5400000">
            <a:off x="6534834" y="4248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r-Cyrl-C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Марко Радаковић, вероучитељ</a:t>
            </a:r>
          </a:p>
          <a:p>
            <a:pPr algn="ctr"/>
            <a:r>
              <a:rPr lang="sr-Cyrl-C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Бачки Грачац, 2012. л. Г.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0" name="135. Psalam - Slavite Gospoda (Praise the Lord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4" cstate="email"/>
          <a:stretch>
            <a:fillRect/>
          </a:stretch>
        </p:blipFill>
        <p:spPr>
          <a:xfrm>
            <a:off x="6000760" y="4357694"/>
            <a:ext cx="304800" cy="3048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name="TextBox1" r:id="rId2" imgW="1325880" imgH="434520"/>
        </mc:Choice>
        <mc:Fallback>
          <p:control name="TextBox1" r:id="rId2" imgW="1325880" imgH="434520">
            <p:pic>
              <p:nvPicPr>
                <p:cNvPr id="3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35"/>
                <a:srcRect/>
                <a:stretch>
                  <a:fillRect/>
                </a:stretch>
              </p:blipFill>
              <p:spPr bwMode="auto">
                <a:xfrm>
                  <a:off x="6011863" y="5516563"/>
                  <a:ext cx="1325562" cy="433387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2" r:id="rId3" imgW="1325880" imgH="434520"/>
        </mc:Choice>
        <mc:Fallback>
          <p:control name="TextBox2" r:id="rId3" imgW="1325880" imgH="434520">
            <p:pic>
              <p:nvPicPr>
                <p:cNvPr id="9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35"/>
                <a:srcRect/>
                <a:stretch>
                  <a:fillRect/>
                </a:stretch>
              </p:blipFill>
              <p:spPr bwMode="auto">
                <a:xfrm>
                  <a:off x="6011863" y="6092825"/>
                  <a:ext cx="1325562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8)">
                                      <p:cBhvr>
                                        <p:cTn id="179" dur="287000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audio>
              <p:cMediaNode>
                <p:cTn id="18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</p:childTnLst>
        </p:cTn>
      </p:par>
    </p:tnLst>
    <p:bldLst>
      <p:bldP spid="25" grpId="0" animBg="1"/>
      <p:bldP spid="27" grpId="0" animBg="1"/>
      <p:bldP spid="29" grpId="0" animBg="1"/>
      <p:bldP spid="31" grpId="0" animBg="1"/>
      <p:bldP spid="33" grpId="0" animBg="1"/>
      <p:bldP spid="35" grpId="0" animBg="1"/>
      <p:bldP spid="37" grpId="0" animBg="1"/>
      <p:bldP spid="39" grpId="0" animBg="1"/>
      <p:bldP spid="52" grpId="0" animBg="1"/>
      <p:bldP spid="54" grpId="0" animBg="1"/>
      <p:bldP spid="56" grpId="0" animBg="1"/>
      <p:bldP spid="58" grpId="0" animBg="1"/>
      <p:bldP spid="62" grpId="0" animBg="1"/>
      <p:bldP spid="63" grpId="0" animBg="1"/>
      <p:bldP spid="65" grpId="0" animBg="1"/>
      <p:bldP spid="67" grpId="0" animBg="1"/>
      <p:bldP spid="81" grpId="0" animBg="1"/>
      <p:bldP spid="81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4000504"/>
            <a:ext cx="9258560" cy="1569660"/>
          </a:xfrm>
          <a:prstGeom prst="rect">
            <a:avLst/>
          </a:prstGeom>
          <a:solidFill>
            <a:schemeClr val="bg2">
              <a:alpha val="56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Cyrl-C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Којем старозветном праоцу је Бог рекао да </a:t>
            </a:r>
            <a:endParaRPr kumimoji="0" lang="sr-Latn-CS" sz="3200" b="0" i="0" u="none" strike="noStrike" cap="none" normalizeH="0" baseline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Cyrl-C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жртвује сина, не би ли видео његову веру </a:t>
            </a:r>
            <a:endParaRPr kumimoji="0" lang="sr-Latn-CS" sz="3200" b="0" i="0" u="none" strike="noStrike" cap="none" normalizeH="0" baseline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Cyrl-C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и доказао људима да не жели људске жртве? </a:t>
            </a:r>
            <a:r>
              <a:rPr kumimoji="0" lang="sr-Latn-C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5</a:t>
            </a:r>
            <a:endParaRPr kumimoji="0" lang="sr-Latn-CS" sz="3200" b="0" i="0" u="none" strike="noStrike" cap="none" normalizeH="0" baseline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38000" b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5786446" y="0"/>
            <a:ext cx="3316815" cy="5078313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Cyrl-CS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Који старозаветни праотац је прешао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Cyrl-CS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брата за благослов оца који је био слеп?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Cyrl-CS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6</a:t>
            </a:r>
            <a:endParaRPr kumimoji="0" lang="sr-Cyrl-CS" sz="3600" b="0" i="0" u="none" strike="noStrike" cap="none" normalizeH="0" baseline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4113883" cy="954107"/>
          </a:xfrm>
          <a:prstGeom prst="rect">
            <a:avLst/>
          </a:prstGeom>
          <a:solidFill>
            <a:schemeClr val="bg2">
              <a:alpha val="51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Cyrl-C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Кога су браћа продала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Cyrl-C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у ропство, у Египат? </a:t>
            </a:r>
            <a:r>
              <a:rPr kumimoji="0" lang="sr-Latn-C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5</a:t>
            </a:r>
            <a:endParaRPr kumimoji="0" lang="sr-Latn-C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umblr_mjawsrnYra1rkghcuo1_128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85728"/>
            <a:ext cx="9221265" cy="6572272"/>
          </a:xfrm>
          <a:prstGeom prst="rect">
            <a:avLst/>
          </a:prstGeom>
        </p:spPr>
      </p:pic>
      <p:sp>
        <p:nvSpPr>
          <p:cNvPr id="2" name="Left Arrow 1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4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0"/>
            <a:ext cx="7770589" cy="70788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Cyrl-C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Како се звао Аврамов син? 4</a:t>
            </a:r>
            <a:endParaRPr kumimoji="0" lang="sr-Cyrl-C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3" descr="DSCN1076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643042" y="642918"/>
            <a:ext cx="5318722" cy="620077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0"/>
            <a:ext cx="648164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Cyrl-C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Колико синова је имао Јаков? 5</a:t>
            </a:r>
            <a:endParaRPr kumimoji="0" lang="sr-Cyrl-CS" sz="3200" b="0" i="0" u="none" strike="noStrike" cap="none" normalizeH="0" baseline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3" name="Left Arrow 2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2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5" descr="DSCN107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42910" y="857232"/>
            <a:ext cx="4200144" cy="5041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xp37671h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1" y="0"/>
            <a:ext cx="916540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0" y="285728"/>
            <a:ext cx="5487400" cy="2062103"/>
          </a:xfrm>
          <a:prstGeom prst="rect">
            <a:avLst/>
          </a:prstGeom>
          <a:solidFill>
            <a:srgbClr val="CC9900">
              <a:alpha val="43000"/>
            </a:srgb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 којем старозаветном </a:t>
            </a:r>
          </a:p>
          <a:p>
            <a:pPr algn="ctr"/>
            <a:r>
              <a:rPr lang="sr-Cyrl-CS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праоцу</a:t>
            </a:r>
          </a:p>
          <a:p>
            <a:pPr algn="ctr"/>
            <a:r>
              <a:rPr lang="sr-Cyrl-CS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цео јеврејски народ носи име?</a:t>
            </a:r>
          </a:p>
          <a:p>
            <a:pPr algn="ctr"/>
            <a:r>
              <a:rPr lang="sr-Cyrl-C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+5</a:t>
            </a:r>
            <a:endParaRPr lang="en-US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Left Arrow 4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N113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2214554"/>
            <a:ext cx="9144000" cy="467036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82821" y="500042"/>
            <a:ext cx="922682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 је тумачио снове,</a:t>
            </a:r>
          </a:p>
          <a:p>
            <a:pPr algn="ctr"/>
            <a:r>
              <a:rPr lang="sr-Cyrl-CS" sz="54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</a:t>
            </a:r>
            <a:r>
              <a:rPr lang="sr-Cyrl-CS" sz="5400" b="0" cap="none" spc="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 старозаветних патријараха?</a:t>
            </a:r>
          </a:p>
          <a:p>
            <a:pPr algn="ctr"/>
            <a:r>
              <a:rPr lang="sr-Cyrl-CS" sz="54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4+</a:t>
            </a:r>
            <a:endParaRPr lang="en-US" sz="5400" b="0" cap="none" spc="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Left Arrow 2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N115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2585323"/>
          </a:xfrm>
          <a:prstGeom prst="rect">
            <a:avLst/>
          </a:prstGeom>
          <a:solidFill>
            <a:schemeClr val="tx1">
              <a:lumMod val="40000"/>
              <a:lumOff val="60000"/>
              <a:alpha val="24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Старозаветна Црква </a:t>
            </a:r>
          </a:p>
          <a:p>
            <a:pPr algn="ctr"/>
            <a:r>
              <a:rPr lang="sr-Cyrl-CS" sz="54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је икона – чега?</a:t>
            </a:r>
          </a:p>
          <a:p>
            <a:pPr algn="ctr"/>
            <a:r>
              <a:rPr lang="sr-Cyrl-CS" sz="5400" b="0" cap="none" spc="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+5</a:t>
            </a:r>
            <a:endParaRPr lang="en-US" sz="5400" b="0" cap="none" spc="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Left Arrow 2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chemeClr val="tx1">
                  <a:lumMod val="20000"/>
                  <a:lumOff val="8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57158" y="3286124"/>
            <a:ext cx="6639831" cy="2062103"/>
          </a:xfrm>
          <a:prstGeom prst="rect">
            <a:avLst/>
          </a:prstGeom>
          <a:solidFill>
            <a:schemeClr val="accent1">
              <a:lumMod val="50000"/>
              <a:alpha val="5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Cyrl-C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Чиме је направљен знак који је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Cyrl-C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означавао савез људи са Богом,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Cyrl-C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а због којег је анђео смрти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Cyrl-C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заобилазио куће Јевреја? +4 </a:t>
            </a:r>
            <a:endParaRPr kumimoji="0" lang="sr-Cyrl-CS" sz="3200" b="0" i="0" u="none" strike="noStrike" cap="none" normalizeH="0" baseline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48000" b="-4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0"/>
            <a:ext cx="7054752" cy="1077218"/>
          </a:xfrm>
          <a:prstGeom prst="rect">
            <a:avLst/>
          </a:prstGeom>
          <a:solidFill>
            <a:schemeClr val="bg1">
              <a:alpha val="2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Cyrl-C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На којој гори је Бог дао Мојсију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Cyrl-C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10 Божијих заповести (Декалог)?</a:t>
            </a:r>
            <a:r>
              <a:rPr kumimoji="0" lang="sr-Latn-C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C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+4</a:t>
            </a:r>
            <a:endParaRPr kumimoji="0" lang="sr-Cyrl-CS" sz="3200" b="0" i="0" u="none" strike="noStrike" cap="none" normalizeH="0" baseline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6498959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Cyrl-CS" sz="4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Како су се звали </a:t>
            </a:r>
            <a:endParaRPr kumimoji="0" lang="sr-Latn-CS" sz="44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Cyrl-CS" sz="4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синови Адама и Еве? </a:t>
            </a:r>
            <a:r>
              <a:rPr kumimoji="0" lang="sr-Latn-CS" sz="4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3</a:t>
            </a:r>
            <a:endParaRPr kumimoji="0" lang="sr-Latn-CS" sz="44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sp>
        <p:nvSpPr>
          <p:cNvPr id="4" name="Left Arrow 3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Latn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47000" b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napshot(21).bmp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-1"/>
            <a:ext cx="9144000" cy="6883529"/>
          </a:xfrm>
          <a:prstGeom prst="rect">
            <a:avLst/>
          </a:prstGeom>
        </p:spPr>
      </p:pic>
      <p:sp>
        <p:nvSpPr>
          <p:cNvPr id="2" name="Left Arrow 1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4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214290"/>
            <a:ext cx="8786842" cy="1754326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sr-Cyrl-CS" sz="3600" dirty="0">
                <a:solidFill>
                  <a:schemeClr val="tx1">
                    <a:lumMod val="20000"/>
                    <a:lumOff val="80000"/>
                  </a:schemeClr>
                </a:solidFill>
              </a:rPr>
              <a:t>Наведи бар три казне које је Бог пустио на Египат!</a:t>
            </a:r>
          </a:p>
          <a:p>
            <a:r>
              <a:rPr lang="sr-Cyrl-CS" sz="3600" dirty="0">
                <a:solidFill>
                  <a:schemeClr val="tx1">
                    <a:lumMod val="20000"/>
                    <a:lumOff val="80000"/>
                  </a:schemeClr>
                </a:solidFill>
              </a:rPr>
              <a:t>+3 (осим најезде жаба </a:t>
            </a:r>
            <a:r>
              <a:rPr lang="sr-Cyrl-CS" sz="3600" dirty="0">
                <a:solidFill>
                  <a:schemeClr val="tx1">
                    <a:lumMod val="20000"/>
                    <a:lumOff val="80000"/>
                  </a:schemeClr>
                </a:solidFill>
                <a:sym typeface="Wingdings" pitchFamily="2" charset="2"/>
              </a:rPr>
              <a:t> </a:t>
            </a:r>
            <a:r>
              <a:rPr lang="sr-Cyrl-CS" sz="3600" dirty="0">
                <a:solidFill>
                  <a:schemeClr val="tx1">
                    <a:lumMod val="20000"/>
                    <a:lumOff val="80000"/>
                  </a:schemeClr>
                </a:solidFill>
              </a:rPr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37000" b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43130" y="0"/>
            <a:ext cx="4929555" cy="1815882"/>
          </a:xfrm>
          <a:prstGeom prst="rect">
            <a:avLst/>
          </a:prstGeom>
          <a:solidFill>
            <a:schemeClr val="bg2">
              <a:alpha val="2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8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Како се зове </a:t>
            </a:r>
          </a:p>
          <a:p>
            <a:pPr algn="ctr"/>
            <a:r>
              <a:rPr lang="sr-Cyrl-CS" sz="2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Јеврејски празник посвећен</a:t>
            </a:r>
          </a:p>
          <a:p>
            <a:pPr algn="ctr"/>
            <a:r>
              <a:rPr lang="sr-Cyrl-CS" sz="28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Изласку из египатског</a:t>
            </a:r>
          </a:p>
          <a:p>
            <a:pPr algn="ctr"/>
            <a:r>
              <a:rPr lang="sr-Cyrl-CS" sz="2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Ропства? +5</a:t>
            </a:r>
            <a:endParaRPr lang="en-US" sz="28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42908" y="0"/>
            <a:ext cx="9068187" cy="2585323"/>
          </a:xfrm>
          <a:prstGeom prst="rect">
            <a:avLst/>
          </a:prstGeom>
          <a:solidFill>
            <a:schemeClr val="tx1">
              <a:alpha val="2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Пролазак кроз Црвено море је</a:t>
            </a:r>
          </a:p>
          <a:p>
            <a:pPr algn="ctr"/>
            <a:r>
              <a:rPr lang="sr-Cyrl-CS" sz="5400" b="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праслика чега?</a:t>
            </a:r>
          </a:p>
          <a:p>
            <a:pPr algn="ctr"/>
            <a:r>
              <a:rPr lang="sr-Cyrl-CS" sz="540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+4</a:t>
            </a:r>
            <a:endParaRPr lang="en-US" sz="5400" b="0" cap="none" spc="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accent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36000" b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786058"/>
            <a:ext cx="6939400" cy="2585323"/>
          </a:xfrm>
          <a:prstGeom prst="rect">
            <a:avLst/>
          </a:prstGeom>
          <a:solidFill>
            <a:schemeClr val="tx1">
              <a:alpha val="36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chemeClr val="bg2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Змија која лечи од</a:t>
            </a:r>
          </a:p>
          <a:p>
            <a:pPr algn="ctr"/>
            <a:r>
              <a:rPr lang="sr-Cyrl-CS" sz="5400" dirty="0">
                <a:ln w="18415" cmpd="sng">
                  <a:solidFill>
                    <a:schemeClr val="bg2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</a:t>
            </a:r>
            <a:r>
              <a:rPr lang="sr-Cyrl-CS" sz="5400" b="0" cap="none" spc="0" dirty="0">
                <a:ln w="18415" cmpd="sng">
                  <a:solidFill>
                    <a:schemeClr val="bg2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једа је праслика чега?</a:t>
            </a:r>
          </a:p>
          <a:p>
            <a:pPr algn="ctr"/>
            <a:r>
              <a:rPr lang="sr-Cyrl-CS" sz="5400" dirty="0">
                <a:ln w="18415" cmpd="sng">
                  <a:solidFill>
                    <a:schemeClr val="bg2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+4</a:t>
            </a:r>
            <a:endParaRPr lang="en-US" sz="5400" b="0" cap="none" spc="0" dirty="0">
              <a:ln w="18415" cmpd="sng">
                <a:solidFill>
                  <a:schemeClr val="bg2"/>
                </a:solidFill>
                <a:prstDash val="solid"/>
              </a:ln>
              <a:solidFill>
                <a:schemeClr val="accent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52000" b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8260274" cy="2585323"/>
          </a:xfrm>
          <a:prstGeom prst="rect">
            <a:avLst/>
          </a:prstGeom>
          <a:solidFill>
            <a:schemeClr val="tx1">
              <a:alpha val="26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0160">
                  <a:solidFill>
                    <a:schemeClr val="bg2"/>
                  </a:solidFill>
                  <a:prstDash val="solid"/>
                </a:ln>
                <a:solidFill>
                  <a:schemeClr val="bg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Вечера пред излазак из </a:t>
            </a:r>
          </a:p>
          <a:p>
            <a:pPr algn="ctr"/>
            <a:r>
              <a:rPr lang="sr-Cyrl-CS" sz="5400" dirty="0">
                <a:ln w="10160">
                  <a:solidFill>
                    <a:schemeClr val="bg2"/>
                  </a:solidFill>
                  <a:prstDash val="solid"/>
                </a:ln>
                <a:solidFill>
                  <a:schemeClr val="bg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р</a:t>
            </a:r>
            <a:r>
              <a:rPr lang="sr-Cyrl-CS" sz="5400" b="0" cap="none" spc="0" dirty="0">
                <a:ln w="10160">
                  <a:solidFill>
                    <a:schemeClr val="bg2"/>
                  </a:solidFill>
                  <a:prstDash val="solid"/>
                </a:ln>
                <a:solidFill>
                  <a:schemeClr val="bg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опства је праслика – чега?</a:t>
            </a:r>
          </a:p>
          <a:p>
            <a:pPr algn="ctr"/>
            <a:r>
              <a:rPr lang="sr-Cyrl-CS" sz="5400" dirty="0">
                <a:ln w="10160">
                  <a:solidFill>
                    <a:schemeClr val="bg2"/>
                  </a:solidFill>
                  <a:prstDash val="solid"/>
                </a:ln>
                <a:solidFill>
                  <a:schemeClr val="bg2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+4</a:t>
            </a:r>
            <a:endParaRPr lang="en-US" sz="5400" b="0" cap="none" spc="0" dirty="0">
              <a:ln w="10160">
                <a:solidFill>
                  <a:schemeClr val="bg2"/>
                </a:solidFill>
                <a:prstDash val="solid"/>
              </a:ln>
              <a:solidFill>
                <a:schemeClr val="bg2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602517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Купина која гори,</a:t>
            </a:r>
          </a:p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 не сагорева је </a:t>
            </a:r>
          </a:p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праслика – чега? +4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474" name="Group 2"/>
          <p:cNvGraphicFramePr>
            <a:graphicFrameLocks noGrp="1"/>
          </p:cNvGraphicFramePr>
          <p:nvPr/>
        </p:nvGraphicFramePr>
        <p:xfrm>
          <a:off x="539750" y="765175"/>
          <a:ext cx="7921625" cy="5184775"/>
        </p:xfrm>
        <a:graphic>
          <a:graphicData uri="http://schemas.openxmlformats.org/drawingml/2006/table">
            <a:tbl>
              <a:tblPr/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8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7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6" charset="0"/>
                        </a:rPr>
                        <a:t>ЛИЧНОСТ</a:t>
                      </a:r>
                      <a:endParaRPr kumimoji="0" lang="hr-H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6" charset="0"/>
                        </a:rPr>
                        <a:t>РЕДНИ БРОЈ</a:t>
                      </a:r>
                      <a:endParaRPr kumimoji="0" lang="hr-H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H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6" charset="0"/>
                        </a:rPr>
                        <a:t>СРЕЋА</a:t>
                      </a:r>
                      <a:endParaRPr kumimoji="0" lang="hr-H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6" charset="0"/>
                        </a:rPr>
                        <a:t>ЧОВЕЧИЦА</a:t>
                      </a:r>
                      <a:endParaRPr kumimoji="0" lang="hr-H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7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6" charset="0"/>
                        </a:rPr>
                        <a:t>СВЕШТЕНИК У ПРИРОДИ</a:t>
                      </a:r>
                      <a:endParaRPr kumimoji="0" lang="hr-H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6" charset="0"/>
                        </a:rPr>
                        <a:t>ШАМПИОН</a:t>
                      </a:r>
                      <a:endParaRPr kumimoji="0" lang="hr-H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6" charset="0"/>
                        </a:rPr>
                        <a:t>ЕДЕМ</a:t>
                      </a:r>
                      <a:endParaRPr kumimoji="0" lang="hr-H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6" charset="0"/>
                        </a:rPr>
                        <a:t>РЕБРО</a:t>
                      </a:r>
                      <a:endParaRPr kumimoji="0" lang="hr-H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7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6" charset="0"/>
                        </a:rPr>
                        <a:t>ИКОНА БОЖИЈА</a:t>
                      </a:r>
                      <a:endParaRPr kumimoji="0" lang="hr-H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6" charset="0"/>
                        </a:rPr>
                        <a:t>ЈАНУАР</a:t>
                      </a:r>
                      <a:endParaRPr kumimoji="0" lang="hr-H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6" charset="0"/>
                        </a:rPr>
                        <a:t>СПАСЕЊЕ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6" charset="0"/>
                        </a:rPr>
                        <a:t>ЖЕНА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7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6" charset="0"/>
                        </a:rPr>
                        <a:t>... И ЖЕНА</a:t>
                      </a:r>
                      <a:endParaRPr kumimoji="0" lang="hr-H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6" charset="0"/>
                        </a:rPr>
                        <a:t>У ДНЕВНИКУ</a:t>
                      </a:r>
                      <a:endParaRPr kumimoji="0" lang="hr-H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6" charset="0"/>
                        </a:rPr>
                        <a:t>БЛАЖЕНСТВО</a:t>
                      </a:r>
                      <a:endParaRPr kumimoji="0" lang="hr-H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Comic Sans MS" pitchFamily="66" charset="0"/>
                        </a:rPr>
                        <a:t>МАЈКА СВИХ ЉУДИ</a:t>
                      </a:r>
                      <a:endParaRPr kumimoji="0" lang="hr-H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0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Comic Sans MS" pitchFamily="66" charset="0"/>
                        </a:rPr>
                        <a:t>ЧОВЕК</a:t>
                      </a:r>
                      <a:endParaRPr kumimoji="0" lang="hr-HR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Comic Sans MS" pitchFamily="66" charset="0"/>
                        </a:rPr>
                        <a:t>ПРВИ</a:t>
                      </a:r>
                      <a:endParaRPr kumimoji="0" lang="hr-HR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Comic Sans MS" pitchFamily="66" charset="0"/>
                        </a:rPr>
                        <a:t>РАЈ</a:t>
                      </a:r>
                      <a:endParaRPr kumimoji="0" lang="hr-HR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Comic Sans MS" pitchFamily="66" charset="0"/>
                        </a:rPr>
                        <a:t>ЕВА</a:t>
                      </a:r>
                      <a:endParaRPr kumimoji="0" lang="hr-HR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345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x-none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АДАМ</a:t>
                      </a:r>
                      <a:endParaRPr kumimoji="0" lang="hr-HR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67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4" name="Picture 23" descr="DSCN118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42910" y="0"/>
            <a:ext cx="7358114" cy="6500834"/>
          </a:xfrm>
          <a:prstGeom prst="rect">
            <a:avLst/>
          </a:prstGeom>
        </p:spPr>
      </p:pic>
      <p:sp>
        <p:nvSpPr>
          <p:cNvPr id="105572" name="AutoShape 100"/>
          <p:cNvSpPr>
            <a:spLocks noChangeArrowheads="1"/>
          </p:cNvSpPr>
          <p:nvPr/>
        </p:nvSpPr>
        <p:spPr bwMode="auto">
          <a:xfrm>
            <a:off x="571472" y="857232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hr-HR" sz="2400" b="1" dirty="0">
                <a:solidFill>
                  <a:schemeClr val="bg1"/>
                </a:solidFill>
              </a:rPr>
              <a:t>A 1</a:t>
            </a:r>
          </a:p>
        </p:txBody>
      </p:sp>
      <p:sp>
        <p:nvSpPr>
          <p:cNvPr id="105573" name="AutoShape 101"/>
          <p:cNvSpPr>
            <a:spLocks noChangeArrowheads="1"/>
          </p:cNvSpPr>
          <p:nvPr/>
        </p:nvSpPr>
        <p:spPr bwMode="auto">
          <a:xfrm>
            <a:off x="642938" y="1714500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hr-HR" sz="2400" b="1">
                <a:solidFill>
                  <a:schemeClr val="bg1"/>
                </a:solidFill>
              </a:rPr>
              <a:t>A 2</a:t>
            </a:r>
          </a:p>
        </p:txBody>
      </p:sp>
      <p:sp>
        <p:nvSpPr>
          <p:cNvPr id="105574" name="AutoShape 102"/>
          <p:cNvSpPr>
            <a:spLocks noChangeArrowheads="1"/>
          </p:cNvSpPr>
          <p:nvPr/>
        </p:nvSpPr>
        <p:spPr bwMode="auto">
          <a:xfrm>
            <a:off x="642938" y="2571750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hr-HR" sz="2400" b="1">
                <a:solidFill>
                  <a:schemeClr val="bg1"/>
                </a:solidFill>
              </a:rPr>
              <a:t>A 3</a:t>
            </a:r>
          </a:p>
        </p:txBody>
      </p:sp>
      <p:sp>
        <p:nvSpPr>
          <p:cNvPr id="105575" name="AutoShape 103"/>
          <p:cNvSpPr>
            <a:spLocks noChangeArrowheads="1"/>
          </p:cNvSpPr>
          <p:nvPr/>
        </p:nvSpPr>
        <p:spPr bwMode="auto">
          <a:xfrm>
            <a:off x="642938" y="3429000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hr-HR" sz="2400" b="1">
                <a:solidFill>
                  <a:schemeClr val="bg1"/>
                </a:solidFill>
              </a:rPr>
              <a:t>A 4</a:t>
            </a:r>
          </a:p>
        </p:txBody>
      </p:sp>
      <p:sp>
        <p:nvSpPr>
          <p:cNvPr id="105576" name="AutoShape 104"/>
          <p:cNvSpPr>
            <a:spLocks noChangeArrowheads="1"/>
          </p:cNvSpPr>
          <p:nvPr/>
        </p:nvSpPr>
        <p:spPr bwMode="auto">
          <a:xfrm>
            <a:off x="642910" y="4357694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000" b="1" dirty="0">
                <a:solidFill>
                  <a:schemeClr val="bg1"/>
                </a:solidFill>
              </a:rPr>
              <a:t>Колона</a:t>
            </a:r>
            <a:r>
              <a:rPr lang="hr-HR" sz="2000" b="1" dirty="0">
                <a:solidFill>
                  <a:schemeClr val="bg1"/>
                </a:solidFill>
              </a:rPr>
              <a:t> A</a:t>
            </a:r>
          </a:p>
        </p:txBody>
      </p:sp>
      <p:sp>
        <p:nvSpPr>
          <p:cNvPr id="105577" name="AutoShape 105"/>
          <p:cNvSpPr>
            <a:spLocks noChangeArrowheads="1"/>
          </p:cNvSpPr>
          <p:nvPr/>
        </p:nvSpPr>
        <p:spPr bwMode="auto">
          <a:xfrm>
            <a:off x="2571750" y="785813"/>
            <a:ext cx="1841500" cy="801687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Б</a:t>
            </a:r>
            <a:r>
              <a:rPr lang="hr-HR" sz="2400" b="1" dirty="0">
                <a:solidFill>
                  <a:schemeClr val="bg1"/>
                </a:solidFill>
              </a:rPr>
              <a:t> 1</a:t>
            </a:r>
          </a:p>
        </p:txBody>
      </p:sp>
      <p:sp>
        <p:nvSpPr>
          <p:cNvPr id="105578" name="AutoShape 106"/>
          <p:cNvSpPr>
            <a:spLocks noChangeArrowheads="1"/>
          </p:cNvSpPr>
          <p:nvPr/>
        </p:nvSpPr>
        <p:spPr bwMode="auto">
          <a:xfrm>
            <a:off x="4572000" y="857250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В</a:t>
            </a:r>
            <a:r>
              <a:rPr lang="hr-HR" sz="2400" b="1" dirty="0">
                <a:solidFill>
                  <a:schemeClr val="bg1"/>
                </a:solidFill>
              </a:rPr>
              <a:t> 1</a:t>
            </a:r>
          </a:p>
        </p:txBody>
      </p:sp>
      <p:sp>
        <p:nvSpPr>
          <p:cNvPr id="105579" name="AutoShape 107"/>
          <p:cNvSpPr>
            <a:spLocks noChangeArrowheads="1"/>
          </p:cNvSpPr>
          <p:nvPr/>
        </p:nvSpPr>
        <p:spPr bwMode="auto">
          <a:xfrm>
            <a:off x="6572250" y="857250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Г</a:t>
            </a:r>
            <a:r>
              <a:rPr lang="hr-HR" sz="2400" b="1" dirty="0">
                <a:solidFill>
                  <a:schemeClr val="bg1"/>
                </a:solidFill>
              </a:rPr>
              <a:t> 1</a:t>
            </a:r>
          </a:p>
        </p:txBody>
      </p:sp>
      <p:sp>
        <p:nvSpPr>
          <p:cNvPr id="105581" name="AutoShape 109"/>
          <p:cNvSpPr>
            <a:spLocks noChangeArrowheads="1"/>
          </p:cNvSpPr>
          <p:nvPr/>
        </p:nvSpPr>
        <p:spPr bwMode="auto">
          <a:xfrm>
            <a:off x="2643188" y="1785938"/>
            <a:ext cx="1841500" cy="65881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В</a:t>
            </a:r>
            <a:r>
              <a:rPr lang="hr-HR" sz="2400" b="1" dirty="0">
                <a:solidFill>
                  <a:schemeClr val="bg1"/>
                </a:solidFill>
              </a:rPr>
              <a:t> 2</a:t>
            </a:r>
          </a:p>
        </p:txBody>
      </p:sp>
      <p:sp>
        <p:nvSpPr>
          <p:cNvPr id="105582" name="AutoShape 110"/>
          <p:cNvSpPr>
            <a:spLocks noChangeArrowheads="1"/>
          </p:cNvSpPr>
          <p:nvPr/>
        </p:nvSpPr>
        <p:spPr bwMode="auto">
          <a:xfrm>
            <a:off x="6572264" y="1857364"/>
            <a:ext cx="1841500" cy="65881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Г</a:t>
            </a:r>
            <a:r>
              <a:rPr lang="hr-HR" sz="2400" b="1" dirty="0">
                <a:solidFill>
                  <a:schemeClr val="bg1"/>
                </a:solidFill>
              </a:rPr>
              <a:t> 2</a:t>
            </a:r>
          </a:p>
        </p:txBody>
      </p:sp>
      <p:sp>
        <p:nvSpPr>
          <p:cNvPr id="105583" name="AutoShape 111"/>
          <p:cNvSpPr>
            <a:spLocks noChangeArrowheads="1"/>
          </p:cNvSpPr>
          <p:nvPr/>
        </p:nvSpPr>
        <p:spPr bwMode="auto">
          <a:xfrm>
            <a:off x="2571750" y="2643188"/>
            <a:ext cx="1841500" cy="65881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Б</a:t>
            </a:r>
            <a:r>
              <a:rPr lang="hr-HR" sz="2400" b="1" dirty="0">
                <a:solidFill>
                  <a:schemeClr val="bg1"/>
                </a:solidFill>
              </a:rPr>
              <a:t> 3</a:t>
            </a:r>
          </a:p>
        </p:txBody>
      </p:sp>
      <p:sp>
        <p:nvSpPr>
          <p:cNvPr id="105584" name="AutoShape 112"/>
          <p:cNvSpPr>
            <a:spLocks noChangeArrowheads="1"/>
          </p:cNvSpPr>
          <p:nvPr/>
        </p:nvSpPr>
        <p:spPr bwMode="auto">
          <a:xfrm>
            <a:off x="4572000" y="2643188"/>
            <a:ext cx="1841500" cy="65881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В</a:t>
            </a:r>
            <a:r>
              <a:rPr lang="hr-HR" sz="2400" b="1" dirty="0">
                <a:solidFill>
                  <a:schemeClr val="bg1"/>
                </a:solidFill>
              </a:rPr>
              <a:t> 3</a:t>
            </a:r>
          </a:p>
        </p:txBody>
      </p:sp>
      <p:sp>
        <p:nvSpPr>
          <p:cNvPr id="105585" name="AutoShape 113"/>
          <p:cNvSpPr>
            <a:spLocks noChangeArrowheads="1"/>
          </p:cNvSpPr>
          <p:nvPr/>
        </p:nvSpPr>
        <p:spPr bwMode="auto">
          <a:xfrm>
            <a:off x="6572264" y="2643182"/>
            <a:ext cx="1841500" cy="65881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Г</a:t>
            </a:r>
            <a:r>
              <a:rPr lang="hr-HR" sz="2400" b="1" dirty="0">
                <a:solidFill>
                  <a:schemeClr val="bg1"/>
                </a:solidFill>
              </a:rPr>
              <a:t> 3</a:t>
            </a:r>
          </a:p>
        </p:txBody>
      </p:sp>
      <p:sp>
        <p:nvSpPr>
          <p:cNvPr id="105586" name="AutoShape 114"/>
          <p:cNvSpPr>
            <a:spLocks noChangeArrowheads="1"/>
          </p:cNvSpPr>
          <p:nvPr/>
        </p:nvSpPr>
        <p:spPr bwMode="auto">
          <a:xfrm>
            <a:off x="2571750" y="3429000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Б</a:t>
            </a:r>
            <a:r>
              <a:rPr lang="hr-HR" sz="2400" b="1" dirty="0">
                <a:solidFill>
                  <a:schemeClr val="bg1"/>
                </a:solidFill>
              </a:rPr>
              <a:t> 4</a:t>
            </a:r>
          </a:p>
        </p:txBody>
      </p:sp>
      <p:sp>
        <p:nvSpPr>
          <p:cNvPr id="105587" name="AutoShape 115"/>
          <p:cNvSpPr>
            <a:spLocks noChangeArrowheads="1"/>
          </p:cNvSpPr>
          <p:nvPr/>
        </p:nvSpPr>
        <p:spPr bwMode="auto">
          <a:xfrm>
            <a:off x="4572000" y="3429000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В</a:t>
            </a:r>
            <a:r>
              <a:rPr lang="hr-HR" sz="2400" b="1" dirty="0">
                <a:solidFill>
                  <a:schemeClr val="bg1"/>
                </a:solidFill>
              </a:rPr>
              <a:t> 4</a:t>
            </a:r>
          </a:p>
        </p:txBody>
      </p:sp>
      <p:sp>
        <p:nvSpPr>
          <p:cNvPr id="105588" name="AutoShape 116"/>
          <p:cNvSpPr>
            <a:spLocks noChangeArrowheads="1"/>
          </p:cNvSpPr>
          <p:nvPr/>
        </p:nvSpPr>
        <p:spPr bwMode="auto">
          <a:xfrm>
            <a:off x="6572250" y="3429000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Г</a:t>
            </a:r>
            <a:r>
              <a:rPr lang="hr-HR" sz="2400" b="1" dirty="0">
                <a:solidFill>
                  <a:schemeClr val="bg1"/>
                </a:solidFill>
              </a:rPr>
              <a:t> 4</a:t>
            </a:r>
          </a:p>
        </p:txBody>
      </p:sp>
      <p:sp>
        <p:nvSpPr>
          <p:cNvPr id="105589" name="AutoShape 117"/>
          <p:cNvSpPr>
            <a:spLocks noChangeArrowheads="1"/>
          </p:cNvSpPr>
          <p:nvPr/>
        </p:nvSpPr>
        <p:spPr bwMode="auto">
          <a:xfrm>
            <a:off x="2643174" y="4357694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000" b="1" dirty="0">
                <a:solidFill>
                  <a:schemeClr val="bg1"/>
                </a:solidFill>
              </a:rPr>
              <a:t>Колона</a:t>
            </a:r>
            <a:r>
              <a:rPr lang="hr-HR" sz="2000" b="1" dirty="0">
                <a:solidFill>
                  <a:schemeClr val="bg1"/>
                </a:solidFill>
              </a:rPr>
              <a:t> </a:t>
            </a:r>
            <a:r>
              <a:rPr lang="x-none" sz="2000" b="1" dirty="0">
                <a:solidFill>
                  <a:schemeClr val="bg1"/>
                </a:solidFill>
              </a:rPr>
              <a:t>Б</a:t>
            </a:r>
            <a:endParaRPr lang="hr-HR" sz="2000" b="1" dirty="0">
              <a:solidFill>
                <a:schemeClr val="bg1"/>
              </a:solidFill>
            </a:endParaRPr>
          </a:p>
        </p:txBody>
      </p:sp>
      <p:sp>
        <p:nvSpPr>
          <p:cNvPr id="105590" name="AutoShape 118"/>
          <p:cNvSpPr>
            <a:spLocks noChangeArrowheads="1"/>
          </p:cNvSpPr>
          <p:nvPr/>
        </p:nvSpPr>
        <p:spPr bwMode="auto">
          <a:xfrm>
            <a:off x="4643438" y="4357694"/>
            <a:ext cx="1841500" cy="6588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000" b="1" dirty="0">
                <a:solidFill>
                  <a:schemeClr val="bg1"/>
                </a:solidFill>
              </a:rPr>
              <a:t>Колона</a:t>
            </a:r>
            <a:r>
              <a:rPr lang="hr-HR" sz="2000" b="1" dirty="0">
                <a:solidFill>
                  <a:schemeClr val="bg1"/>
                </a:solidFill>
              </a:rPr>
              <a:t> </a:t>
            </a:r>
            <a:r>
              <a:rPr lang="x-none" sz="2000" b="1" dirty="0">
                <a:solidFill>
                  <a:schemeClr val="bg1"/>
                </a:solidFill>
              </a:rPr>
              <a:t>В</a:t>
            </a:r>
            <a:endParaRPr lang="hr-HR" sz="2000" b="1" dirty="0">
              <a:solidFill>
                <a:schemeClr val="bg1"/>
              </a:solidFill>
            </a:endParaRPr>
          </a:p>
        </p:txBody>
      </p:sp>
      <p:sp>
        <p:nvSpPr>
          <p:cNvPr id="105591" name="AutoShape 119"/>
          <p:cNvSpPr>
            <a:spLocks noChangeArrowheads="1"/>
          </p:cNvSpPr>
          <p:nvPr/>
        </p:nvSpPr>
        <p:spPr bwMode="auto">
          <a:xfrm>
            <a:off x="6572264" y="4286256"/>
            <a:ext cx="1841500" cy="65881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000" b="1" dirty="0">
                <a:solidFill>
                  <a:schemeClr val="bg1"/>
                </a:solidFill>
              </a:rPr>
              <a:t>Колона</a:t>
            </a:r>
            <a:r>
              <a:rPr lang="hr-HR" sz="2000" b="1" dirty="0">
                <a:solidFill>
                  <a:schemeClr val="bg1"/>
                </a:solidFill>
              </a:rPr>
              <a:t> </a:t>
            </a:r>
            <a:r>
              <a:rPr lang="x-none" sz="2000" b="1" dirty="0">
                <a:solidFill>
                  <a:schemeClr val="bg1"/>
                </a:solidFill>
              </a:rPr>
              <a:t>Г</a:t>
            </a:r>
            <a:endParaRPr lang="hr-HR" sz="2000" b="1" dirty="0">
              <a:solidFill>
                <a:schemeClr val="bg1"/>
              </a:solidFill>
            </a:endParaRPr>
          </a:p>
        </p:txBody>
      </p:sp>
      <p:sp>
        <p:nvSpPr>
          <p:cNvPr id="105592" name="AutoShape 120"/>
          <p:cNvSpPr>
            <a:spLocks noChangeArrowheads="1"/>
          </p:cNvSpPr>
          <p:nvPr/>
        </p:nvSpPr>
        <p:spPr bwMode="auto">
          <a:xfrm>
            <a:off x="500034" y="5143512"/>
            <a:ext cx="7775575" cy="71913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cap="all" dirty="0">
                <a:solidFill>
                  <a:schemeClr val="bg1"/>
                </a:solidFill>
                <a:latin typeface="Times New Roman" pitchFamily="18" charset="0"/>
              </a:rPr>
              <a:t>Коначно решење</a:t>
            </a:r>
            <a:endParaRPr lang="hr-HR" sz="2400" b="1" cap="all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05594" name="AutoShape 122"/>
          <p:cNvSpPr>
            <a:spLocks noChangeArrowheads="1"/>
          </p:cNvSpPr>
          <p:nvPr/>
        </p:nvSpPr>
        <p:spPr bwMode="auto">
          <a:xfrm>
            <a:off x="4500563" y="1785938"/>
            <a:ext cx="1841500" cy="65881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x-none" sz="2400" b="1" dirty="0">
                <a:solidFill>
                  <a:schemeClr val="bg1"/>
                </a:solidFill>
              </a:rPr>
              <a:t>Б</a:t>
            </a:r>
            <a:r>
              <a:rPr lang="hr-HR" sz="2400" b="1" dirty="0">
                <a:solidFill>
                  <a:schemeClr val="bg1"/>
                </a:solidFill>
              </a:rPr>
              <a:t> 2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5934670"/>
            <a:ext cx="607860" cy="923330"/>
          </a:xfrm>
          <a:prstGeom prst="rect">
            <a:avLst/>
          </a:prstGeom>
          <a:solidFill>
            <a:schemeClr val="accent2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55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500"/>
                                        <p:tgtEl>
                                          <p:spTgt spid="1055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7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55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" dur="500"/>
                                        <p:tgtEl>
                                          <p:spTgt spid="1055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7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55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" dur="500"/>
                                        <p:tgtEl>
                                          <p:spTgt spid="1055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7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55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" dur="500"/>
                                        <p:tgtEl>
                                          <p:spTgt spid="1055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7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55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" dur="500"/>
                                        <p:tgtEl>
                                          <p:spTgt spid="1055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7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55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6" dur="500"/>
                                        <p:tgtEl>
                                          <p:spTgt spid="1055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7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55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2" dur="500"/>
                                        <p:tgtEl>
                                          <p:spTgt spid="1055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7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55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8" dur="500"/>
                                        <p:tgtEl>
                                          <p:spTgt spid="1055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7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55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4" dur="500"/>
                                        <p:tgtEl>
                                          <p:spTgt spid="1055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8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55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0" dur="500"/>
                                        <p:tgtEl>
                                          <p:spTgt spid="1055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8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55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6" dur="500"/>
                                        <p:tgtEl>
                                          <p:spTgt spid="1055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8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055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2" dur="500"/>
                                        <p:tgtEl>
                                          <p:spTgt spid="1055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8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055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8" dur="500"/>
                                        <p:tgtEl>
                                          <p:spTgt spid="1055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8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055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84" dur="500"/>
                                        <p:tgtEl>
                                          <p:spTgt spid="1055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8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055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0" dur="500"/>
                                        <p:tgtEl>
                                          <p:spTgt spid="1055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8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055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6" dur="500"/>
                                        <p:tgtEl>
                                          <p:spTgt spid="1055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88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055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2" dur="500"/>
                                        <p:tgtEl>
                                          <p:spTgt spid="1055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8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055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8" dur="500"/>
                                        <p:tgtEl>
                                          <p:spTgt spid="1055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90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055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14" dur="500"/>
                                        <p:tgtEl>
                                          <p:spTgt spid="1055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9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055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0" dur="500"/>
                                        <p:tgtEl>
                                          <p:spTgt spid="1055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92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055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6" dur="500"/>
                                        <p:tgtEl>
                                          <p:spTgt spid="1055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594"/>
                  </p:tgtEl>
                </p:cond>
              </p:nextCondLst>
            </p:seq>
          </p:childTnLst>
        </p:cTn>
      </p:par>
    </p:tnLst>
    <p:bldLst>
      <p:bldP spid="105572" grpId="0" animBg="1"/>
      <p:bldP spid="105573" grpId="0" animBg="1"/>
      <p:bldP spid="105574" grpId="0" animBg="1"/>
      <p:bldP spid="105575" grpId="0" animBg="1"/>
      <p:bldP spid="105576" grpId="0" animBg="1"/>
      <p:bldP spid="105577" grpId="0" animBg="1"/>
      <p:bldP spid="105578" grpId="0" animBg="1"/>
      <p:bldP spid="105579" grpId="0" animBg="1"/>
      <p:bldP spid="105581" grpId="0" animBg="1"/>
      <p:bldP spid="105582" grpId="0" animBg="1"/>
      <p:bldP spid="105583" grpId="0" animBg="1"/>
      <p:bldP spid="105584" grpId="0" animBg="1"/>
      <p:bldP spid="105585" grpId="0" animBg="1"/>
      <p:bldP spid="105586" grpId="0" animBg="1"/>
      <p:bldP spid="105587" grpId="0" animBg="1"/>
      <p:bldP spid="105588" grpId="0" animBg="1"/>
      <p:bldP spid="105589" grpId="0" animBg="1"/>
      <p:bldP spid="105590" grpId="0" animBg="1"/>
      <p:bldP spid="105591" grpId="0" animBg="1"/>
      <p:bldP spid="105592" grpId="0" animBg="1"/>
      <p:bldP spid="10559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 Arrow 2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2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714356"/>
            <a:ext cx="4597967" cy="4073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3610925" cy="707886"/>
          </a:xfrm>
          <a:prstGeom prst="rect">
            <a:avLst/>
          </a:prstGeom>
          <a:solidFill>
            <a:schemeClr val="bg2">
              <a:alpha val="51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40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 је </a:t>
            </a:r>
            <a:r>
              <a:rPr kumimoji="0" lang="sr-Cyrl-CS" sz="40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ђ</a:t>
            </a:r>
            <a:r>
              <a:rPr kumimoji="0" lang="ru-RU" sz="40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аво? 3 </a:t>
            </a:r>
            <a:endParaRPr kumimoji="0" lang="ru-RU" sz="4000" b="0" i="0" u="none" strike="noStrike" cap="none" normalizeH="0" baseline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5258876" cy="1200329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Cyrl-CS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Због чега је Бог пустио</a:t>
            </a:r>
            <a:endParaRPr kumimoji="0" lang="sr-Latn-CS" sz="3600" b="0" i="0" u="none" strike="noStrike" cap="none" normalizeH="0" baseline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Cyrl-CS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потоп у време Ноја? 3</a:t>
            </a:r>
            <a:endParaRPr kumimoji="0" lang="sr-Cyrl-CS" sz="3600" b="0" i="0" u="none" strike="noStrike" cap="none" normalizeH="0" baseline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3" name="Left Arrow 2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36925" cy="3785652"/>
          </a:xfrm>
          <a:prstGeom prst="rect">
            <a:avLst/>
          </a:prstGeom>
          <a:solidFill>
            <a:schemeClr val="accent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Cyrl-CS" sz="48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Шта је био симбол савеза</a:t>
            </a:r>
            <a:endParaRPr kumimoji="0" lang="sr-Latn-CS" sz="4800" b="0" i="0" u="none" strike="noStrike" cap="none" normalizeH="0" baseline="0" dirty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Cyrl-CS" sz="48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Бога и људи да Он </a:t>
            </a:r>
            <a:endParaRPr kumimoji="0" lang="sr-Latn-CS" sz="48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Cyrl-CS" sz="48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неће више никад пустити</a:t>
            </a:r>
            <a:endParaRPr kumimoji="0" lang="sr-Latn-CS" sz="48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Cyrl-CS" sz="4800" b="0" i="0" u="none" strike="noStrike" cap="none" normalizeH="0" baseline="0" dirty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r-Cyrl-CS" sz="4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толики потоп </a:t>
            </a:r>
            <a:endParaRPr kumimoji="0" lang="sr-Latn-CS" sz="4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sr-Cyrl-CS" sz="4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на земљу, као у време Ноја? </a:t>
            </a:r>
            <a:r>
              <a:rPr kumimoji="0" lang="sr-Latn-CS" sz="4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4</a:t>
            </a:r>
            <a:endParaRPr kumimoji="0" lang="sr-Latn-CS" sz="4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Left Arrow 2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2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ukopolozenje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" y="142852"/>
            <a:ext cx="9044672" cy="6500858"/>
          </a:xfrm>
          <a:prstGeom prst="rect">
            <a:avLst/>
          </a:prstGeom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62263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Cyrl-CS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40000"/>
                    <a:lumOff val="6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Шта значи реч "Библија"?</a:t>
            </a:r>
            <a:r>
              <a:rPr kumimoji="0" lang="sr-Latn-CS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40000"/>
                    <a:lumOff val="6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</a:t>
            </a:r>
            <a:endParaRPr kumimoji="0" lang="sr-Latn-CS" sz="3600" b="0" i="0" u="none" strike="noStrike" cap="none" normalizeH="0" baseline="0" dirty="0">
              <a:ln>
                <a:noFill/>
              </a:ln>
              <a:solidFill>
                <a:schemeClr val="tx1">
                  <a:lumMod val="40000"/>
                  <a:lumOff val="6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3" name="Left Arrow 2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643578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s_River_Landscape_1280x102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7675499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5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Шта су зидали </a:t>
            </a:r>
            <a:endParaRPr kumimoji="0" lang="sr-Latn-CS" sz="5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5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Вавилонци и зашто? </a:t>
            </a:r>
            <a:r>
              <a:rPr kumimoji="0" lang="sr-Latn-CS" sz="5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sr-Latn-CS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Left Arrow 2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 (2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7" y="-23"/>
            <a:ext cx="6715172" cy="671517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1357298"/>
            <a:ext cx="8972264" cy="2585323"/>
          </a:xfrm>
          <a:prstGeom prst="rect">
            <a:avLst/>
          </a:prstGeom>
          <a:solidFill>
            <a:schemeClr val="accent2">
              <a:alpha val="64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 чему се човек</a:t>
            </a:r>
          </a:p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</a:t>
            </a:r>
            <a:r>
              <a:rPr lang="sr-Cyrl-CS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азликује од свега створеног?</a:t>
            </a:r>
          </a:p>
          <a:p>
            <a:pPr algn="ctr"/>
            <a:r>
              <a:rPr lang="sr-Cyrl-CS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+5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Left Arrow 2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815789313_720e649e46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41" y="428604"/>
            <a:ext cx="9034159" cy="642939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2585323"/>
          </a:xfrm>
          <a:prstGeom prst="rect">
            <a:avLst/>
          </a:prstGeom>
          <a:solidFill>
            <a:schemeClr val="accent3">
              <a:alpha val="69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Који период описује</a:t>
            </a:r>
          </a:p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Стари Завет, а  који </a:t>
            </a:r>
          </a:p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Нови Завет? +</a:t>
            </a:r>
            <a:r>
              <a:rPr lang="sr-Latn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Left Arrow 2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934670"/>
            <a:ext cx="530916" cy="92333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ustom 3">
      <a:dk1>
        <a:srgbClr val="005BD3"/>
      </a:dk1>
      <a:lt1>
        <a:srgbClr val="73D6FD"/>
      </a:lt1>
      <a:dk2>
        <a:srgbClr val="00349E"/>
      </a:dk2>
      <a:lt2>
        <a:srgbClr val="D2D2D2"/>
      </a:lt2>
      <a:accent1>
        <a:srgbClr val="2B71FF"/>
      </a:accent1>
      <a:accent2>
        <a:srgbClr val="87BAFF"/>
      </a:accent2>
      <a:accent3>
        <a:srgbClr val="000000"/>
      </a:accent3>
      <a:accent4>
        <a:srgbClr val="2B71FF"/>
      </a:accent4>
      <a:accent5>
        <a:srgbClr val="005BD3"/>
      </a:accent5>
      <a:accent6>
        <a:srgbClr val="002676"/>
      </a:accent6>
      <a:hlink>
        <a:srgbClr val="17BBFD"/>
      </a:hlink>
      <a:folHlink>
        <a:srgbClr val="4B98FF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191</TotalTime>
  <Words>522</Words>
  <Application>Microsoft Office PowerPoint</Application>
  <PresentationFormat>Пројекција на екрану (4:3)</PresentationFormat>
  <Paragraphs>213</Paragraphs>
  <Slides>26</Slides>
  <Notes>1</Notes>
  <HiddenSlides>0</HiddenSlides>
  <MMClips>1</MMClips>
  <ScaleCrop>false</ScaleCrop>
  <HeadingPairs>
    <vt:vector size="6" baseType="variant">
      <vt:variant>
        <vt:lpstr>Кориштени фонтови</vt:lpstr>
      </vt:variant>
      <vt:variant>
        <vt:i4>9</vt:i4>
      </vt:variant>
      <vt:variant>
        <vt:lpstr>Тема</vt:lpstr>
      </vt:variant>
      <vt:variant>
        <vt:i4>2</vt:i4>
      </vt:variant>
      <vt:variant>
        <vt:lpstr>Наслови слајдова</vt:lpstr>
      </vt:variant>
      <vt:variant>
        <vt:i4>26</vt:i4>
      </vt:variant>
    </vt:vector>
  </HeadingPairs>
  <TitlesOfParts>
    <vt:vector size="37" baseType="lpstr">
      <vt:lpstr>Arial</vt:lpstr>
      <vt:lpstr>Book Antiqua</vt:lpstr>
      <vt:lpstr>Calibri</vt:lpstr>
      <vt:lpstr>Comic Sans MS</vt:lpstr>
      <vt:lpstr>Lucida Sans</vt:lpstr>
      <vt:lpstr>Times New Roman</vt:lpstr>
      <vt:lpstr>Wingdings</vt:lpstr>
      <vt:lpstr>Wingdings 2</vt:lpstr>
      <vt:lpstr>Wingdings 3</vt:lpstr>
      <vt:lpstr>Apex</vt:lpstr>
      <vt:lpstr>Default Design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KВИЗ ИЗ ВЕРОНАУКЕ</dc:title>
  <dc:creator>Home</dc:creator>
  <cp:lastModifiedBy>Korisnik</cp:lastModifiedBy>
  <cp:revision>31</cp:revision>
  <dcterms:created xsi:type="dcterms:W3CDTF">2012-10-02T17:23:33Z</dcterms:created>
  <dcterms:modified xsi:type="dcterms:W3CDTF">2025-09-06T22:50:17Z</dcterms:modified>
</cp:coreProperties>
</file>