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77" r:id="rId4"/>
    <p:sldId id="279" r:id="rId5"/>
    <p:sldId id="259" r:id="rId6"/>
    <p:sldId id="280" r:id="rId7"/>
    <p:sldId id="260" r:id="rId8"/>
    <p:sldId id="278" r:id="rId9"/>
    <p:sldId id="261" r:id="rId10"/>
    <p:sldId id="262" r:id="rId11"/>
    <p:sldId id="266" r:id="rId12"/>
    <p:sldId id="281" r:id="rId13"/>
    <p:sldId id="282" r:id="rId14"/>
    <p:sldId id="283" r:id="rId15"/>
    <p:sldId id="284" r:id="rId16"/>
    <p:sldId id="285" r:id="rId17"/>
    <p:sldId id="286" r:id="rId18"/>
    <p:sldId id="263" r:id="rId19"/>
    <p:sldId id="287" r:id="rId20"/>
    <p:sldId id="274" r:id="rId21"/>
    <p:sldId id="268" r:id="rId22"/>
    <p:sldId id="267" r:id="rId23"/>
    <p:sldId id="276" r:id="rId24"/>
    <p:sldId id="289" r:id="rId25"/>
    <p:sldId id="288" r:id="rId26"/>
    <p:sldId id="272" r:id="rId27"/>
    <p:sldId id="273" r:id="rId28"/>
  </p:sldIdLst>
  <p:sldSz cx="9144000" cy="6858000" type="screen4x3"/>
  <p:notesSz cx="6858000" cy="9144000"/>
  <p:defaultTextStyle>
    <a:defPPr>
      <a:defRPr lang="sr-Latn-C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71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sr-Cyrl-C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FC245D-D9CA-2621-C26E-8DF5EE922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1B1EEC-48DB-42C9-B375-D9AFF610F9AA}" type="datetimeFigureOut">
              <a:rPr lang="sr-Latn-CS"/>
              <a:pPr>
                <a:defRPr/>
              </a:pPr>
              <a:t>26.7.2026.</a:t>
            </a:fld>
            <a:endParaRPr lang="sr-Cyrl-C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00490C-C076-58A5-FF35-AA33DD200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Cyrl-C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FF38EC-7799-1C62-426F-15F18B7C6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E9CB78-E218-4C58-815B-376E537F8DE2}" type="slidenum">
              <a:rPr lang="sr-Cyrl-CS" altLang="sr-Latn-RS"/>
              <a:pPr/>
              <a:t>‹#›</a:t>
            </a:fld>
            <a:endParaRPr lang="sr-Cyrl-CS" altLang="sr-Latn-RS"/>
          </a:p>
        </p:txBody>
      </p:sp>
    </p:spTree>
    <p:extLst>
      <p:ext uri="{BB962C8B-B14F-4D97-AF65-F5344CB8AC3E}">
        <p14:creationId xmlns:p14="http://schemas.microsoft.com/office/powerpoint/2010/main" val="1458714383"/>
      </p:ext>
    </p:extLst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572C86-7CD8-337A-0BF8-42E4E9435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00A99-1BCD-44E2-955E-44C824586A1A}" type="datetimeFigureOut">
              <a:rPr lang="sr-Latn-CS"/>
              <a:pPr>
                <a:defRPr/>
              </a:pPr>
              <a:t>26.7.2026.</a:t>
            </a:fld>
            <a:endParaRPr lang="sr-Cyrl-C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D4396A-B775-B9AB-917C-2790C18AB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Cyrl-C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18CFD9-4500-2F4A-3363-86B79875C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DF7E93-D88F-485C-850D-AEE0D1273F6E}" type="slidenum">
              <a:rPr lang="sr-Cyrl-CS" altLang="sr-Latn-RS"/>
              <a:pPr/>
              <a:t>‹#›</a:t>
            </a:fld>
            <a:endParaRPr lang="sr-Cyrl-CS" altLang="sr-Latn-RS"/>
          </a:p>
        </p:txBody>
      </p:sp>
    </p:spTree>
    <p:extLst>
      <p:ext uri="{BB962C8B-B14F-4D97-AF65-F5344CB8AC3E}">
        <p14:creationId xmlns:p14="http://schemas.microsoft.com/office/powerpoint/2010/main" val="1036876777"/>
      </p:ext>
    </p:extLst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0775E2-140F-77BA-68E0-AFE38D0C6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05B575-B537-4165-947F-6498825873A1}" type="datetimeFigureOut">
              <a:rPr lang="sr-Latn-CS"/>
              <a:pPr>
                <a:defRPr/>
              </a:pPr>
              <a:t>26.7.2026.</a:t>
            </a:fld>
            <a:endParaRPr lang="sr-Cyrl-C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0871D7-FA70-FB60-FD1D-2EF1ED59A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Cyrl-C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76FDE9-6E82-2179-406C-C46EFB64E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507996-118C-4E0D-816B-DF757482C8BE}" type="slidenum">
              <a:rPr lang="sr-Cyrl-CS" altLang="sr-Latn-RS"/>
              <a:pPr/>
              <a:t>‹#›</a:t>
            </a:fld>
            <a:endParaRPr lang="sr-Cyrl-CS" altLang="sr-Latn-RS"/>
          </a:p>
        </p:txBody>
      </p:sp>
    </p:spTree>
    <p:extLst>
      <p:ext uri="{BB962C8B-B14F-4D97-AF65-F5344CB8AC3E}">
        <p14:creationId xmlns:p14="http://schemas.microsoft.com/office/powerpoint/2010/main" val="936121445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CC3D15-E6FA-4815-1AD4-3EC092099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5BFF18-51B7-426F-A728-718B577EE923}" type="datetimeFigureOut">
              <a:rPr lang="sr-Latn-CS"/>
              <a:pPr>
                <a:defRPr/>
              </a:pPr>
              <a:t>26.7.2026.</a:t>
            </a:fld>
            <a:endParaRPr lang="sr-Cyrl-C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042B70-8159-44B4-B3A8-B9518024A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Cyrl-C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B3DF1F-4C22-0B2B-EE13-2BDBE47B1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2014F9-3141-47E7-894E-46D5037045AF}" type="slidenum">
              <a:rPr lang="sr-Cyrl-CS" altLang="sr-Latn-RS"/>
              <a:pPr/>
              <a:t>‹#›</a:t>
            </a:fld>
            <a:endParaRPr lang="sr-Cyrl-CS" altLang="sr-Latn-RS"/>
          </a:p>
        </p:txBody>
      </p:sp>
    </p:spTree>
    <p:extLst>
      <p:ext uri="{BB962C8B-B14F-4D97-AF65-F5344CB8AC3E}">
        <p14:creationId xmlns:p14="http://schemas.microsoft.com/office/powerpoint/2010/main" val="2633367526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E8A19E-D112-CC03-CBE1-827B8770E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7510F1-A367-4096-85E5-21871ACE7127}" type="datetimeFigureOut">
              <a:rPr lang="sr-Latn-CS"/>
              <a:pPr>
                <a:defRPr/>
              </a:pPr>
              <a:t>26.7.2026.</a:t>
            </a:fld>
            <a:endParaRPr lang="sr-Cyrl-C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4E7003-9CB5-158C-FAF2-61459CBE7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Cyrl-C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84BFA6-988A-EBA5-1FFC-09844D85E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C0ED40-6666-4869-9ECE-2FD09E1E26C6}" type="slidenum">
              <a:rPr lang="sr-Cyrl-CS" altLang="sr-Latn-RS"/>
              <a:pPr/>
              <a:t>‹#›</a:t>
            </a:fld>
            <a:endParaRPr lang="sr-Cyrl-CS" altLang="sr-Latn-RS"/>
          </a:p>
        </p:txBody>
      </p:sp>
    </p:spTree>
    <p:extLst>
      <p:ext uri="{BB962C8B-B14F-4D97-AF65-F5344CB8AC3E}">
        <p14:creationId xmlns:p14="http://schemas.microsoft.com/office/powerpoint/2010/main" val="459421199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3340E4A-8E4D-8723-E799-740F833C6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86266-1C66-4BB8-9F88-98BA11FEF66A}" type="datetimeFigureOut">
              <a:rPr lang="sr-Latn-CS"/>
              <a:pPr>
                <a:defRPr/>
              </a:pPr>
              <a:t>26.7.2026.</a:t>
            </a:fld>
            <a:endParaRPr lang="sr-Cyrl-C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05BFBEF-6C28-5A4D-2DFC-8AFC22AF0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Cyrl-C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743CBF6-51C5-D8AD-B5FA-2783591A0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3722A3-9A0B-4A4C-A3BA-5180734B6DD1}" type="slidenum">
              <a:rPr lang="sr-Cyrl-CS" altLang="sr-Latn-RS"/>
              <a:pPr/>
              <a:t>‹#›</a:t>
            </a:fld>
            <a:endParaRPr lang="sr-Cyrl-CS" altLang="sr-Latn-RS"/>
          </a:p>
        </p:txBody>
      </p:sp>
    </p:spTree>
    <p:extLst>
      <p:ext uri="{BB962C8B-B14F-4D97-AF65-F5344CB8AC3E}">
        <p14:creationId xmlns:p14="http://schemas.microsoft.com/office/powerpoint/2010/main" val="3643524617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C1FC06F-3D34-08FC-DA36-C84A838C2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E1F136-CB4A-4834-8F63-6A600377C467}" type="datetimeFigureOut">
              <a:rPr lang="sr-Latn-CS"/>
              <a:pPr>
                <a:defRPr/>
              </a:pPr>
              <a:t>26.7.2026.</a:t>
            </a:fld>
            <a:endParaRPr lang="sr-Cyrl-C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F17CF86-76D1-90E0-5CA8-6ED9D1F30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Cyrl-C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1D0A506-5206-0F52-D00D-855A371F1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542171-BA0F-498B-88C5-F0526C05A6E0}" type="slidenum">
              <a:rPr lang="sr-Cyrl-CS" altLang="sr-Latn-RS"/>
              <a:pPr/>
              <a:t>‹#›</a:t>
            </a:fld>
            <a:endParaRPr lang="sr-Cyrl-CS" altLang="sr-Latn-RS"/>
          </a:p>
        </p:txBody>
      </p:sp>
    </p:spTree>
    <p:extLst>
      <p:ext uri="{BB962C8B-B14F-4D97-AF65-F5344CB8AC3E}">
        <p14:creationId xmlns:p14="http://schemas.microsoft.com/office/powerpoint/2010/main" val="3508673030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B17CA324-49B1-D1B1-93C2-C9ED1FC70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0C0DD7-F32A-4020-B117-73ED13FC44C2}" type="datetimeFigureOut">
              <a:rPr lang="sr-Latn-CS"/>
              <a:pPr>
                <a:defRPr/>
              </a:pPr>
              <a:t>26.7.2026.</a:t>
            </a:fld>
            <a:endParaRPr lang="sr-Cyrl-C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978CC07-DA35-F2BF-BCB6-006930939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Cyrl-C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DD13486-4DE0-2123-64A9-22165B533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221B13-426E-4BED-A533-69A7CC755598}" type="slidenum">
              <a:rPr lang="sr-Cyrl-CS" altLang="sr-Latn-RS"/>
              <a:pPr/>
              <a:t>‹#›</a:t>
            </a:fld>
            <a:endParaRPr lang="sr-Cyrl-CS" altLang="sr-Latn-RS"/>
          </a:p>
        </p:txBody>
      </p:sp>
    </p:spTree>
    <p:extLst>
      <p:ext uri="{BB962C8B-B14F-4D97-AF65-F5344CB8AC3E}">
        <p14:creationId xmlns:p14="http://schemas.microsoft.com/office/powerpoint/2010/main" val="2672442436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A983126-5438-F1AF-772D-DC6DA7F2F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05BD32-3F59-4065-8146-C6DF31ABE292}" type="datetimeFigureOut">
              <a:rPr lang="sr-Latn-CS"/>
              <a:pPr>
                <a:defRPr/>
              </a:pPr>
              <a:t>26.7.2026.</a:t>
            </a:fld>
            <a:endParaRPr lang="sr-Cyrl-C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DDDEC3E-39FD-F36E-9E9C-001A469F9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Cyrl-C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4ECC03C-3A6C-CF09-66BE-26E70BF4B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3D1187-4BE5-48C3-A148-739981050839}" type="slidenum">
              <a:rPr lang="sr-Cyrl-CS" altLang="sr-Latn-RS"/>
              <a:pPr/>
              <a:t>‹#›</a:t>
            </a:fld>
            <a:endParaRPr lang="sr-Cyrl-CS" altLang="sr-Latn-RS"/>
          </a:p>
        </p:txBody>
      </p:sp>
    </p:spTree>
    <p:extLst>
      <p:ext uri="{BB962C8B-B14F-4D97-AF65-F5344CB8AC3E}">
        <p14:creationId xmlns:p14="http://schemas.microsoft.com/office/powerpoint/2010/main" val="1021469733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BAE8430-F7B0-F578-CB6D-CB3D58125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A64C1-BE3C-4D8B-994C-47DEA90206ED}" type="datetimeFigureOut">
              <a:rPr lang="sr-Latn-CS"/>
              <a:pPr>
                <a:defRPr/>
              </a:pPr>
              <a:t>26.7.2026.</a:t>
            </a:fld>
            <a:endParaRPr lang="sr-Cyrl-C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9849E3E-BC37-8A48-2270-9C85D4D55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Cyrl-C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B015555-1A87-0910-53C9-7442AB0A0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2CB8C3-6C93-4715-9A82-C7A279381B4C}" type="slidenum">
              <a:rPr lang="sr-Cyrl-CS" altLang="sr-Latn-RS"/>
              <a:pPr/>
              <a:t>‹#›</a:t>
            </a:fld>
            <a:endParaRPr lang="sr-Cyrl-CS" altLang="sr-Latn-RS"/>
          </a:p>
        </p:txBody>
      </p:sp>
    </p:spTree>
    <p:extLst>
      <p:ext uri="{BB962C8B-B14F-4D97-AF65-F5344CB8AC3E}">
        <p14:creationId xmlns:p14="http://schemas.microsoft.com/office/powerpoint/2010/main" val="2345755392"/>
      </p:ext>
    </p:extLst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r-Cyrl-C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E39AFEC-22FB-07F5-A9FF-95665E3A1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1A695F-6CDC-4179-A5CF-288FD102291C}" type="datetimeFigureOut">
              <a:rPr lang="sr-Latn-CS"/>
              <a:pPr>
                <a:defRPr/>
              </a:pPr>
              <a:t>26.7.2026.</a:t>
            </a:fld>
            <a:endParaRPr lang="sr-Cyrl-C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3936E27-2D0E-9F39-95B9-0BD279AEE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Cyrl-C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00428F8-3339-4A7F-C411-20AB457C3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8CB61E-BE5B-4C49-9D65-CB5F465DB47B}" type="slidenum">
              <a:rPr lang="sr-Cyrl-CS" altLang="sr-Latn-RS"/>
              <a:pPr/>
              <a:t>‹#›</a:t>
            </a:fld>
            <a:endParaRPr lang="sr-Cyrl-CS" altLang="sr-Latn-RS"/>
          </a:p>
        </p:txBody>
      </p:sp>
    </p:spTree>
    <p:extLst>
      <p:ext uri="{BB962C8B-B14F-4D97-AF65-F5344CB8AC3E}">
        <p14:creationId xmlns:p14="http://schemas.microsoft.com/office/powerpoint/2010/main" val="1772903550"/>
      </p:ext>
    </p:extLst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A37C5712-047F-AE42-B448-9879AE725BA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/>
              <a:t>Click to edit Master title style</a:t>
            </a:r>
            <a:endParaRPr lang="sr-Cyrl-CS" altLang="sr-Latn-R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1093B04B-6C14-B277-CA4B-942AE039F9E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/>
              <a:t>Click to edit Master text styles</a:t>
            </a:r>
          </a:p>
          <a:p>
            <a:pPr lvl="1"/>
            <a:r>
              <a:rPr lang="en-US" altLang="sr-Latn-RS"/>
              <a:t>Second level</a:t>
            </a:r>
          </a:p>
          <a:p>
            <a:pPr lvl="2"/>
            <a:r>
              <a:rPr lang="en-US" altLang="sr-Latn-RS"/>
              <a:t>Third level</a:t>
            </a:r>
          </a:p>
          <a:p>
            <a:pPr lvl="3"/>
            <a:r>
              <a:rPr lang="en-US" altLang="sr-Latn-RS"/>
              <a:t>Fourth level</a:t>
            </a:r>
          </a:p>
          <a:p>
            <a:pPr lvl="4"/>
            <a:r>
              <a:rPr lang="en-US" altLang="sr-Latn-RS"/>
              <a:t>Fifth level</a:t>
            </a:r>
            <a:endParaRPr lang="sr-Cyrl-CS" alt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CD21CF-B585-B110-FD3E-4DA3052097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B639EA2-DF4B-43AE-929C-78D60962F4AA}" type="datetimeFigureOut">
              <a:rPr lang="sr-Latn-CS"/>
              <a:pPr>
                <a:defRPr/>
              </a:pPr>
              <a:t>26.7.2026.</a:t>
            </a:fld>
            <a:endParaRPr lang="sr-Cyrl-C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73D21F-1F5E-8325-FD14-B1377F4241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r-Cyrl-C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CF5757-2B59-1710-673A-A99B9793F9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64B65843-8C22-4922-BB9C-04B3C977C638}" type="slidenum">
              <a:rPr lang="sr-Cyrl-CS" altLang="sr-Latn-RS"/>
              <a:pPr/>
              <a:t>‹#›</a:t>
            </a:fld>
            <a:endParaRPr lang="sr-Cyrl-CS" altLang="sr-Latn-R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random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1A8A2C1-7A22-A671-EC93-3A23709A6B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14625" y="5000625"/>
            <a:ext cx="5343525" cy="995363"/>
          </a:xfrm>
        </p:spPr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Cyrl-CS" sz="2400" dirty="0">
                <a:solidFill>
                  <a:schemeClr val="bg1"/>
                </a:solidFill>
              </a:rPr>
              <a:t>Марко Радаковић, вероучитељ</a:t>
            </a:r>
          </a:p>
          <a:p>
            <a:pPr fontAlgn="auto">
              <a:spcAft>
                <a:spcPts val="0"/>
              </a:spcAft>
              <a:defRPr/>
            </a:pPr>
            <a:r>
              <a:rPr lang="sr-Cyrl-CS" sz="2400" dirty="0">
                <a:solidFill>
                  <a:schemeClr val="bg1"/>
                </a:solidFill>
              </a:rPr>
              <a:t>Бачки Грачац</a:t>
            </a:r>
          </a:p>
          <a:p>
            <a:pPr fontAlgn="auto">
              <a:spcAft>
                <a:spcPts val="0"/>
              </a:spcAft>
              <a:defRPr/>
            </a:pPr>
            <a:r>
              <a:rPr lang="sr-Cyrl-CS" sz="2400" dirty="0">
                <a:solidFill>
                  <a:schemeClr val="bg1"/>
                </a:solidFill>
              </a:rPr>
              <a:t>Фебруар 201</a:t>
            </a:r>
            <a:r>
              <a:rPr lang="sr-Latn-CS" sz="2400" dirty="0">
                <a:solidFill>
                  <a:schemeClr val="bg1"/>
                </a:solidFill>
              </a:rPr>
              <a:t>3</a:t>
            </a:r>
            <a:r>
              <a:rPr lang="sr-Cyrl-CS" sz="2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752A576-CA0E-E4C3-4E51-659F1FDAA0AC}"/>
              </a:ext>
            </a:extLst>
          </p:cNvPr>
          <p:cNvSpPr/>
          <p:nvPr/>
        </p:nvSpPr>
        <p:spPr>
          <a:xfrm>
            <a:off x="1714480" y="3929066"/>
            <a:ext cx="324800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Cyrl-CS" sz="5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+mn-lt"/>
                <a:cs typeface="+mn-cs"/>
              </a:rPr>
              <a:t>КРШТЕЊЕ</a:t>
            </a:r>
            <a:endParaRPr lang="en-US" sz="54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+mn-lt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31233A-7184-CEAB-60FD-E6FD2F1020CE}"/>
              </a:ext>
            </a:extLst>
          </p:cNvPr>
          <p:cNvSpPr txBox="1"/>
          <p:nvPr/>
        </p:nvSpPr>
        <p:spPr>
          <a:xfrm>
            <a:off x="2643188" y="571500"/>
            <a:ext cx="2930525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Cyrl-C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ПРАВОСЛАВНИ КАТИХИЗИС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F3BBB76-BCAC-0EA3-470E-8AE8730648F6}"/>
              </a:ext>
            </a:extLst>
          </p:cNvPr>
          <p:cNvSpPr/>
          <p:nvPr/>
        </p:nvSpPr>
        <p:spPr>
          <a:xfrm>
            <a:off x="4929190" y="857232"/>
            <a:ext cx="382188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Cyrl-CS" sz="5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+mn-lt"/>
                <a:cs typeface="+mn-cs"/>
              </a:rPr>
              <a:t>Свете Тајне:</a:t>
            </a:r>
            <a:endParaRPr lang="en-US" sz="54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+mn-lt"/>
              <a:cs typeface="+mn-cs"/>
            </a:endParaRPr>
          </a:p>
        </p:txBody>
      </p:sp>
      <p:pic>
        <p:nvPicPr>
          <p:cNvPr id="2054" name="Picture 7" descr="emmanuela-baptism.jpg">
            <a:extLst>
              <a:ext uri="{FF2B5EF4-FFF2-40B4-BE49-F238E27FC236}">
                <a16:creationId xmlns:a16="http://schemas.microsoft.com/office/drawing/2014/main" id="{7937A568-D79E-3CBC-CD0F-60E10F7AB9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1143000"/>
            <a:ext cx="3575050" cy="284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633686-018C-AEDA-38FD-C96DB66E70DA}"/>
              </a:ext>
            </a:extLst>
          </p:cNvPr>
          <p:cNvSpPr/>
          <p:nvPr/>
        </p:nvSpPr>
        <p:spPr>
          <a:xfrm>
            <a:off x="214282" y="214290"/>
            <a:ext cx="3745321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Cyrl-C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Каква је улога кума?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6D3A963-4A04-6E81-676E-8F5098193D53}"/>
              </a:ext>
            </a:extLst>
          </p:cNvPr>
          <p:cNvSpPr/>
          <p:nvPr/>
        </p:nvSpPr>
        <p:spPr>
          <a:xfrm>
            <a:off x="571473" y="1214422"/>
            <a:ext cx="8572528" cy="501675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Cyrl-CS" sz="32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+mn-lt"/>
                <a:cs typeface="+mn-cs"/>
              </a:rPr>
              <a:t>Кум је дужан да васпитава дете у православном духу. Раније су они који се крсте прво учили истине своје вере ( катихумени или оглашени). Мала деца још увек не знају своју веру, те је кум дужан да их васпитава и подучава у хришћанском духу. Зато кум мора бити крштен у Правослвној Цркви. Кумови се требају изузетно поштовати, они су у духовном сродству.</a:t>
            </a:r>
            <a:endParaRPr lang="en-US" sz="32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 descr="baptism_immersion_1.jpg">
            <a:extLst>
              <a:ext uri="{FF2B5EF4-FFF2-40B4-BE49-F238E27FC236}">
                <a16:creationId xmlns:a16="http://schemas.microsoft.com/office/drawing/2014/main" id="{052BCD63-F0EE-C404-1F60-39CBFC9ADF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A81BA-4904-6388-5C18-285DDBCBA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7772400" cy="13620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Cyrl-CS" dirty="0"/>
              <a:t>Шта се постиже крштењем?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80CF42-FFDD-8D55-8BD0-D78AD059B0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4313" y="1071563"/>
            <a:ext cx="7772400" cy="428625"/>
          </a:xfrm>
        </p:spPr>
        <p:txBody>
          <a:bodyPr/>
          <a:lstStyle/>
          <a:p>
            <a:r>
              <a:rPr lang="ru-RU" altLang="sr-Latn-RS" sz="2400" b="1">
                <a:solidFill>
                  <a:schemeClr val="tx1"/>
                </a:solidFill>
              </a:rPr>
              <a:t>новокрштени се ослобађа прародитељског греха, којим је затрована и раслабљена људска природа</a:t>
            </a:r>
            <a:endParaRPr lang="sr-Cyrl-CS" altLang="sr-Latn-RS" sz="2400" b="1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D88C89-B96C-22CA-F95A-6198C515C840}"/>
              </a:ext>
            </a:extLst>
          </p:cNvPr>
          <p:cNvSpPr txBox="1"/>
          <p:nvPr/>
        </p:nvSpPr>
        <p:spPr>
          <a:xfrm>
            <a:off x="214313" y="1643063"/>
            <a:ext cx="7858125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чисти се силом Божјом и од својих личних грехова</a:t>
            </a:r>
            <a:endParaRPr lang="sr-Cyrl-C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A888E2-9C73-AEB7-CC89-A2797F622E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2214563"/>
            <a:ext cx="8215312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sr-Latn-RS" sz="2800" b="1"/>
              <a:t>облачи се у Христа и постаје способан за стицање божанског савршенства и вечитог живота</a:t>
            </a:r>
            <a:endParaRPr lang="sr-Cyrl-CS" altLang="sr-Latn-RS" sz="2800" b="1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B7B4C7-BD0C-C8F4-57C8-3BE98B73C6FB}"/>
              </a:ext>
            </a:extLst>
          </p:cNvPr>
          <p:cNvSpPr txBox="1"/>
          <p:nvPr/>
        </p:nvSpPr>
        <p:spPr>
          <a:xfrm>
            <a:off x="571500" y="3500438"/>
            <a:ext cx="7715250" cy="1384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Крштењем се улази у Цркву, свети Богочовечански организам, коме је Глава Христос</a:t>
            </a:r>
            <a:endParaRPr lang="sr-Cyrl-C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 descr="5814125152_f5d224ee1e_z.jpg">
            <a:extLst>
              <a:ext uri="{FF2B5EF4-FFF2-40B4-BE49-F238E27FC236}">
                <a16:creationId xmlns:a16="http://schemas.microsoft.com/office/drawing/2014/main" id="{5BD9A9C8-8853-A87E-D939-748DC6775C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7188"/>
            <a:ext cx="9175750" cy="612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8AECB-E238-5DB9-1CA7-03B42171E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Cyrl-C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ЗАШТО СЕ КРШТЕЊЕ ОБАВЉА БАШ ВОДОМ?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90F80F-869A-D7F7-71C2-279C9EFAA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043113"/>
          </a:xfrm>
        </p:spPr>
        <p:txBody>
          <a:bodyPr/>
          <a:lstStyle/>
          <a:p>
            <a:r>
              <a:rPr lang="sr-Cyrl-CS" altLang="sr-Latn-RS"/>
              <a:t>ВОДОМ СЕ НАЈБОЉЕ СИМБОЛИЗУЈУ ЕФЕКТИ КРШТЕЊА: као што се водом пере од телесне прљавштине, тако и крштењем човек спира прљавштину првородног греха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DC7C19-D82C-B184-F5C8-35DD944A8E40}"/>
              </a:ext>
            </a:extLst>
          </p:cNvPr>
          <p:cNvSpPr txBox="1"/>
          <p:nvPr/>
        </p:nvSpPr>
        <p:spPr>
          <a:xfrm>
            <a:off x="285750" y="3714750"/>
            <a:ext cx="8643938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Cyrl-C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Земља поливена водом доноси плод – крштен човек доноси плод у Богу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3E4E2DF-57A2-C70F-1A65-67F88F5153F4}"/>
              </a:ext>
            </a:extLst>
          </p:cNvPr>
          <p:cNvSpPr/>
          <p:nvPr/>
        </p:nvSpPr>
        <p:spPr>
          <a:xfrm>
            <a:off x="0" y="0"/>
            <a:ext cx="9144000" cy="258532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Cyrl-CS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  <a:cs typeface="+mn-cs"/>
              </a:rPr>
              <a:t>ШТА ЈЕ НАЈПОЗНАТИЈА ПРАСЛИКА КРШТЕЊА У СТАРОМ ЗАВЕТУ?</a:t>
            </a:r>
            <a:endParaRPr lang="en-US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>
    <p:rand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" descr="DSCN1169.JPG">
            <a:extLst>
              <a:ext uri="{FF2B5EF4-FFF2-40B4-BE49-F238E27FC236}">
                <a16:creationId xmlns:a16="http://schemas.microsoft.com/office/drawing/2014/main" id="{BF668C8A-29D4-7596-13DC-DA672981F1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8825"/>
            <a:ext cx="9001125" cy="609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B9BF8BE-D48A-90A3-EE84-B2AB48F03BFD}"/>
              </a:ext>
            </a:extLst>
          </p:cNvPr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Cyrl-CS" sz="2400" dirty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ПРЕЛАЗАК ПРЕКО МОРА – ПАСХА: ПРЕЛАСКОМ ПРЕКО ВОДЕ СПАШАВА СЕ ОД СМРТИ</a:t>
            </a:r>
            <a:endParaRPr lang="en-US" sz="2400" dirty="0">
              <a:ln w="18415" cmpd="sng">
                <a:solidFill>
                  <a:schemeClr val="tx1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>
    <p:rand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6BB45-B5E6-5581-1EE0-A637AD536F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7772400" cy="14700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Cyrl-C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 МОЖЕ ДА ВРШИ ОВУ СВЕТУ ТАЈНУ?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7064F3-4DFB-0E93-0FA4-04FA2F49C0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sr-Cyrl-CS"/>
          </a:p>
        </p:txBody>
      </p:sp>
      <p:pic>
        <p:nvPicPr>
          <p:cNvPr id="16388" name="Picture 3" descr="5814126116_ed0ddf2f5f_z.jpg">
            <a:extLst>
              <a:ext uri="{FF2B5EF4-FFF2-40B4-BE49-F238E27FC236}">
                <a16:creationId xmlns:a16="http://schemas.microsoft.com/office/drawing/2014/main" id="{2A1A1660-9551-A947-1030-6D77B93D15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35100"/>
            <a:ext cx="8128000" cy="542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5CB06F8-F8A4-9AA1-BF50-B284B5E5B85B}"/>
              </a:ext>
            </a:extLst>
          </p:cNvPr>
          <p:cNvSpPr txBox="1"/>
          <p:nvPr/>
        </p:nvSpPr>
        <p:spPr>
          <a:xfrm>
            <a:off x="2286000" y="6088063"/>
            <a:ext cx="6858000" cy="76993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Cyrl-C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СВЕШТЕНИК ИЛИ ЕПИСКОП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4416F63-3C95-598A-0C75-75CE7F90174C}"/>
              </a:ext>
            </a:extLst>
          </p:cNvPr>
          <p:cNvSpPr/>
          <p:nvPr/>
        </p:nvSpPr>
        <p:spPr>
          <a:xfrm>
            <a:off x="0" y="0"/>
            <a:ext cx="9098966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Cyrl-CS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Може ли неко други извршити крштење у случају нужде?</a:t>
            </a:r>
            <a:endParaRPr lang="en-US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919C6AC-AAF5-A8E1-0161-40D6DD45E2F3}"/>
              </a:ext>
            </a:extLst>
          </p:cNvPr>
          <p:cNvSpPr/>
          <p:nvPr/>
        </p:nvSpPr>
        <p:spPr>
          <a:xfrm>
            <a:off x="0" y="4143380"/>
            <a:ext cx="9151481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Cyrl-CS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“Крштава се слуга Божији</a:t>
            </a:r>
            <a:r>
              <a:rPr lang="sr-Latn-CS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(</a:t>
            </a:r>
            <a:r>
              <a:rPr lang="sr-Cyrl-CS" sz="3200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слушкиња Божија)  </a:t>
            </a:r>
            <a:r>
              <a:rPr lang="sr-Cyrl-CS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(име) у име Оца и Сина и Светог Духа, Амин.” </a:t>
            </a:r>
            <a:endParaRPr lang="en-US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09F7115-912A-4193-4656-D73173CF55CA}"/>
              </a:ext>
            </a:extLst>
          </p:cNvPr>
          <p:cNvSpPr/>
          <p:nvPr/>
        </p:nvSpPr>
        <p:spPr>
          <a:xfrm>
            <a:off x="2214546" y="2000240"/>
            <a:ext cx="6357982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Cyrl-CS" sz="3200" b="1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Да, било који хришћанин или хришћанка уз погружавање у воду и речи: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C58F8F-D1C2-7F44-0FF2-64D757995D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7772400" cy="14700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Cyrl-C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 ЛИ ЈЕ ОВА ТАЈНА ПОНОВЉИВА?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ACB914-6773-ED35-2F69-640D82B2DB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5429250"/>
            <a:ext cx="9144000" cy="1428750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Cyrl-CS" dirty="0">
                <a:solidFill>
                  <a:schemeClr val="tx1"/>
                </a:solidFill>
              </a:rPr>
              <a:t>Као што имамо само једно телесно рођење, тако имамо и једно духовно рођење, тако да је Тајна Крштења непоновљива.</a:t>
            </a:r>
          </a:p>
        </p:txBody>
      </p:sp>
      <p:pic>
        <p:nvPicPr>
          <p:cNvPr id="18436" name="Picture 4" descr="OrthodoxBaptism-1.jpg">
            <a:extLst>
              <a:ext uri="{FF2B5EF4-FFF2-40B4-BE49-F238E27FC236}">
                <a16:creationId xmlns:a16="http://schemas.microsoft.com/office/drawing/2014/main" id="{AE4AB64E-1569-A679-0081-6265A6F47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1214438"/>
            <a:ext cx="4857750" cy="423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00C626-FFA2-23D4-E35D-89B499D27A38}"/>
              </a:ext>
            </a:extLst>
          </p:cNvPr>
          <p:cNvSpPr/>
          <p:nvPr/>
        </p:nvSpPr>
        <p:spPr>
          <a:xfrm>
            <a:off x="571472" y="357166"/>
            <a:ext cx="22397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Cyrl-CS" sz="3600" b="1" spc="50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4F81BD">
                    <a:tint val="3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+mn-lt"/>
                <a:cs typeface="+mn-cs"/>
              </a:rPr>
              <a:t>КРШТЕЊЕ</a:t>
            </a:r>
            <a:endParaRPr lang="en-US" sz="3600" b="1" spc="50" dirty="0">
              <a:ln w="13500">
                <a:solidFill>
                  <a:srgbClr val="4F81BD">
                    <a:shade val="2500"/>
                    <a:alpha val="6500"/>
                  </a:srgbClr>
                </a:solidFill>
                <a:prstDash val="solid"/>
              </a:ln>
              <a:solidFill>
                <a:srgbClr val="4F81BD">
                  <a:tint val="3000"/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+mn-lt"/>
              <a:cs typeface="+mn-cs"/>
            </a:endParaRPr>
          </a:p>
        </p:txBody>
      </p:sp>
      <p:sp>
        <p:nvSpPr>
          <p:cNvPr id="3075" name="TextBox 2">
            <a:extLst>
              <a:ext uri="{FF2B5EF4-FFF2-40B4-BE49-F238E27FC236}">
                <a16:creationId xmlns:a16="http://schemas.microsoft.com/office/drawing/2014/main" id="{A5A3C0AC-3298-9C58-B64E-0C5A177D50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4438" y="1143000"/>
            <a:ext cx="6929437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sr-Cyrl-CS" altLang="sr-Latn-RS" sz="3600">
                <a:solidFill>
                  <a:schemeClr val="bg1"/>
                </a:solidFill>
              </a:rPr>
              <a:t>је Света Тајна којом постајемо хришћани: одричемо се Сатане, признајемо Господа Исуса Христа као Сина Божијег, постајемо чланови Цркве и чистимо се од првородног греха.</a:t>
            </a:r>
          </a:p>
        </p:txBody>
      </p:sp>
    </p:spTree>
  </p:cSld>
  <p:clrMapOvr>
    <a:masterClrMapping/>
  </p:clrMapOvr>
  <p:transition>
    <p:rand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9F9C2FA-357D-C1A2-310B-67096DD942DE}"/>
              </a:ext>
            </a:extLst>
          </p:cNvPr>
          <p:cNvSpPr/>
          <p:nvPr/>
        </p:nvSpPr>
        <p:spPr>
          <a:xfrm>
            <a:off x="0" y="0"/>
            <a:ext cx="690740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Cyrl-C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- Одрицање од Сатане</a:t>
            </a:r>
            <a:endParaRPr lang="en-US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0957A2E-F922-9491-50DA-7FF7AEBEC9EA}"/>
              </a:ext>
            </a:extLst>
          </p:cNvPr>
          <p:cNvSpPr/>
          <p:nvPr/>
        </p:nvSpPr>
        <p:spPr>
          <a:xfrm>
            <a:off x="0" y="1428736"/>
            <a:ext cx="9144000" cy="255454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Cyrl-C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“Одричеш ли се Сатане...?”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Cyrl-C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“Одричем се.”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Cyrl-C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“И дуни и пљуни на њега.” – симболичко одрицање од Сатане и зла.</a:t>
            </a:r>
            <a:endParaRPr 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 descr="250px-Stobi_Baptisterium.jpg">
            <a:extLst>
              <a:ext uri="{FF2B5EF4-FFF2-40B4-BE49-F238E27FC236}">
                <a16:creationId xmlns:a16="http://schemas.microsoft.com/office/drawing/2014/main" id="{8BF55B79-C75A-965E-13AE-E4859A5BE0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1650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2" descr="DSC03395.jpg">
            <a:extLst>
              <a:ext uri="{FF2B5EF4-FFF2-40B4-BE49-F238E27FC236}">
                <a16:creationId xmlns:a16="http://schemas.microsoft.com/office/drawing/2014/main" id="{040AD1BF-B8B4-C8A7-67A5-BA53C1B873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2357438"/>
            <a:ext cx="6000750" cy="450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0C94462-2F83-B2AC-7080-BA5B90233A66}"/>
              </a:ext>
            </a:extLst>
          </p:cNvPr>
          <p:cNvSpPr/>
          <p:nvPr/>
        </p:nvSpPr>
        <p:spPr>
          <a:xfrm>
            <a:off x="3143240" y="2285992"/>
            <a:ext cx="362952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крстионице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20485" name="Picture 4" descr="Picture 009.jpg">
            <a:extLst>
              <a:ext uri="{FF2B5EF4-FFF2-40B4-BE49-F238E27FC236}">
                <a16:creationId xmlns:a16="http://schemas.microsoft.com/office/drawing/2014/main" id="{2AB0AAD9-E96C-AC2F-6E92-CCE39D1EDD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3286125"/>
            <a:ext cx="2151062" cy="33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74741791.jpg">
            <a:extLst>
              <a:ext uri="{FF2B5EF4-FFF2-40B4-BE49-F238E27FC236}">
                <a16:creationId xmlns:a16="http://schemas.microsoft.com/office/drawing/2014/main" id="{10A912D3-A2B4-4050-A7A6-8D72687094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AD289A8-048A-2B87-3D67-6CE8360BCF11}"/>
              </a:ext>
            </a:extLst>
          </p:cNvPr>
          <p:cNvSpPr/>
          <p:nvPr/>
        </p:nvSpPr>
        <p:spPr>
          <a:xfrm>
            <a:off x="0" y="357166"/>
            <a:ext cx="8072462" cy="230832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Cyrl-CS" sz="4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Одмах после Крштења обавља се Света тајна Миропомазања.  </a:t>
            </a:r>
            <a:endParaRPr lang="en-US" sz="4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>
    <p:rand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greek-orthodox-christening-st_andrews_church-birmingham-photographer-018.jpg">
            <a:extLst>
              <a:ext uri="{FF2B5EF4-FFF2-40B4-BE49-F238E27FC236}">
                <a16:creationId xmlns:a16="http://schemas.microsoft.com/office/drawing/2014/main" id="{9D8379D6-0166-84DD-EEA7-629F78CB4D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0063"/>
            <a:ext cx="9144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" descr="5814126116_ed0ddf2f5f_z.jpg">
            <a:extLst>
              <a:ext uri="{FF2B5EF4-FFF2-40B4-BE49-F238E27FC236}">
                <a16:creationId xmlns:a16="http://schemas.microsoft.com/office/drawing/2014/main" id="{9572FC0D-D786-A66D-7351-A6D7D151C7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717550"/>
            <a:ext cx="8128000" cy="542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" descr="imagesCAGO40WT.jpg">
            <a:extLst>
              <a:ext uri="{FF2B5EF4-FFF2-40B4-BE49-F238E27FC236}">
                <a16:creationId xmlns:a16="http://schemas.microsoft.com/office/drawing/2014/main" id="{9AF6581E-19F5-4DD6-BE8C-6226FF86FF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8" y="77788"/>
            <a:ext cx="8958262" cy="656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" descr="IMG_6718.jpg">
            <a:extLst>
              <a:ext uri="{FF2B5EF4-FFF2-40B4-BE49-F238E27FC236}">
                <a16:creationId xmlns:a16="http://schemas.microsoft.com/office/drawing/2014/main" id="{67055B27-C47A-DD9B-37ED-122FA5B188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9413"/>
            <a:ext cx="9144000" cy="609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AB5E4"/>
            </a:gs>
            <a:gs pos="50000">
              <a:srgbClr val="C2D1ED"/>
            </a:gs>
            <a:gs pos="100000">
              <a:srgbClr val="E1E8F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27EB68FB-26F2-AB59-446B-F4519EF600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7772400" cy="1470025"/>
          </a:xfrm>
        </p:spPr>
        <p:txBody>
          <a:bodyPr/>
          <a:lstStyle/>
          <a:p>
            <a:r>
              <a:rPr lang="sr-Cyrl-CS" altLang="sr-Latn-RS"/>
              <a:t>Ко је и како установио Свету Тајну Крштења?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48FD4E-6CF5-8C94-7535-2376289CE6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2786063"/>
            <a:ext cx="7272338" cy="2643187"/>
          </a:xfrm>
          <a:solidFill>
            <a:schemeClr val="bg1">
              <a:alpha val="43000"/>
            </a:schemeClr>
          </a:solidFill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Својим Крштењем у реци Јордану и овом последњом заповешћу, Господ је установио свету Тајну Крштења, која се зове и Тајна Просвећења, а кроз коју се постаје члан Цркве.</a:t>
            </a:r>
            <a:endParaRPr lang="sr-Cyrl-C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0E6F78-E65D-AA06-001C-7D4186ECB58F}"/>
              </a:ext>
            </a:extLst>
          </p:cNvPr>
          <p:cNvSpPr/>
          <p:nvPr/>
        </p:nvSpPr>
        <p:spPr>
          <a:xfrm>
            <a:off x="214282" y="214290"/>
            <a:ext cx="8266367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Cyrl-CS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Која је најважнија радња у овој Светој Тајни?</a:t>
            </a:r>
            <a:endParaRPr lang="en-US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D9B115D-3470-AF88-8F2A-F941CEBCC78E}"/>
              </a:ext>
            </a:extLst>
          </p:cNvPr>
          <p:cNvSpPr/>
          <p:nvPr/>
        </p:nvSpPr>
        <p:spPr>
          <a:xfrm>
            <a:off x="357158" y="1285860"/>
            <a:ext cx="8067080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Cyrl-C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Трократно погружавање у воду у име Свете Тројице: Оца, Сина и Светога Духа.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 descr="01-gerogian-baptism.jpg">
            <a:extLst>
              <a:ext uri="{FF2B5EF4-FFF2-40B4-BE49-F238E27FC236}">
                <a16:creationId xmlns:a16="http://schemas.microsoft.com/office/drawing/2014/main" id="{83DF1581-2104-61B4-5308-DC00D01481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5" y="0"/>
            <a:ext cx="83629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69689.jpg">
            <a:extLst>
              <a:ext uri="{FF2B5EF4-FFF2-40B4-BE49-F238E27FC236}">
                <a16:creationId xmlns:a16="http://schemas.microsoft.com/office/drawing/2014/main" id="{EFB5E09C-26A4-9963-3580-BE263D62B7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813" y="0"/>
            <a:ext cx="49291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6866D4-5A9E-E920-A078-E87CD83A5E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4214813" cy="14700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Cyrl-C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Зашто се обавља на овај начин?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F4EB12-0DBE-6244-2C65-13DAEA5714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4375" y="2862263"/>
            <a:ext cx="6500813" cy="3995737"/>
          </a:xfrm>
          <a:solidFill>
            <a:schemeClr val="bg1"/>
          </a:solidFill>
        </p:spPr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</a:rPr>
              <a:t>Онај који се крштава у име Оца и Сина и Светога Духа, погуржава се цео три пута у води; у знак умирања старог човека, греховног, распадљивог, који живи по похотама тела и у тами незнања; и рађања новог, обнављаног по лику Онога који га је створио и просвећиваног просвећењем разума и побожности, усељавањем у њега Духа Светога. Погружавани са Христом умире да би са Христом васкрсао.</a:t>
            </a:r>
            <a:endParaRPr lang="sr-Cyrl-C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A14EB9-1FCC-838D-FA3A-EFB8E21394D5}"/>
              </a:ext>
            </a:extLst>
          </p:cNvPr>
          <p:cNvSpPr/>
          <p:nvPr/>
        </p:nvSpPr>
        <p:spPr>
          <a:xfrm>
            <a:off x="285720" y="214290"/>
            <a:ext cx="5637312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Cyrl-CS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Зашто је неопходно крштење?</a:t>
            </a:r>
            <a:endParaRPr lang="en-US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9A8BEC8-B9BC-8D4F-99EF-1AD2CC3B4572}"/>
              </a:ext>
            </a:extLst>
          </p:cNvPr>
          <p:cNvSpPr/>
          <p:nvPr/>
        </p:nvSpPr>
        <p:spPr>
          <a:xfrm>
            <a:off x="0" y="928670"/>
            <a:ext cx="9054851" cy="18158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Cyrl-C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Христос је дао својим ученицима: апостолима заповест: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Cyrl-C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“Идите и научите све народе крстећи их у име Оца и Сина и Светога Духа” (Мт.28,19)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r-Cyrl-C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9AE37AD-0D3D-97FC-F3AE-47E328A10758}"/>
              </a:ext>
            </a:extLst>
          </p:cNvPr>
          <p:cNvSpPr/>
          <p:nvPr/>
        </p:nvSpPr>
        <p:spPr>
          <a:xfrm>
            <a:off x="0" y="2714620"/>
            <a:ext cx="8680518" cy="18158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Cyrl-C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Крштењем показујемо слободну вољу да приђемо Богу, да остваримо ЗАЈЕДНИЦУ (ЦРКВУ) са Њим. Без крштења не можемо обавити ниједну другу Свету Тајну или обред у Цркви (причешће, венчање, сахрана...)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589</Words>
  <Application>Microsoft Office PowerPoint</Application>
  <PresentationFormat>Пројекција на екрану (4:3)</PresentationFormat>
  <Paragraphs>43</Paragraphs>
  <Slides>27</Slides>
  <Notes>0</Notes>
  <HiddenSlides>0</HiddenSlides>
  <MMClips>0</MMClips>
  <ScaleCrop>false</ScaleCrop>
  <HeadingPairs>
    <vt:vector size="6" baseType="variant">
      <vt:variant>
        <vt:lpstr>Кориштени фонтови</vt:lpstr>
      </vt:variant>
      <vt:variant>
        <vt:i4>2</vt:i4>
      </vt:variant>
      <vt:variant>
        <vt:lpstr>Тема</vt:lpstr>
      </vt:variant>
      <vt:variant>
        <vt:i4>1</vt:i4>
      </vt:variant>
      <vt:variant>
        <vt:lpstr>Наслови слајдова</vt:lpstr>
      </vt:variant>
      <vt:variant>
        <vt:i4>27</vt:i4>
      </vt:variant>
    </vt:vector>
  </HeadingPairs>
  <TitlesOfParts>
    <vt:vector size="30" baseType="lpstr">
      <vt:lpstr>Calibri</vt:lpstr>
      <vt:lpstr>Arial</vt:lpstr>
      <vt:lpstr>Office Theme</vt:lpstr>
      <vt:lpstr>PowerPoint презентација</vt:lpstr>
      <vt:lpstr>PowerPoint презентација</vt:lpstr>
      <vt:lpstr>Ко је и како установио Свету Тајну Крштења?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Зашто се обавља на овај начин?</vt:lpstr>
      <vt:lpstr>PowerPoint презентација</vt:lpstr>
      <vt:lpstr>PowerPoint презентација</vt:lpstr>
      <vt:lpstr>PowerPoint презентација</vt:lpstr>
      <vt:lpstr>Шта се постиже крштењем?</vt:lpstr>
      <vt:lpstr>PowerPoint презентација</vt:lpstr>
      <vt:lpstr>ЗАШТО СЕ КРШТЕЊЕ ОБАВЉА БАШ ВОДОМ?</vt:lpstr>
      <vt:lpstr>PowerPoint презентација</vt:lpstr>
      <vt:lpstr>PowerPoint презентација</vt:lpstr>
      <vt:lpstr>КО МОЖЕ ДА ВРШИ ОВУ СВЕТУ ТАЈНУ?</vt:lpstr>
      <vt:lpstr>PowerPoint презентација</vt:lpstr>
      <vt:lpstr>ДА ЛИ ЈЕ ОВА ТАЈНА ПОНОВЉИВА?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Home</dc:creator>
  <cp:lastModifiedBy>Драган Ђурић</cp:lastModifiedBy>
  <cp:revision>13</cp:revision>
  <dcterms:created xsi:type="dcterms:W3CDTF">2013-02-07T15:04:14Z</dcterms:created>
  <dcterms:modified xsi:type="dcterms:W3CDTF">2026-07-26T05:16:08Z</dcterms:modified>
</cp:coreProperties>
</file>