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1278110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1581521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3588066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78EAAF33-7029-4E2C-92AE-7491B2C94BCE}"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79975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858933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3799303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2568775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18015427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214579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734029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4147733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319362608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110184394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3461196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1730570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271971912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1D10EC-6758-4669-B7E3-FE71B55EB057}"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78EAAF33-7029-4E2C-92AE-7491B2C94BCE}" type="slidenum">
              <a:rPr lang="sr-Latn-RS" smtClean="0"/>
              <a:t>‹#›</a:t>
            </a:fld>
            <a:endParaRPr lang="sr-Latn-RS"/>
          </a:p>
        </p:txBody>
      </p:sp>
    </p:spTree>
    <p:extLst>
      <p:ext uri="{BB962C8B-B14F-4D97-AF65-F5344CB8AC3E}">
        <p14:creationId xmlns:p14="http://schemas.microsoft.com/office/powerpoint/2010/main" val="2449958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D1D10EC-6758-4669-B7E3-FE71B55EB057}"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78EAAF33-7029-4E2C-92AE-7491B2C94BCE}" type="slidenum">
              <a:rPr lang="sr-Latn-RS" smtClean="0"/>
              <a:t>‹#›</a:t>
            </a:fld>
            <a:endParaRPr lang="sr-Latn-RS"/>
          </a:p>
        </p:txBody>
      </p:sp>
    </p:spTree>
    <p:extLst>
      <p:ext uri="{BB962C8B-B14F-4D97-AF65-F5344CB8AC3E}">
        <p14:creationId xmlns:p14="http://schemas.microsoft.com/office/powerpoint/2010/main" val="171746739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20.jpg"/><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emf"/></Relationships>
</file>

<file path=ppt/slides/_rels/slide13.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oleObject" Target="../embeddings/oleObject11.bin"/><Relationship Id="rId7"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27.jpeg"/><Relationship Id="rId5" Type="http://schemas.openxmlformats.org/officeDocument/2006/relationships/image" Target="../media/image26.jpg"/><Relationship Id="rId4" Type="http://schemas.openxmlformats.org/officeDocument/2006/relationships/image" Target="../media/image25.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emf"/></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19335" y="235942"/>
            <a:ext cx="2852256" cy="400110"/>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sr-Cyrl-RS" sz="2000" b="1" dirty="0" smtClean="0"/>
              <a:t>Краљ Стефан Дечански</a:t>
            </a:r>
            <a:endParaRPr lang="sr-Latn-RS" sz="2000" b="1" dirty="0"/>
          </a:p>
        </p:txBody>
      </p:sp>
      <p:graphicFrame>
        <p:nvGraphicFramePr>
          <p:cNvPr id="6" name="Object 5"/>
          <p:cNvGraphicFramePr>
            <a:graphicFrameLocks noChangeAspect="1"/>
          </p:cNvGraphicFramePr>
          <p:nvPr>
            <p:extLst>
              <p:ext uri="{D42A27DB-BD31-4B8C-83A1-F6EECF244321}">
                <p14:modId xmlns:p14="http://schemas.microsoft.com/office/powerpoint/2010/main" val="3425857276"/>
              </p:ext>
            </p:extLst>
          </p:nvPr>
        </p:nvGraphicFramePr>
        <p:xfrm>
          <a:off x="3860580" y="912947"/>
          <a:ext cx="3569767" cy="3762084"/>
        </p:xfrm>
        <a:graphic>
          <a:graphicData uri="http://schemas.openxmlformats.org/presentationml/2006/ole">
            <mc:AlternateContent xmlns:mc="http://schemas.openxmlformats.org/markup-compatibility/2006">
              <mc:Choice xmlns:v="urn:schemas-microsoft-com:vml" Requires="v">
                <p:oleObj spid="_x0000_s1056" name="CorelDRAW" r:id="rId3" imgW="2622206" imgH="2764120" progId="CorelDRAW.Graphic.11">
                  <p:embed/>
                </p:oleObj>
              </mc:Choice>
              <mc:Fallback>
                <p:oleObj name="CorelDRAW" r:id="rId3" imgW="2622206" imgH="2764120" progId="CorelDRAW.Graphic.11">
                  <p:embed/>
                  <p:pic>
                    <p:nvPicPr>
                      <p:cNvPr id="0" name=""/>
                      <p:cNvPicPr/>
                      <p:nvPr/>
                    </p:nvPicPr>
                    <p:blipFill>
                      <a:blip r:embed="rId4"/>
                      <a:stretch>
                        <a:fillRect/>
                      </a:stretch>
                    </p:blipFill>
                    <p:spPr>
                      <a:xfrm>
                        <a:off x="3860580" y="912947"/>
                        <a:ext cx="3569767" cy="3762084"/>
                      </a:xfrm>
                      <a:prstGeom prst="rect">
                        <a:avLst/>
                      </a:prstGeom>
                    </p:spPr>
                  </p:pic>
                </p:oleObj>
              </mc:Fallback>
            </mc:AlternateContent>
          </a:graphicData>
        </a:graphic>
      </p:graphicFrame>
      <p:sp>
        <p:nvSpPr>
          <p:cNvPr id="2" name="TextBox 1"/>
          <p:cNvSpPr txBox="1"/>
          <p:nvPr/>
        </p:nvSpPr>
        <p:spPr>
          <a:xfrm>
            <a:off x="257578" y="1658054"/>
            <a:ext cx="3309870"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r-Cyrl-RS" b="1" dirty="0" smtClean="0"/>
              <a:t>Стефан је вероватно рођен у Хуму(Црна Гора или Херцеговина), област којом је управљао Милутин. Постоји мишљење да је рођен 1276. или 1284. године. </a:t>
            </a:r>
            <a:endParaRPr lang="sr-Latn-RS" b="1" dirty="0"/>
          </a:p>
        </p:txBody>
      </p:sp>
      <p:sp>
        <p:nvSpPr>
          <p:cNvPr id="3" name="TextBox 2"/>
          <p:cNvSpPr txBox="1"/>
          <p:nvPr/>
        </p:nvSpPr>
        <p:spPr>
          <a:xfrm>
            <a:off x="7723479" y="1658054"/>
            <a:ext cx="3966693"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Био је васпитан у дубоком Хришћанском духу, често је одлазио на молитве, читао црквене књиге.. Био је учен, скроман , храбар и увек је тежио да помогне онима којима је помоћ најпотребнија.</a:t>
            </a:r>
            <a:endParaRPr lang="sr-Latn-RS" b="1" dirty="0"/>
          </a:p>
        </p:txBody>
      </p:sp>
      <p:sp>
        <p:nvSpPr>
          <p:cNvPr id="4" name="TextBox 3"/>
          <p:cNvSpPr txBox="1"/>
          <p:nvPr/>
        </p:nvSpPr>
        <p:spPr>
          <a:xfrm>
            <a:off x="2134048" y="5190185"/>
            <a:ext cx="7418231"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r-Cyrl-RS" b="1" dirty="0" smtClean="0"/>
              <a:t>Био је ожењен Бугарском принцезом  Теодором, са којом је имао два сина Душана, Душица и ћерку  Јелену.. Кад је она умрла он се жени са Маријом Палеолог, са којом је имао сина Симеона Синишу и њерку Јелену која се замонашила под именом Евдокија.</a:t>
            </a:r>
            <a:endParaRPr lang="sr-Latn-RS" b="1" dirty="0"/>
          </a:p>
        </p:txBody>
      </p:sp>
    </p:spTree>
    <p:extLst>
      <p:ext uri="{BB962C8B-B14F-4D97-AF65-F5344CB8AC3E}">
        <p14:creationId xmlns:p14="http://schemas.microsoft.com/office/powerpoint/2010/main" val="385760060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81530" y="72497"/>
            <a:ext cx="3889417" cy="461665"/>
          </a:xfrm>
          <a:prstGeom prst="rect">
            <a:avLst/>
          </a:prstGeom>
          <a:noFill/>
        </p:spPr>
        <p:txBody>
          <a:bodyPr wrap="square" rtlCol="0">
            <a:spAutoFit/>
          </a:bodyPr>
          <a:lstStyle/>
          <a:p>
            <a:r>
              <a:rPr lang="sr-Cyrl-RS" sz="2400" b="1" dirty="0" smtClean="0">
                <a:solidFill>
                  <a:srgbClr val="FFFF00"/>
                </a:solidFill>
              </a:rPr>
              <a:t>Стефан подиже Дечане</a:t>
            </a:r>
            <a:endParaRPr lang="sr-Latn-RS" sz="2400" b="1" dirty="0">
              <a:solidFill>
                <a:srgbClr val="FFFF0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5" y="185446"/>
            <a:ext cx="3248427" cy="20566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8692" y="2430941"/>
            <a:ext cx="3437587" cy="22054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3103" y="172255"/>
            <a:ext cx="3027074" cy="20698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68" y="2430941"/>
            <a:ext cx="3283039" cy="24630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6530" y="602555"/>
            <a:ext cx="2739374" cy="16645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48564" y="2430941"/>
            <a:ext cx="3441270" cy="25742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TextBox 13"/>
          <p:cNvSpPr txBox="1"/>
          <p:nvPr/>
        </p:nvSpPr>
        <p:spPr>
          <a:xfrm>
            <a:off x="141887" y="5332844"/>
            <a:ext cx="11768701" cy="1200329"/>
          </a:xfrm>
          <a:prstGeom prst="rect">
            <a:avLst/>
          </a:prstGeom>
          <a:noFill/>
        </p:spPr>
        <p:txBody>
          <a:bodyPr wrap="square" rtlCol="0">
            <a:spAutoFit/>
          </a:bodyPr>
          <a:lstStyle/>
          <a:p>
            <a:pPr algn="just"/>
            <a:r>
              <a:rPr lang="sr-Cyrl-RS" b="1" dirty="0" smtClean="0">
                <a:solidFill>
                  <a:srgbClr val="FFFF00"/>
                </a:solidFill>
              </a:rPr>
              <a:t>Стефан по Божијој вољи подиже своју задужбину Високе Дечане, поред реке Бистрице и истоименог села подно Проклетија. Подигао је конаке за много гостију и монаха, дао доста шуме и села за издржавање манастира. Подигао болницу за сироте и болесне који су се бесплатно лечили. Помогао је много цркава у другим земљама као што су:Света Земља, Света Гора, Египат, Италија..</a:t>
            </a:r>
            <a:endParaRPr lang="sr-Latn-RS" b="1" dirty="0">
              <a:solidFill>
                <a:srgbClr val="FFFF00"/>
              </a:solidFill>
            </a:endParaRPr>
          </a:p>
        </p:txBody>
      </p:sp>
    </p:spTree>
    <p:extLst>
      <p:ext uri="{BB962C8B-B14F-4D97-AF65-F5344CB8AC3E}">
        <p14:creationId xmlns:p14="http://schemas.microsoft.com/office/powerpoint/2010/main" val="278518157"/>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62907" y="189486"/>
            <a:ext cx="2526782" cy="400110"/>
          </a:xfrm>
          <a:prstGeom prst="rect">
            <a:avLst/>
          </a:prstGeom>
          <a:noFill/>
        </p:spPr>
        <p:txBody>
          <a:bodyPr wrap="none" rtlCol="0">
            <a:spAutoFit/>
          </a:bodyPr>
          <a:lstStyle/>
          <a:p>
            <a:r>
              <a:rPr lang="sr-Cyrl-RS" sz="2000" b="1" dirty="0" smtClean="0"/>
              <a:t>Битка код Велбужда</a:t>
            </a:r>
            <a:endParaRPr lang="sr-Latn-RS" sz="2000" b="1" dirty="0"/>
          </a:p>
        </p:txBody>
      </p:sp>
      <p:sp>
        <p:nvSpPr>
          <p:cNvPr id="5" name="TextBox 4"/>
          <p:cNvSpPr txBox="1"/>
          <p:nvPr/>
        </p:nvSpPr>
        <p:spPr>
          <a:xfrm>
            <a:off x="2936382" y="577552"/>
            <a:ext cx="5746894" cy="369332"/>
          </a:xfrm>
          <a:prstGeom prst="rect">
            <a:avLst/>
          </a:prstGeom>
          <a:noFill/>
        </p:spPr>
        <p:txBody>
          <a:bodyPr wrap="none" rtlCol="0">
            <a:spAutoFit/>
          </a:bodyPr>
          <a:lstStyle/>
          <a:p>
            <a:r>
              <a:rPr lang="sr-Cyrl-RS" b="1" i="1" dirty="0" smtClean="0">
                <a:solidFill>
                  <a:srgbClr val="FFFF00"/>
                </a:solidFill>
              </a:rPr>
              <a:t>+храброст+скромност+вера+молитва+незлобивост</a:t>
            </a:r>
            <a:endParaRPr lang="sr-Latn-RS" b="1" i="1" dirty="0">
              <a:solidFill>
                <a:srgbClr val="FFFF00"/>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666867125"/>
              </p:ext>
            </p:extLst>
          </p:nvPr>
        </p:nvGraphicFramePr>
        <p:xfrm>
          <a:off x="530056" y="2408311"/>
          <a:ext cx="4274262" cy="2454883"/>
        </p:xfrm>
        <a:graphic>
          <a:graphicData uri="http://schemas.openxmlformats.org/presentationml/2006/ole">
            <mc:AlternateContent xmlns:mc="http://schemas.openxmlformats.org/markup-compatibility/2006">
              <mc:Choice xmlns:v="urn:schemas-microsoft-com:vml" Requires="v">
                <p:oleObj spid="_x0000_s10261" name="CorelDRAW" r:id="rId3" imgW="2805226" imgH="1248983" progId="CorelDRAW.Graphic.11">
                  <p:embed/>
                </p:oleObj>
              </mc:Choice>
              <mc:Fallback>
                <p:oleObj name="CorelDRAW" r:id="rId3" imgW="2805226" imgH="1248983" progId="CorelDRAW.Graphic.11">
                  <p:embed/>
                  <p:pic>
                    <p:nvPicPr>
                      <p:cNvPr id="0" name=""/>
                      <p:cNvPicPr/>
                      <p:nvPr/>
                    </p:nvPicPr>
                    <p:blipFill>
                      <a:blip r:embed="rId4"/>
                      <a:stretch>
                        <a:fillRect/>
                      </a:stretch>
                    </p:blipFill>
                    <p:spPr>
                      <a:xfrm>
                        <a:off x="530056" y="2408311"/>
                        <a:ext cx="4274262" cy="2454883"/>
                      </a:xfrm>
                      <a:prstGeom prst="rect">
                        <a:avLst/>
                      </a:prstGeom>
                    </p:spPr>
                  </p:pic>
                </p:oleObj>
              </mc:Fallback>
            </mc:AlternateContent>
          </a:graphicData>
        </a:graphic>
      </p:graphicFrame>
      <p:sp>
        <p:nvSpPr>
          <p:cNvPr id="8" name="TextBox 7"/>
          <p:cNvSpPr txBox="1"/>
          <p:nvPr/>
        </p:nvSpPr>
        <p:spPr>
          <a:xfrm>
            <a:off x="1" y="908204"/>
            <a:ext cx="11848563" cy="1477328"/>
          </a:xfrm>
          <a:prstGeom prst="rect">
            <a:avLst/>
          </a:prstGeom>
          <a:noFill/>
        </p:spPr>
        <p:txBody>
          <a:bodyPr wrap="square" rtlCol="0">
            <a:spAutoFit/>
          </a:bodyPr>
          <a:lstStyle/>
          <a:p>
            <a:pPr algn="just"/>
            <a:r>
              <a:rPr lang="sr-Cyrl-RS" b="1" dirty="0" smtClean="0"/>
              <a:t>Кад је Стефан постао краљ, његов брат Константин хтео је да му преотме власт, али Стефан као незлобив и пун љубави према другима написао је писмо у коме је рекао: ,,Чуо си за моје оздрављење које ми је Господ дао, по милости Божијој постао сам краљ. Немој ратовати против својих, ово је велика земља има места за обојицу, а ја нисам Каин братоубица, не бој се, ја сам Божији човек’’. Такође и његов брат од стрица Владислав  је  исто хтео да му преотме власт, али их је Стефан победио.</a:t>
            </a:r>
            <a:endParaRPr lang="sr-Latn-RS" b="1" dirty="0"/>
          </a:p>
        </p:txBody>
      </p:sp>
      <p:sp>
        <p:nvSpPr>
          <p:cNvPr id="9" name="TextBox 8"/>
          <p:cNvSpPr txBox="1"/>
          <p:nvPr/>
        </p:nvSpPr>
        <p:spPr>
          <a:xfrm>
            <a:off x="1" y="5362592"/>
            <a:ext cx="12067504" cy="1477328"/>
          </a:xfrm>
          <a:prstGeom prst="rect">
            <a:avLst/>
          </a:prstGeom>
          <a:noFill/>
        </p:spPr>
        <p:txBody>
          <a:bodyPr wrap="square" rtlCol="0">
            <a:spAutoFit/>
          </a:bodyPr>
          <a:lstStyle/>
          <a:p>
            <a:pPr algn="just"/>
            <a:r>
              <a:rPr lang="sr-Cyrl-RS" b="1" dirty="0" smtClean="0"/>
              <a:t>Бугарски цар Михаило Шишман и Византијски претендент за престо Андроник Трећи(млађи) су хтели да освоје Србију. Стефан је преко писма замолио Михаила да не креће на њега, да не узима туђе, јер може онда да изгуби и своје. Стефан је одредио свога сина Душана као главног војсковођу, а он се целу ноћ молио Богу за своју војску. Битка се одржала у суботу,28. јула 1330. године код Велбужда, где су били потучени под несадрживим налетом Душана и његове војске. Чак је и сахранио Михаила у цркви Св.Ђорђа у Старом Нагоричанину..</a:t>
            </a:r>
            <a:endParaRPr lang="sr-Latn-RS" b="1" dirty="0"/>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3240" y="2385532"/>
            <a:ext cx="4360071" cy="2320683"/>
          </a:xfrm>
          <a:prstGeom prst="rect">
            <a:avLst/>
          </a:prstGeom>
        </p:spPr>
      </p:pic>
      <p:sp>
        <p:nvSpPr>
          <p:cNvPr id="11" name="TextBox 10"/>
          <p:cNvSpPr txBox="1"/>
          <p:nvPr/>
        </p:nvSpPr>
        <p:spPr>
          <a:xfrm>
            <a:off x="6503240" y="4742016"/>
            <a:ext cx="4620993" cy="584775"/>
          </a:xfrm>
          <a:prstGeom prst="rect">
            <a:avLst/>
          </a:prstGeom>
          <a:noFill/>
        </p:spPr>
        <p:txBody>
          <a:bodyPr wrap="square" rtlCol="0">
            <a:spAutoFit/>
          </a:bodyPr>
          <a:lstStyle/>
          <a:p>
            <a:r>
              <a:rPr lang="sr-Cyrl-RS" sz="1600" b="1" i="1" dirty="0" smtClean="0">
                <a:solidFill>
                  <a:srgbClr val="FFFF00"/>
                </a:solidFill>
              </a:rPr>
              <a:t>Манастир Св.Ђорђа у Старом Нагоричанину</a:t>
            </a:r>
          </a:p>
          <a:p>
            <a:r>
              <a:rPr lang="sr-Cyrl-RS" sz="1600" b="1" i="1" dirty="0">
                <a:solidFill>
                  <a:srgbClr val="FFFF00"/>
                </a:solidFill>
              </a:rPr>
              <a:t>г</a:t>
            </a:r>
            <a:r>
              <a:rPr lang="sr-Cyrl-RS" sz="1600" b="1" i="1" dirty="0" smtClean="0">
                <a:solidFill>
                  <a:srgbClr val="FFFF00"/>
                </a:solidFill>
              </a:rPr>
              <a:t>де се причестио српски краљ пред бој.</a:t>
            </a:r>
            <a:endParaRPr lang="sr-Latn-RS" sz="1600" b="1" i="1" dirty="0">
              <a:solidFill>
                <a:srgbClr val="FFFF00"/>
              </a:solidFill>
            </a:endParaRPr>
          </a:p>
        </p:txBody>
      </p:sp>
      <p:sp>
        <p:nvSpPr>
          <p:cNvPr id="12" name="TextBox 11"/>
          <p:cNvSpPr txBox="1"/>
          <p:nvPr/>
        </p:nvSpPr>
        <p:spPr>
          <a:xfrm>
            <a:off x="1608756" y="4896981"/>
            <a:ext cx="2116862" cy="338554"/>
          </a:xfrm>
          <a:prstGeom prst="rect">
            <a:avLst/>
          </a:prstGeom>
          <a:noFill/>
        </p:spPr>
        <p:txBody>
          <a:bodyPr wrap="none" rtlCol="0">
            <a:spAutoFit/>
          </a:bodyPr>
          <a:lstStyle/>
          <a:p>
            <a:r>
              <a:rPr lang="sr-Cyrl-RS" sz="1600" b="1" i="1" dirty="0" smtClean="0">
                <a:solidFill>
                  <a:srgbClr val="FFFF00"/>
                </a:solidFill>
              </a:rPr>
              <a:t>Битка код Велбужда</a:t>
            </a:r>
            <a:endParaRPr lang="sr-Latn-RS" sz="1600" b="1" i="1" dirty="0">
              <a:solidFill>
                <a:srgbClr val="FFFF00"/>
              </a:solidFill>
            </a:endParaRPr>
          </a:p>
        </p:txBody>
      </p:sp>
    </p:spTree>
    <p:extLst>
      <p:ext uri="{BB962C8B-B14F-4D97-AF65-F5344CB8AC3E}">
        <p14:creationId xmlns:p14="http://schemas.microsoft.com/office/powerpoint/2010/main" val="2282663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77573" y="126779"/>
            <a:ext cx="6448304" cy="461665"/>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sr-Cyrl-RS" sz="2400" b="1" dirty="0" smtClean="0">
                <a:solidFill>
                  <a:srgbClr val="FF0000"/>
                </a:solidFill>
              </a:rPr>
              <a:t>Треће јављање Светог Николе краљу Стефану</a:t>
            </a:r>
            <a:endParaRPr lang="sr-Latn-RS" sz="2400" b="1" dirty="0">
              <a:solidFill>
                <a:srgbClr val="FF0000"/>
              </a:solidFill>
            </a:endParaRPr>
          </a:p>
        </p:txBody>
      </p:sp>
      <p:sp>
        <p:nvSpPr>
          <p:cNvPr id="5" name="TextBox 4"/>
          <p:cNvSpPr txBox="1"/>
          <p:nvPr/>
        </p:nvSpPr>
        <p:spPr>
          <a:xfrm>
            <a:off x="55765" y="4541532"/>
            <a:ext cx="11964473"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sr-Cyrl-RS" b="1" dirty="0" smtClean="0">
                <a:solidFill>
                  <a:srgbClr val="FF0000"/>
                </a:solidFill>
              </a:rPr>
              <a:t>Стефан је цео живот, као и његов отац Милутин имали изузетно поштовање према Светом Николи, коме су се стално молили. Познато је да је Милутин поклонио цркви Св.Николе у Барију олтар од 600.кг сребра из Новог Брда. Изнад олтара је постављена је чудотворна икона коју је Стефан Дечански поклонио у знак захвалности Св.Николи који му је подарио вид.</a:t>
            </a:r>
            <a:endParaRPr lang="sr-Latn-RS" b="1" dirty="0">
              <a:solidFill>
                <a:srgbClr val="FF0000"/>
              </a:solidFill>
            </a:endParaRPr>
          </a:p>
        </p:txBody>
      </p:sp>
      <p:sp>
        <p:nvSpPr>
          <p:cNvPr id="6" name="TextBox 5"/>
          <p:cNvSpPr txBox="1"/>
          <p:nvPr/>
        </p:nvSpPr>
        <p:spPr>
          <a:xfrm>
            <a:off x="111617" y="6031173"/>
            <a:ext cx="11629622"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sr-Cyrl-RS" b="1" dirty="0" smtClean="0">
                <a:solidFill>
                  <a:srgbClr val="FF0000"/>
                </a:solidFill>
              </a:rPr>
              <a:t>Једне ноћи после молитве, Стефан мало заспаше и опет му се јавио Свети Никола са речима:,, Спремај се од сада Стефане за смрт, јер убрзо ћеш отићи ка Господу’’. А Стефан се радовао што ће убрзо отићи ка Господу.</a:t>
            </a:r>
            <a:endParaRPr lang="sr-Latn-RS" b="1" dirty="0">
              <a:solidFill>
                <a:srgbClr val="FF0000"/>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2099465870"/>
              </p:ext>
            </p:extLst>
          </p:nvPr>
        </p:nvGraphicFramePr>
        <p:xfrm>
          <a:off x="111617" y="194823"/>
          <a:ext cx="2624137" cy="2999137"/>
        </p:xfrm>
        <a:graphic>
          <a:graphicData uri="http://schemas.openxmlformats.org/presentationml/2006/ole">
            <mc:AlternateContent xmlns:mc="http://schemas.openxmlformats.org/markup-compatibility/2006">
              <mc:Choice xmlns:v="urn:schemas-microsoft-com:vml" Requires="v">
                <p:oleObj spid="_x0000_s11280" name="CorelDRAW" r:id="rId3" imgW="2624905" imgH="2463954" progId="CorelDRAW.Graphic.11">
                  <p:embed/>
                </p:oleObj>
              </mc:Choice>
              <mc:Fallback>
                <p:oleObj name="CorelDRAW" r:id="rId3" imgW="2624905" imgH="2463954" progId="CorelDRAW.Graphic.11">
                  <p:embed/>
                  <p:pic>
                    <p:nvPicPr>
                      <p:cNvPr id="0" name=""/>
                      <p:cNvPicPr/>
                      <p:nvPr/>
                    </p:nvPicPr>
                    <p:blipFill>
                      <a:blip r:embed="rId4"/>
                      <a:stretch>
                        <a:fillRect/>
                      </a:stretch>
                    </p:blipFill>
                    <p:spPr>
                      <a:xfrm>
                        <a:off x="111617" y="194823"/>
                        <a:ext cx="2624137" cy="2999137"/>
                      </a:xfrm>
                      <a:prstGeom prst="rect">
                        <a:avLst/>
                      </a:prstGeom>
                    </p:spPr>
                  </p:pic>
                </p:oleObj>
              </mc:Fallback>
            </mc:AlternateContent>
          </a:graphicData>
        </a:graphic>
      </p:graphicFrame>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06263" y="945799"/>
            <a:ext cx="3031738" cy="30651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79821" y="826140"/>
            <a:ext cx="3084523" cy="304160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67697" y="194822"/>
            <a:ext cx="2352541" cy="299913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1" name="TextBox 10"/>
          <p:cNvSpPr txBox="1"/>
          <p:nvPr/>
        </p:nvSpPr>
        <p:spPr>
          <a:xfrm>
            <a:off x="3655356" y="4019973"/>
            <a:ext cx="1581523" cy="338554"/>
          </a:xfrm>
          <a:prstGeom prst="rect">
            <a:avLst/>
          </a:prstGeom>
          <a:noFill/>
        </p:spPr>
        <p:txBody>
          <a:bodyPr wrap="none" rtlCol="0">
            <a:spAutoFit/>
          </a:bodyPr>
          <a:lstStyle/>
          <a:p>
            <a:r>
              <a:rPr lang="sr-Cyrl-RS" sz="1600" b="1" i="1" dirty="0" smtClean="0">
                <a:solidFill>
                  <a:srgbClr val="FFFF00"/>
                </a:solidFill>
              </a:rPr>
              <a:t>Гроб Св.Николе</a:t>
            </a:r>
            <a:endParaRPr lang="sr-Latn-RS" sz="1600" b="1" i="1" dirty="0">
              <a:solidFill>
                <a:srgbClr val="FFFF00"/>
              </a:solidFill>
            </a:endParaRPr>
          </a:p>
        </p:txBody>
      </p:sp>
      <p:sp>
        <p:nvSpPr>
          <p:cNvPr id="12" name="TextBox 11"/>
          <p:cNvSpPr txBox="1"/>
          <p:nvPr/>
        </p:nvSpPr>
        <p:spPr>
          <a:xfrm>
            <a:off x="6558018" y="3881474"/>
            <a:ext cx="2528128" cy="338554"/>
          </a:xfrm>
          <a:prstGeom prst="rect">
            <a:avLst/>
          </a:prstGeom>
          <a:noFill/>
        </p:spPr>
        <p:txBody>
          <a:bodyPr wrap="none" rtlCol="0">
            <a:spAutoFit/>
          </a:bodyPr>
          <a:lstStyle/>
          <a:p>
            <a:r>
              <a:rPr lang="sr-Cyrl-RS" sz="1600" b="1" i="1" dirty="0" smtClean="0">
                <a:solidFill>
                  <a:srgbClr val="FFFF00"/>
                </a:solidFill>
              </a:rPr>
              <a:t>Црква Св.Николе у Барију</a:t>
            </a:r>
            <a:endParaRPr lang="sr-Latn-RS" sz="1600" b="1" i="1" dirty="0">
              <a:solidFill>
                <a:srgbClr val="FFFF00"/>
              </a:solidFill>
            </a:endParaRPr>
          </a:p>
        </p:txBody>
      </p:sp>
      <p:sp>
        <p:nvSpPr>
          <p:cNvPr id="13" name="TextBox 12"/>
          <p:cNvSpPr txBox="1"/>
          <p:nvPr/>
        </p:nvSpPr>
        <p:spPr>
          <a:xfrm>
            <a:off x="9425877" y="3282970"/>
            <a:ext cx="2934091" cy="584775"/>
          </a:xfrm>
          <a:prstGeom prst="rect">
            <a:avLst/>
          </a:prstGeom>
          <a:noFill/>
        </p:spPr>
        <p:txBody>
          <a:bodyPr wrap="square" rtlCol="0">
            <a:spAutoFit/>
          </a:bodyPr>
          <a:lstStyle/>
          <a:p>
            <a:r>
              <a:rPr lang="sr-Cyrl-RS" sz="1600" b="1" i="1" dirty="0" smtClean="0">
                <a:solidFill>
                  <a:srgbClr val="FFFF00"/>
                </a:solidFill>
              </a:rPr>
              <a:t>   Икона Св.Николе, коју је поклонио Стефан Дечански</a:t>
            </a:r>
            <a:endParaRPr lang="sr-Latn-RS" sz="1600" b="1" i="1" dirty="0">
              <a:solidFill>
                <a:srgbClr val="FFFF00"/>
              </a:solidFill>
            </a:endParaRPr>
          </a:p>
        </p:txBody>
      </p:sp>
      <p:sp>
        <p:nvSpPr>
          <p:cNvPr id="14" name="TextBox 13"/>
          <p:cNvSpPr txBox="1"/>
          <p:nvPr/>
        </p:nvSpPr>
        <p:spPr>
          <a:xfrm>
            <a:off x="270456" y="3193959"/>
            <a:ext cx="2109745" cy="584775"/>
          </a:xfrm>
          <a:prstGeom prst="rect">
            <a:avLst/>
          </a:prstGeom>
          <a:noFill/>
        </p:spPr>
        <p:txBody>
          <a:bodyPr wrap="none" rtlCol="0">
            <a:spAutoFit/>
          </a:bodyPr>
          <a:lstStyle/>
          <a:p>
            <a:r>
              <a:rPr lang="sr-Cyrl-RS" sz="1600" b="1" i="1" dirty="0" smtClean="0">
                <a:solidFill>
                  <a:srgbClr val="FFFF00"/>
                </a:solidFill>
              </a:rPr>
              <a:t>  Јављање Св.Николе</a:t>
            </a:r>
          </a:p>
          <a:p>
            <a:r>
              <a:rPr lang="sr-Cyrl-RS" sz="1600" b="1" i="1" dirty="0">
                <a:solidFill>
                  <a:srgbClr val="FFFF00"/>
                </a:solidFill>
              </a:rPr>
              <a:t> </a:t>
            </a:r>
            <a:r>
              <a:rPr lang="sr-Cyrl-RS" sz="1600" b="1" i="1" dirty="0" smtClean="0">
                <a:solidFill>
                  <a:srgbClr val="FFFF00"/>
                </a:solidFill>
              </a:rPr>
              <a:t>Стефану Дечанском</a:t>
            </a:r>
            <a:endParaRPr lang="sr-Latn-RS" sz="1600" b="1" i="1" dirty="0">
              <a:solidFill>
                <a:srgbClr val="FFFF00"/>
              </a:solidFill>
            </a:endParaRPr>
          </a:p>
        </p:txBody>
      </p:sp>
    </p:spTree>
    <p:extLst>
      <p:ext uri="{BB962C8B-B14F-4D97-AF65-F5344CB8AC3E}">
        <p14:creationId xmlns:p14="http://schemas.microsoft.com/office/powerpoint/2010/main" val="2725106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61583" y="332856"/>
            <a:ext cx="3803605" cy="400110"/>
          </a:xfrm>
          <a:prstGeom prst="rect">
            <a:avLst/>
          </a:prstGeom>
          <a:noFill/>
        </p:spPr>
        <p:txBody>
          <a:bodyPr wrap="none" rtlCol="0">
            <a:spAutoFit/>
          </a:bodyPr>
          <a:lstStyle/>
          <a:p>
            <a:r>
              <a:rPr lang="sr-Cyrl-RS" sz="2000" b="1" dirty="0" smtClean="0">
                <a:solidFill>
                  <a:srgbClr val="FFFF00"/>
                </a:solidFill>
              </a:rPr>
              <a:t>Смрт краља Стефана Дечанског</a:t>
            </a:r>
            <a:endParaRPr lang="sr-Latn-RS" sz="2000" b="1" dirty="0">
              <a:solidFill>
                <a:srgbClr val="FFFF00"/>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716372853"/>
              </p:ext>
            </p:extLst>
          </p:nvPr>
        </p:nvGraphicFramePr>
        <p:xfrm>
          <a:off x="4172060" y="1025353"/>
          <a:ext cx="3176587" cy="3578225"/>
        </p:xfrm>
        <a:graphic>
          <a:graphicData uri="http://schemas.openxmlformats.org/presentationml/2006/ole">
            <mc:AlternateContent xmlns:mc="http://schemas.openxmlformats.org/markup-compatibility/2006">
              <mc:Choice xmlns:v="urn:schemas-microsoft-com:vml" Requires="v">
                <p:oleObj spid="_x0000_s12305" name="CorelDRAW" r:id="rId3" imgW="2403014" imgH="2707164" progId="CorelDRAW.Graphic.11">
                  <p:embed/>
                </p:oleObj>
              </mc:Choice>
              <mc:Fallback>
                <p:oleObj name="CorelDRAW" r:id="rId3" imgW="2403014" imgH="2707164" progId="CorelDRAW.Graphic.11">
                  <p:embed/>
                  <p:pic>
                    <p:nvPicPr>
                      <p:cNvPr id="0" name=""/>
                      <p:cNvPicPr/>
                      <p:nvPr/>
                    </p:nvPicPr>
                    <p:blipFill>
                      <a:blip r:embed="rId4"/>
                      <a:stretch>
                        <a:fillRect/>
                      </a:stretch>
                    </p:blipFill>
                    <p:spPr>
                      <a:xfrm>
                        <a:off x="4172060" y="1025353"/>
                        <a:ext cx="3176587" cy="3578225"/>
                      </a:xfrm>
                      <a:prstGeom prst="rect">
                        <a:avLst/>
                      </a:prstGeom>
                    </p:spPr>
                  </p:pic>
                </p:oleObj>
              </mc:Fallback>
            </mc:AlternateContent>
          </a:graphicData>
        </a:graphic>
      </p:graphicFrame>
      <p:sp>
        <p:nvSpPr>
          <p:cNvPr id="8" name="TextBox 7"/>
          <p:cNvSpPr txBox="1"/>
          <p:nvPr/>
        </p:nvSpPr>
        <p:spPr>
          <a:xfrm>
            <a:off x="103031" y="4932608"/>
            <a:ext cx="11797048" cy="1754326"/>
          </a:xfrm>
          <a:prstGeom prst="rect">
            <a:avLst/>
          </a:prstGeom>
          <a:noFill/>
        </p:spPr>
        <p:txBody>
          <a:bodyPr wrap="square" rtlCol="0">
            <a:spAutoFit/>
          </a:bodyPr>
          <a:lstStyle/>
          <a:p>
            <a:pPr algn="just"/>
            <a:r>
              <a:rPr lang="sr-Cyrl-RS" b="1" dirty="0" smtClean="0"/>
              <a:t>Под још неразјашњеним околностима, Душан наговорен од Зетске властеле затвори свог оца у тврђаву у Звечану, после његовог хватања у Петричу поред Неродимља 1331. године. Као што је још од младости било наговештено кад га је Милутин предао у затвореништво код Татара, цео живот Стефанов је протекао у непрекидном мученичком трпљењу  искушења кроз које је пролазио. Као што је његова младост прошла у затвореништву, тако га је и смрт затекла. Постоји прича да је Стефан после два месеца притвора у Звечану умро природном смрћу или га је неко удавио. Душан то није спречио, али се после много кајао због тога..</a:t>
            </a:r>
            <a:endParaRPr lang="sr-Latn-RS" b="1"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389" y="131460"/>
            <a:ext cx="2884867" cy="21636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02203" y="56494"/>
            <a:ext cx="3031712" cy="20992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15236" y="2292440"/>
            <a:ext cx="3031712" cy="19882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3884" y="2382352"/>
            <a:ext cx="2922372" cy="203090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3" name="TextBox 12"/>
          <p:cNvSpPr txBox="1"/>
          <p:nvPr/>
        </p:nvSpPr>
        <p:spPr>
          <a:xfrm>
            <a:off x="8793949" y="4347833"/>
            <a:ext cx="2774799" cy="584775"/>
          </a:xfrm>
          <a:prstGeom prst="rect">
            <a:avLst/>
          </a:prstGeom>
          <a:noFill/>
        </p:spPr>
        <p:txBody>
          <a:bodyPr wrap="none" rtlCol="0">
            <a:spAutoFit/>
          </a:bodyPr>
          <a:lstStyle/>
          <a:p>
            <a:r>
              <a:rPr lang="sr-Cyrl-RS" sz="1600" b="1" i="1" dirty="0" smtClean="0">
                <a:solidFill>
                  <a:srgbClr val="FFFF00"/>
                </a:solidFill>
              </a:rPr>
              <a:t>   Тврђава Звечан, где је био</a:t>
            </a:r>
          </a:p>
          <a:p>
            <a:r>
              <a:rPr lang="sr-Cyrl-RS" sz="1600" b="1" i="1" dirty="0">
                <a:solidFill>
                  <a:srgbClr val="FFFF00"/>
                </a:solidFill>
              </a:rPr>
              <a:t>з</a:t>
            </a:r>
            <a:r>
              <a:rPr lang="sr-Cyrl-RS" sz="1600" b="1" i="1" dirty="0" smtClean="0">
                <a:solidFill>
                  <a:srgbClr val="FFFF00"/>
                </a:solidFill>
              </a:rPr>
              <a:t>атворен Стефан Дечански</a:t>
            </a:r>
            <a:endParaRPr lang="sr-Latn-RS" sz="1600" b="1" i="1" dirty="0">
              <a:solidFill>
                <a:srgbClr val="FFFF00"/>
              </a:solidFill>
            </a:endParaRPr>
          </a:p>
        </p:txBody>
      </p:sp>
      <p:sp>
        <p:nvSpPr>
          <p:cNvPr id="14" name="TextBox 13"/>
          <p:cNvSpPr txBox="1"/>
          <p:nvPr/>
        </p:nvSpPr>
        <p:spPr>
          <a:xfrm>
            <a:off x="663884" y="4427157"/>
            <a:ext cx="2855654" cy="584775"/>
          </a:xfrm>
          <a:prstGeom prst="rect">
            <a:avLst/>
          </a:prstGeom>
          <a:noFill/>
        </p:spPr>
        <p:txBody>
          <a:bodyPr wrap="none" rtlCol="0">
            <a:spAutoFit/>
          </a:bodyPr>
          <a:lstStyle/>
          <a:p>
            <a:r>
              <a:rPr lang="sr-Cyrl-RS" sz="1600" b="1" i="1" dirty="0" smtClean="0">
                <a:solidFill>
                  <a:srgbClr val="FFFF00"/>
                </a:solidFill>
              </a:rPr>
              <a:t>Реконструкција некадашњег</a:t>
            </a:r>
          </a:p>
          <a:p>
            <a:r>
              <a:rPr lang="sr-Cyrl-RS" sz="1600" b="1" i="1" dirty="0">
                <a:solidFill>
                  <a:srgbClr val="FFFF00"/>
                </a:solidFill>
              </a:rPr>
              <a:t>и</a:t>
            </a:r>
            <a:r>
              <a:rPr lang="sr-Cyrl-RS" sz="1600" b="1" i="1" dirty="0" smtClean="0">
                <a:solidFill>
                  <a:srgbClr val="FFFF00"/>
                </a:solidFill>
              </a:rPr>
              <a:t>згледа Звечанске тврђаве</a:t>
            </a:r>
            <a:endParaRPr lang="sr-Latn-RS" sz="1600" b="1" i="1" dirty="0">
              <a:solidFill>
                <a:srgbClr val="FFFF00"/>
              </a:solidFill>
            </a:endParaRPr>
          </a:p>
        </p:txBody>
      </p:sp>
    </p:spTree>
    <p:extLst>
      <p:ext uri="{BB962C8B-B14F-4D97-AF65-F5344CB8AC3E}">
        <p14:creationId xmlns:p14="http://schemas.microsoft.com/office/powerpoint/2010/main" val="274098165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87144" y="67631"/>
            <a:ext cx="5016566" cy="400110"/>
          </a:xfrm>
          <a:prstGeom prst="rect">
            <a:avLst/>
          </a:prstGeom>
          <a:noFill/>
        </p:spPr>
        <p:txBody>
          <a:bodyPr wrap="none" rtlCol="0">
            <a:spAutoFit/>
          </a:bodyPr>
          <a:lstStyle/>
          <a:p>
            <a:r>
              <a:rPr lang="sr-Cyrl-RS" sz="2000" b="1" dirty="0" smtClean="0">
                <a:solidFill>
                  <a:srgbClr val="FFFF00"/>
                </a:solidFill>
              </a:rPr>
              <a:t>Бог пројављује чуда преко свог светитеља</a:t>
            </a:r>
            <a:endParaRPr lang="sr-Latn-RS" sz="2000" b="1" dirty="0">
              <a:solidFill>
                <a:srgbClr val="FFFF00"/>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3660842284"/>
              </p:ext>
            </p:extLst>
          </p:nvPr>
        </p:nvGraphicFramePr>
        <p:xfrm>
          <a:off x="4161129" y="579947"/>
          <a:ext cx="3143697" cy="2832637"/>
        </p:xfrm>
        <a:graphic>
          <a:graphicData uri="http://schemas.openxmlformats.org/presentationml/2006/ole">
            <mc:AlternateContent xmlns:mc="http://schemas.openxmlformats.org/markup-compatibility/2006">
              <mc:Choice xmlns:v="urn:schemas-microsoft-com:vml" Requires="v">
                <p:oleObj spid="_x0000_s13325" name="CorelDRAW" r:id="rId3" imgW="2262914" imgH="2037729" progId="CorelDRAW.Graphic.11">
                  <p:embed/>
                </p:oleObj>
              </mc:Choice>
              <mc:Fallback>
                <p:oleObj name="CorelDRAW" r:id="rId3" imgW="2262914" imgH="2037729" progId="CorelDRAW.Graphic.11">
                  <p:embed/>
                  <p:pic>
                    <p:nvPicPr>
                      <p:cNvPr id="0" name=""/>
                      <p:cNvPicPr/>
                      <p:nvPr/>
                    </p:nvPicPr>
                    <p:blipFill>
                      <a:blip r:embed="rId4"/>
                      <a:stretch>
                        <a:fillRect/>
                      </a:stretch>
                    </p:blipFill>
                    <p:spPr>
                      <a:xfrm>
                        <a:off x="4161129" y="579947"/>
                        <a:ext cx="3143697" cy="2832637"/>
                      </a:xfrm>
                      <a:prstGeom prst="rect">
                        <a:avLst/>
                      </a:prstGeom>
                    </p:spPr>
                  </p:pic>
                </p:oleObj>
              </mc:Fallback>
            </mc:AlternateContent>
          </a:graphicData>
        </a:graphic>
      </p:graphicFrame>
      <p:sp>
        <p:nvSpPr>
          <p:cNvPr id="8" name="TextBox 7"/>
          <p:cNvSpPr txBox="1"/>
          <p:nvPr/>
        </p:nvSpPr>
        <p:spPr>
          <a:xfrm>
            <a:off x="521828" y="4114964"/>
            <a:ext cx="10987133" cy="258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sr-Cyrl-RS" b="1" dirty="0" smtClean="0">
                <a:solidFill>
                  <a:srgbClr val="FF0000"/>
                </a:solidFill>
              </a:rPr>
              <a:t>Седам година после смрти Стефана Дечанског, једном црквењаку јавио се неки човек два пута у блиставим одеждама, са поруком да се ископају Стефанове мошти, али црквени оци нису хтели то да ураде, па се Стефан јавио на крају игуману Дечана, после чега су се свечано окупили отворили гроб светитељев.. И имали шта да виде, нетрулежне мошти Стефанове исте као и кад је умро.. Кад се та вест раширила, многи народ је долазио, а један човек који је био слеп и потрошио сво наследство од својих богатих родитеља да би нашао лек за очи, приступио је ковчегу Стефановом и ставио главу на њега. У том тренутку његов вид се повратио и постао здрав.. То је показало да је Стефан цео живот провео у молитви и тежњи да достигне Царство Божије, без жаљења на судбину која му је била предодредила велика искушења.. Па га је </a:t>
            </a:r>
            <a:r>
              <a:rPr lang="sr-Cyrl-RS" b="1" smtClean="0">
                <a:solidFill>
                  <a:srgbClr val="FF0000"/>
                </a:solidFill>
              </a:rPr>
              <a:t>Бог наградио многобројним чудима, </a:t>
            </a:r>
            <a:r>
              <a:rPr lang="sr-Cyrl-RS" b="1" dirty="0" smtClean="0">
                <a:solidFill>
                  <a:srgbClr val="FF0000"/>
                </a:solidFill>
              </a:rPr>
              <a:t>која су се </a:t>
            </a:r>
            <a:r>
              <a:rPr lang="sr-Cyrl-RS" b="1" smtClean="0">
                <a:solidFill>
                  <a:srgbClr val="FF0000"/>
                </a:solidFill>
              </a:rPr>
              <a:t>десила над његовим моштима.</a:t>
            </a:r>
            <a:endParaRPr lang="sr-Latn-RS" b="1" dirty="0">
              <a:solidFill>
                <a:srgbClr val="FF0000"/>
              </a:solidFill>
            </a:endParaRPr>
          </a:p>
        </p:txBody>
      </p:sp>
      <p:sp>
        <p:nvSpPr>
          <p:cNvPr id="9" name="TextBox 8"/>
          <p:cNvSpPr txBox="1"/>
          <p:nvPr/>
        </p:nvSpPr>
        <p:spPr>
          <a:xfrm>
            <a:off x="3627081" y="3460177"/>
            <a:ext cx="4776629" cy="338554"/>
          </a:xfrm>
          <a:prstGeom prst="rect">
            <a:avLst/>
          </a:prstGeom>
          <a:noFill/>
        </p:spPr>
        <p:txBody>
          <a:bodyPr wrap="none" rtlCol="0">
            <a:spAutoFit/>
          </a:bodyPr>
          <a:lstStyle/>
          <a:p>
            <a:r>
              <a:rPr lang="sr-Cyrl-RS" sz="1600" b="1" i="1" dirty="0" smtClean="0">
                <a:solidFill>
                  <a:srgbClr val="FFFF00"/>
                </a:solidFill>
              </a:rPr>
              <a:t>Откривање моштију Светог Стефана Дечанског</a:t>
            </a:r>
            <a:endParaRPr lang="sr-Latn-RS" sz="1600" b="1" i="1" dirty="0">
              <a:solidFill>
                <a:srgbClr val="FFFF00"/>
              </a:solidFill>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888" y="802582"/>
            <a:ext cx="2896316" cy="2172237"/>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7751" y="821410"/>
            <a:ext cx="3581400" cy="2153409"/>
          </a:xfrm>
          <a:prstGeom prst="rect">
            <a:avLst/>
          </a:prstGeom>
        </p:spPr>
      </p:pic>
      <p:sp>
        <p:nvSpPr>
          <p:cNvPr id="12" name="TextBox 11"/>
          <p:cNvSpPr txBox="1"/>
          <p:nvPr/>
        </p:nvSpPr>
        <p:spPr>
          <a:xfrm>
            <a:off x="330948" y="3069257"/>
            <a:ext cx="2778196" cy="338554"/>
          </a:xfrm>
          <a:prstGeom prst="rect">
            <a:avLst/>
          </a:prstGeom>
          <a:noFill/>
        </p:spPr>
        <p:txBody>
          <a:bodyPr wrap="none" rtlCol="0">
            <a:spAutoFit/>
          </a:bodyPr>
          <a:lstStyle/>
          <a:p>
            <a:r>
              <a:rPr lang="sr-Cyrl-RS" sz="1600" b="1" i="1" dirty="0" smtClean="0">
                <a:solidFill>
                  <a:srgbClr val="FFFF00"/>
                </a:solidFill>
              </a:rPr>
              <a:t>Мошти Стефана Дечанског</a:t>
            </a:r>
            <a:endParaRPr lang="sr-Latn-RS" sz="1600" b="1" i="1" dirty="0">
              <a:solidFill>
                <a:srgbClr val="FFFF00"/>
              </a:solidFill>
            </a:endParaRPr>
          </a:p>
        </p:txBody>
      </p:sp>
      <p:sp>
        <p:nvSpPr>
          <p:cNvPr id="13" name="TextBox 12"/>
          <p:cNvSpPr txBox="1"/>
          <p:nvPr/>
        </p:nvSpPr>
        <p:spPr>
          <a:xfrm>
            <a:off x="8641724" y="3069257"/>
            <a:ext cx="3116687" cy="338554"/>
          </a:xfrm>
          <a:prstGeom prst="rect">
            <a:avLst/>
          </a:prstGeom>
          <a:noFill/>
        </p:spPr>
        <p:txBody>
          <a:bodyPr wrap="square" rtlCol="0">
            <a:spAutoFit/>
          </a:bodyPr>
          <a:lstStyle/>
          <a:p>
            <a:r>
              <a:rPr lang="sr-Cyrl-RS" sz="1600" b="1" i="1" dirty="0">
                <a:solidFill>
                  <a:srgbClr val="FFFF00"/>
                </a:solidFill>
              </a:rPr>
              <a:t>Мошти Стефана Дечанског</a:t>
            </a:r>
            <a:endParaRPr lang="sr-Latn-RS" sz="1600" b="1" i="1" dirty="0">
              <a:solidFill>
                <a:srgbClr val="FFFF00"/>
              </a:solidFill>
            </a:endParaRPr>
          </a:p>
        </p:txBody>
      </p:sp>
    </p:spTree>
    <p:extLst>
      <p:ext uri="{BB962C8B-B14F-4D97-AF65-F5344CB8AC3E}">
        <p14:creationId xmlns:p14="http://schemas.microsoft.com/office/powerpoint/2010/main" val="28723547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6775" y="1377985"/>
            <a:ext cx="3240378" cy="42838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Box 4"/>
          <p:cNvSpPr txBox="1"/>
          <p:nvPr/>
        </p:nvSpPr>
        <p:spPr>
          <a:xfrm>
            <a:off x="4066775" y="231819"/>
            <a:ext cx="3426579"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000" b="1" dirty="0" smtClean="0"/>
              <a:t>Стефан у ропству код Татара</a:t>
            </a:r>
            <a:endParaRPr lang="sr-Latn-RS" sz="2000" b="1" dirty="0"/>
          </a:p>
        </p:txBody>
      </p:sp>
      <p:sp>
        <p:nvSpPr>
          <p:cNvPr id="6" name="TextBox 5"/>
          <p:cNvSpPr txBox="1"/>
          <p:nvPr/>
        </p:nvSpPr>
        <p:spPr>
          <a:xfrm>
            <a:off x="5059354" y="708482"/>
            <a:ext cx="1441420" cy="369332"/>
          </a:xfrm>
          <a:prstGeom prst="rect">
            <a:avLst/>
          </a:prstGeom>
          <a:noFill/>
        </p:spPr>
        <p:txBody>
          <a:bodyPr wrap="none" rtlCol="0">
            <a:spAutoFit/>
          </a:bodyPr>
          <a:lstStyle/>
          <a:p>
            <a:r>
              <a:rPr lang="sr-Cyrl-RS" b="1" i="1" dirty="0" smtClean="0">
                <a:solidFill>
                  <a:srgbClr val="FFFF00"/>
                </a:solidFill>
              </a:rPr>
              <a:t>+трпљење+</a:t>
            </a:r>
            <a:endParaRPr lang="sr-Latn-RS" b="1" i="1" dirty="0">
              <a:solidFill>
                <a:srgbClr val="FFFF00"/>
              </a:solidFill>
            </a:endParaRPr>
          </a:p>
        </p:txBody>
      </p:sp>
      <p:sp>
        <p:nvSpPr>
          <p:cNvPr id="7" name="TextBox 6"/>
          <p:cNvSpPr txBox="1"/>
          <p:nvPr/>
        </p:nvSpPr>
        <p:spPr>
          <a:xfrm>
            <a:off x="115910" y="2253802"/>
            <a:ext cx="3850783"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Када су Татари покорили више земаља, краљ Милутин их је више пута победио,али на крају је морао да склопи са њима договор о миру, а гаранција је била ропство Стефана и неколико великаша.</a:t>
            </a:r>
            <a:endParaRPr lang="sr-Latn-RS" b="1" dirty="0"/>
          </a:p>
        </p:txBody>
      </p:sp>
      <p:sp>
        <p:nvSpPr>
          <p:cNvPr id="8" name="TextBox 7"/>
          <p:cNvSpPr txBox="1"/>
          <p:nvPr/>
        </p:nvSpPr>
        <p:spPr>
          <a:xfrm>
            <a:off x="7675809" y="2292438"/>
            <a:ext cx="4121240"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Овај догађај је нека врста предсказања Стефанове судбине, која ће проћи у сталном трпљењу превеликих искушења. У ропству је провео неколико година, када се поново вратио у Србију.</a:t>
            </a:r>
            <a:endParaRPr lang="sr-Latn-RS" b="1" dirty="0"/>
          </a:p>
        </p:txBody>
      </p:sp>
    </p:spTree>
    <p:extLst>
      <p:ext uri="{BB962C8B-B14F-4D97-AF65-F5344CB8AC3E}">
        <p14:creationId xmlns:p14="http://schemas.microsoft.com/office/powerpoint/2010/main" val="2082291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921548476"/>
              </p:ext>
            </p:extLst>
          </p:nvPr>
        </p:nvGraphicFramePr>
        <p:xfrm>
          <a:off x="3912210" y="1558343"/>
          <a:ext cx="3447156" cy="3735057"/>
        </p:xfrm>
        <a:graphic>
          <a:graphicData uri="http://schemas.openxmlformats.org/presentationml/2006/ole">
            <mc:AlternateContent xmlns:mc="http://schemas.openxmlformats.org/markup-compatibility/2006">
              <mc:Choice xmlns:v="urn:schemas-microsoft-com:vml" Requires="v">
                <p:oleObj spid="_x0000_s2075" name="CorelDRAW" r:id="rId3" imgW="2147380" imgH="2327367" progId="CorelDRAW.Graphic.11">
                  <p:embed/>
                </p:oleObj>
              </mc:Choice>
              <mc:Fallback>
                <p:oleObj name="CorelDRAW" r:id="rId3" imgW="2147380" imgH="2327367" progId="CorelDRAW.Graphic.11">
                  <p:embed/>
                  <p:pic>
                    <p:nvPicPr>
                      <p:cNvPr id="0" name=""/>
                      <p:cNvPicPr/>
                      <p:nvPr/>
                    </p:nvPicPr>
                    <p:blipFill>
                      <a:blip r:embed="rId4"/>
                      <a:stretch>
                        <a:fillRect/>
                      </a:stretch>
                    </p:blipFill>
                    <p:spPr>
                      <a:xfrm>
                        <a:off x="3912210" y="1558343"/>
                        <a:ext cx="3447156" cy="3735057"/>
                      </a:xfrm>
                      <a:prstGeom prst="rect">
                        <a:avLst/>
                      </a:prstGeom>
                    </p:spPr>
                  </p:pic>
                </p:oleObj>
              </mc:Fallback>
            </mc:AlternateContent>
          </a:graphicData>
        </a:graphic>
      </p:graphicFrame>
      <p:sp>
        <p:nvSpPr>
          <p:cNvPr id="5" name="TextBox 4"/>
          <p:cNvSpPr txBox="1"/>
          <p:nvPr/>
        </p:nvSpPr>
        <p:spPr>
          <a:xfrm>
            <a:off x="4056845" y="425002"/>
            <a:ext cx="2848793" cy="400110"/>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sr-Cyrl-RS" sz="2000" b="1" dirty="0" smtClean="0"/>
              <a:t>Ослепљење Стефаново</a:t>
            </a:r>
            <a:endParaRPr lang="sr-Latn-RS" sz="2000" b="1" dirty="0"/>
          </a:p>
        </p:txBody>
      </p:sp>
      <p:sp>
        <p:nvSpPr>
          <p:cNvPr id="6" name="TextBox 5"/>
          <p:cNvSpPr txBox="1"/>
          <p:nvPr/>
        </p:nvSpPr>
        <p:spPr>
          <a:xfrm>
            <a:off x="315329" y="2297006"/>
            <a:ext cx="3400023" cy="203132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sr-Cyrl-RS" b="1" dirty="0" smtClean="0"/>
              <a:t>Није прошло много година од ропства код Татара, Стефан опет наилази на слична искушења. Ђаво као отац лажи саветовао је великаше да наговоре Стефана да устане против свога оца Милутина.</a:t>
            </a:r>
            <a:endParaRPr lang="sr-Latn-RS" b="1" dirty="0"/>
          </a:p>
        </p:txBody>
      </p:sp>
      <p:sp>
        <p:nvSpPr>
          <p:cNvPr id="7" name="TextBox 6"/>
          <p:cNvSpPr txBox="1"/>
          <p:nvPr/>
        </p:nvSpPr>
        <p:spPr>
          <a:xfrm>
            <a:off x="7804598" y="2297005"/>
            <a:ext cx="3979572"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sr-Cyrl-RS" b="1" dirty="0" smtClean="0"/>
              <a:t>Милутин не провервши истину угуши брзо побуну, и замоли сина да се преда, а Стефан послуша оца који га на почетку лепо дочека, али по наговору жене он  казни Стефана тако што га ослепеше.</a:t>
            </a:r>
            <a:endParaRPr lang="sr-Latn-RS" b="1" dirty="0"/>
          </a:p>
        </p:txBody>
      </p:sp>
      <p:sp>
        <p:nvSpPr>
          <p:cNvPr id="8" name="TextBox 7"/>
          <p:cNvSpPr txBox="1"/>
          <p:nvPr/>
        </p:nvSpPr>
        <p:spPr>
          <a:xfrm>
            <a:off x="4617863" y="866258"/>
            <a:ext cx="1726755" cy="369332"/>
          </a:xfrm>
          <a:prstGeom prst="rect">
            <a:avLst/>
          </a:prstGeom>
          <a:noFill/>
        </p:spPr>
        <p:txBody>
          <a:bodyPr wrap="none" rtlCol="0">
            <a:spAutoFit/>
          </a:bodyPr>
          <a:lstStyle/>
          <a:p>
            <a:r>
              <a:rPr lang="sr-Cyrl-RS" b="1" i="1" dirty="0" smtClean="0">
                <a:solidFill>
                  <a:srgbClr val="FFFF00"/>
                </a:solidFill>
              </a:rPr>
              <a:t>+послушност+</a:t>
            </a:r>
            <a:endParaRPr lang="sr-Latn-RS" b="1" i="1" dirty="0">
              <a:solidFill>
                <a:srgbClr val="FFFF00"/>
              </a:solidFill>
            </a:endParaRPr>
          </a:p>
        </p:txBody>
      </p:sp>
    </p:spTree>
    <p:extLst>
      <p:ext uri="{BB962C8B-B14F-4D97-AF65-F5344CB8AC3E}">
        <p14:creationId xmlns:p14="http://schemas.microsoft.com/office/powerpoint/2010/main" val="26103303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4060656165"/>
              </p:ext>
            </p:extLst>
          </p:nvPr>
        </p:nvGraphicFramePr>
        <p:xfrm>
          <a:off x="3786390" y="1441161"/>
          <a:ext cx="3777221" cy="3926489"/>
        </p:xfrm>
        <a:graphic>
          <a:graphicData uri="http://schemas.openxmlformats.org/presentationml/2006/ole">
            <mc:AlternateContent xmlns:mc="http://schemas.openxmlformats.org/markup-compatibility/2006">
              <mc:Choice xmlns:v="urn:schemas-microsoft-com:vml" Requires="v">
                <p:oleObj spid="_x0000_s3099" name="CorelDRAW" r:id="rId3" imgW="2370621" imgH="2463954" progId="CorelDRAW.Graphic.11">
                  <p:embed/>
                </p:oleObj>
              </mc:Choice>
              <mc:Fallback>
                <p:oleObj name="CorelDRAW" r:id="rId3" imgW="2370621" imgH="2463954" progId="CorelDRAW.Graphic.11">
                  <p:embed/>
                  <p:pic>
                    <p:nvPicPr>
                      <p:cNvPr id="0" name=""/>
                      <p:cNvPicPr/>
                      <p:nvPr/>
                    </p:nvPicPr>
                    <p:blipFill>
                      <a:blip r:embed="rId4"/>
                      <a:stretch>
                        <a:fillRect/>
                      </a:stretch>
                    </p:blipFill>
                    <p:spPr>
                      <a:xfrm>
                        <a:off x="3786390" y="1441161"/>
                        <a:ext cx="3777221" cy="3926489"/>
                      </a:xfrm>
                      <a:prstGeom prst="rect">
                        <a:avLst/>
                      </a:prstGeom>
                    </p:spPr>
                  </p:pic>
                </p:oleObj>
              </mc:Fallback>
            </mc:AlternateContent>
          </a:graphicData>
        </a:graphic>
      </p:graphicFrame>
      <p:sp>
        <p:nvSpPr>
          <p:cNvPr id="5" name="TextBox 4"/>
          <p:cNvSpPr txBox="1"/>
          <p:nvPr/>
        </p:nvSpPr>
        <p:spPr>
          <a:xfrm>
            <a:off x="3296991" y="231819"/>
            <a:ext cx="5247014"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Јављање Светог Николе Стефану Дечанском</a:t>
            </a:r>
            <a:endParaRPr lang="sr-Latn-RS" sz="2000" b="1" dirty="0"/>
          </a:p>
        </p:txBody>
      </p:sp>
      <p:sp>
        <p:nvSpPr>
          <p:cNvPr id="6" name="TextBox 5"/>
          <p:cNvSpPr txBox="1"/>
          <p:nvPr/>
        </p:nvSpPr>
        <p:spPr>
          <a:xfrm>
            <a:off x="3786390" y="802237"/>
            <a:ext cx="3832139" cy="369332"/>
          </a:xfrm>
          <a:prstGeom prst="rect">
            <a:avLst/>
          </a:prstGeom>
          <a:noFill/>
        </p:spPr>
        <p:txBody>
          <a:bodyPr wrap="none" rtlCol="0">
            <a:spAutoFit/>
          </a:bodyPr>
          <a:lstStyle/>
          <a:p>
            <a:r>
              <a:rPr lang="sr-Cyrl-RS" b="1" dirty="0" smtClean="0">
                <a:solidFill>
                  <a:srgbClr val="FFFF00"/>
                </a:solidFill>
              </a:rPr>
              <a:t>честитост+поштење=помоћ Божија</a:t>
            </a:r>
            <a:endParaRPr lang="sr-Latn-RS" b="1" dirty="0">
              <a:solidFill>
                <a:srgbClr val="FFFF00"/>
              </a:solidFill>
            </a:endParaRPr>
          </a:p>
        </p:txBody>
      </p:sp>
      <p:sp>
        <p:nvSpPr>
          <p:cNvPr id="7" name="TextBox 6"/>
          <p:cNvSpPr txBox="1"/>
          <p:nvPr/>
        </p:nvSpPr>
        <p:spPr>
          <a:xfrm>
            <a:off x="128790" y="2388742"/>
            <a:ext cx="3567448" cy="203132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Стефан је био ослепљен на Овчијем пољу поред Скопља, где се налазила Црква Светог Николе. Стефан је трпео велике болове и  био јеисцрпљен, али је тек пред зору заспао и видео у сну Светог Николу.</a:t>
            </a:r>
            <a:endParaRPr lang="sr-Latn-RS" b="1" dirty="0"/>
          </a:p>
        </p:txBody>
      </p:sp>
      <p:sp>
        <p:nvSpPr>
          <p:cNvPr id="8" name="TextBox 7"/>
          <p:cNvSpPr txBox="1"/>
          <p:nvPr/>
        </p:nvSpPr>
        <p:spPr>
          <a:xfrm>
            <a:off x="7653763" y="2388742"/>
            <a:ext cx="4246316" cy="175432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Св.Никола се јавио Стефану у сјајној одећи окружен јаком светлошћу говорећи му: ,, Стефане не тугуј, ево твојих очију на моме длану ’’. Кад се пробудио Стефан се помоли Богу и своме заштитнику Светом Николи.</a:t>
            </a:r>
            <a:endParaRPr lang="sr-Latn-RS" b="1" dirty="0"/>
          </a:p>
        </p:txBody>
      </p:sp>
      <p:sp>
        <p:nvSpPr>
          <p:cNvPr id="2" name="TextBox 1"/>
          <p:cNvSpPr txBox="1"/>
          <p:nvPr/>
        </p:nvSpPr>
        <p:spPr>
          <a:xfrm>
            <a:off x="4262321" y="5467965"/>
            <a:ext cx="2880276" cy="338554"/>
          </a:xfrm>
          <a:prstGeom prst="rect">
            <a:avLst/>
          </a:prstGeom>
          <a:noFill/>
        </p:spPr>
        <p:txBody>
          <a:bodyPr wrap="none" rtlCol="0">
            <a:spAutoFit/>
          </a:bodyPr>
          <a:lstStyle/>
          <a:p>
            <a:r>
              <a:rPr lang="sr-Cyrl-RS" sz="1600" b="1" i="1" dirty="0" smtClean="0">
                <a:solidFill>
                  <a:srgbClr val="FFFF00"/>
                </a:solidFill>
              </a:rPr>
              <a:t>Јављање Св.Николе Стефану</a:t>
            </a:r>
            <a:endParaRPr lang="sr-Latn-RS" sz="1600" b="1" i="1" dirty="0">
              <a:solidFill>
                <a:srgbClr val="FFFF00"/>
              </a:solidFill>
            </a:endParaRPr>
          </a:p>
        </p:txBody>
      </p:sp>
    </p:spTree>
    <p:extLst>
      <p:ext uri="{BB962C8B-B14F-4D97-AF65-F5344CB8AC3E}">
        <p14:creationId xmlns:p14="http://schemas.microsoft.com/office/powerpoint/2010/main" val="21554311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08360" y="412123"/>
            <a:ext cx="3509615" cy="400110"/>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sr-Cyrl-RS" sz="2000" b="1" dirty="0" smtClean="0"/>
              <a:t>Стефан протеран у Цариград</a:t>
            </a:r>
            <a:endParaRPr lang="sr-Latn-RS" sz="2000" b="1" dirty="0"/>
          </a:p>
        </p:txBody>
      </p:sp>
      <p:graphicFrame>
        <p:nvGraphicFramePr>
          <p:cNvPr id="6" name="Object 5"/>
          <p:cNvGraphicFramePr>
            <a:graphicFrameLocks noChangeAspect="1"/>
          </p:cNvGraphicFramePr>
          <p:nvPr>
            <p:extLst>
              <p:ext uri="{D42A27DB-BD31-4B8C-83A1-F6EECF244321}">
                <p14:modId xmlns:p14="http://schemas.microsoft.com/office/powerpoint/2010/main" val="960645186"/>
              </p:ext>
            </p:extLst>
          </p:nvPr>
        </p:nvGraphicFramePr>
        <p:xfrm>
          <a:off x="4275622" y="1502257"/>
          <a:ext cx="3175090" cy="3529292"/>
        </p:xfrm>
        <a:graphic>
          <a:graphicData uri="http://schemas.openxmlformats.org/presentationml/2006/ole">
            <mc:AlternateContent xmlns:mc="http://schemas.openxmlformats.org/markup-compatibility/2006">
              <mc:Choice xmlns:v="urn:schemas-microsoft-com:vml" Requires="v">
                <p:oleObj spid="_x0000_s4121" name="CorelDRAW" r:id="rId3" imgW="2375750" imgH="2641300" progId="CorelDRAW.Graphic.11">
                  <p:embed/>
                </p:oleObj>
              </mc:Choice>
              <mc:Fallback>
                <p:oleObj name="CorelDRAW" r:id="rId3" imgW="2375750" imgH="2641300" progId="CorelDRAW.Graphic.11">
                  <p:embed/>
                  <p:pic>
                    <p:nvPicPr>
                      <p:cNvPr id="0" name=""/>
                      <p:cNvPicPr/>
                      <p:nvPr/>
                    </p:nvPicPr>
                    <p:blipFill>
                      <a:blip r:embed="rId4"/>
                      <a:stretch>
                        <a:fillRect/>
                      </a:stretch>
                    </p:blipFill>
                    <p:spPr>
                      <a:xfrm>
                        <a:off x="4275622" y="1502257"/>
                        <a:ext cx="3175090" cy="3529292"/>
                      </a:xfrm>
                      <a:prstGeom prst="rect">
                        <a:avLst/>
                      </a:prstGeom>
                    </p:spPr>
                  </p:pic>
                </p:oleObj>
              </mc:Fallback>
            </mc:AlternateContent>
          </a:graphicData>
        </a:graphic>
      </p:graphicFrame>
      <p:sp>
        <p:nvSpPr>
          <p:cNvPr id="7" name="TextBox 6"/>
          <p:cNvSpPr txBox="1"/>
          <p:nvPr/>
        </p:nvSpPr>
        <p:spPr>
          <a:xfrm>
            <a:off x="3992451" y="889730"/>
            <a:ext cx="4057842" cy="369332"/>
          </a:xfrm>
          <a:prstGeom prst="rect">
            <a:avLst/>
          </a:prstGeom>
          <a:noFill/>
        </p:spPr>
        <p:txBody>
          <a:bodyPr wrap="none" rtlCol="0">
            <a:spAutoFit/>
          </a:bodyPr>
          <a:lstStyle/>
          <a:p>
            <a:r>
              <a:rPr lang="sr-Cyrl-RS" b="1" dirty="0">
                <a:solidFill>
                  <a:srgbClr val="FFFF00"/>
                </a:solidFill>
              </a:rPr>
              <a:t>в</a:t>
            </a:r>
            <a:r>
              <a:rPr lang="sr-Cyrl-RS" b="1" dirty="0" smtClean="0">
                <a:solidFill>
                  <a:srgbClr val="FFFF00"/>
                </a:solidFill>
              </a:rPr>
              <a:t>ера+молитва+смиреност+скромност</a:t>
            </a:r>
            <a:endParaRPr lang="sr-Latn-RS" b="1" dirty="0">
              <a:solidFill>
                <a:srgbClr val="FFFF00"/>
              </a:solidFill>
            </a:endParaRPr>
          </a:p>
        </p:txBody>
      </p:sp>
      <p:sp>
        <p:nvSpPr>
          <p:cNvPr id="8" name="TextBox 7"/>
          <p:cNvSpPr txBox="1"/>
          <p:nvPr/>
        </p:nvSpPr>
        <p:spPr>
          <a:xfrm>
            <a:off x="270455" y="1974241"/>
            <a:ext cx="3580327" cy="2585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Стефан је протеран са женом и два сина у другу земљу, прво је живео у царском двору,али касније су га преместили у манастир Христа Сведржитеља. Његовим понашањем су били сви одушевљени од власти, цркве, народа тако да су њему гледали светог Божијег човека. </a:t>
            </a:r>
            <a:endParaRPr lang="sr-Latn-RS" b="1" dirty="0"/>
          </a:p>
        </p:txBody>
      </p:sp>
      <p:sp>
        <p:nvSpPr>
          <p:cNvPr id="9" name="TextBox 8"/>
          <p:cNvSpPr txBox="1"/>
          <p:nvPr/>
        </p:nvSpPr>
        <p:spPr>
          <a:xfrm>
            <a:off x="7765960" y="1965136"/>
            <a:ext cx="4211392" cy="2585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Стално је одлазио у цркву на молитве, стајао до краја и последњи излазио из Цркве. Када му је његов пријатељ из Србије донео злато,он га је одбио рекавши му да је сиротињи то потребније..Чак су цар и Патријарх долазили код њега да га питају шта да раде са неки Варламом, који је нападао православно учење. </a:t>
            </a:r>
            <a:endParaRPr lang="sr-Latn-RS" b="1" dirty="0"/>
          </a:p>
        </p:txBody>
      </p:sp>
      <p:sp>
        <p:nvSpPr>
          <p:cNvPr id="2" name="TextBox 1"/>
          <p:cNvSpPr txBox="1"/>
          <p:nvPr/>
        </p:nvSpPr>
        <p:spPr>
          <a:xfrm>
            <a:off x="4084346" y="5105467"/>
            <a:ext cx="3557641" cy="338554"/>
          </a:xfrm>
          <a:prstGeom prst="rect">
            <a:avLst/>
          </a:prstGeom>
          <a:noFill/>
        </p:spPr>
        <p:txBody>
          <a:bodyPr wrap="none" rtlCol="0">
            <a:spAutoFit/>
          </a:bodyPr>
          <a:lstStyle/>
          <a:p>
            <a:r>
              <a:rPr lang="sr-Cyrl-RS" sz="1600" b="1" i="1" dirty="0" smtClean="0">
                <a:solidFill>
                  <a:srgbClr val="FFFF00"/>
                </a:solidFill>
              </a:rPr>
              <a:t>Протеривање Стефана у Цариграда</a:t>
            </a:r>
            <a:endParaRPr lang="sr-Latn-RS" sz="1600" b="1" i="1" dirty="0">
              <a:solidFill>
                <a:srgbClr val="FFFF00"/>
              </a:solidFill>
            </a:endParaRPr>
          </a:p>
        </p:txBody>
      </p:sp>
    </p:spTree>
    <p:extLst>
      <p:ext uri="{BB962C8B-B14F-4D97-AF65-F5344CB8AC3E}">
        <p14:creationId xmlns:p14="http://schemas.microsoft.com/office/powerpoint/2010/main" val="40048179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06838" y="253756"/>
            <a:ext cx="5460642" cy="461665"/>
          </a:xfrm>
          <a:prstGeom prst="rect">
            <a:avLst/>
          </a:prstGeom>
          <a:noFill/>
        </p:spPr>
        <p:txBody>
          <a:bodyPr wrap="square" rtlCol="0">
            <a:spAutoFit/>
          </a:bodyPr>
          <a:lstStyle/>
          <a:p>
            <a:r>
              <a:rPr lang="sr-Cyrl-RS" sz="2400" b="1" dirty="0" smtClean="0"/>
              <a:t>Свети Никола враћа вид Стефану</a:t>
            </a:r>
            <a:endParaRPr lang="sr-Latn-RS" sz="2400" b="1" dirty="0"/>
          </a:p>
        </p:txBody>
      </p:sp>
      <p:graphicFrame>
        <p:nvGraphicFramePr>
          <p:cNvPr id="5" name="Object 4"/>
          <p:cNvGraphicFramePr>
            <a:graphicFrameLocks noChangeAspect="1"/>
          </p:cNvGraphicFramePr>
          <p:nvPr>
            <p:extLst>
              <p:ext uri="{D42A27DB-BD31-4B8C-83A1-F6EECF244321}">
                <p14:modId xmlns:p14="http://schemas.microsoft.com/office/powerpoint/2010/main" val="2791261158"/>
              </p:ext>
            </p:extLst>
          </p:nvPr>
        </p:nvGraphicFramePr>
        <p:xfrm>
          <a:off x="4138632" y="1545465"/>
          <a:ext cx="2929265" cy="3406775"/>
        </p:xfrm>
        <a:graphic>
          <a:graphicData uri="http://schemas.openxmlformats.org/presentationml/2006/ole">
            <mc:AlternateContent xmlns:mc="http://schemas.openxmlformats.org/markup-compatibility/2006">
              <mc:Choice xmlns:v="urn:schemas-microsoft-com:vml" Requires="v">
                <p:oleObj spid="_x0000_s5145" name="CorelDRAW" r:id="rId3" imgW="2317172" imgH="2695827" progId="CorelDRAW.Graphic.11">
                  <p:embed/>
                </p:oleObj>
              </mc:Choice>
              <mc:Fallback>
                <p:oleObj name="CorelDRAW" r:id="rId3" imgW="2317172" imgH="2695827" progId="CorelDRAW.Graphic.11">
                  <p:embed/>
                  <p:pic>
                    <p:nvPicPr>
                      <p:cNvPr id="0" name=""/>
                      <p:cNvPicPr/>
                      <p:nvPr/>
                    </p:nvPicPr>
                    <p:blipFill>
                      <a:blip r:embed="rId4"/>
                      <a:stretch>
                        <a:fillRect/>
                      </a:stretch>
                    </p:blipFill>
                    <p:spPr>
                      <a:xfrm>
                        <a:off x="4138632" y="1545465"/>
                        <a:ext cx="2929265" cy="3406775"/>
                      </a:xfrm>
                      <a:prstGeom prst="rect">
                        <a:avLst/>
                      </a:prstGeom>
                    </p:spPr>
                  </p:pic>
                </p:oleObj>
              </mc:Fallback>
            </mc:AlternateContent>
          </a:graphicData>
        </a:graphic>
      </p:graphicFrame>
      <p:sp>
        <p:nvSpPr>
          <p:cNvPr id="6" name="TextBox 5"/>
          <p:cNvSpPr txBox="1"/>
          <p:nvPr/>
        </p:nvSpPr>
        <p:spPr>
          <a:xfrm>
            <a:off x="218942" y="1711492"/>
            <a:ext cx="3593206" cy="2585323"/>
          </a:xfrm>
          <a:prstGeom prst="rect">
            <a:avLst/>
          </a:prstGeom>
          <a:noFill/>
        </p:spPr>
        <p:txBody>
          <a:bodyPr wrap="square" rtlCol="0">
            <a:spAutoFit/>
          </a:bodyPr>
          <a:lstStyle/>
          <a:p>
            <a:pPr algn="just"/>
            <a:r>
              <a:rPr lang="sr-Cyrl-RS" b="1" dirty="0" smtClean="0"/>
              <a:t>Вече пре слављења славе Светог Николе у Цркви, Стефан седе мало док се читало житије о Св.Николи и заспаше.. И у сну јави му се поново Св.Никола са речима:,, Сећаш ли се шта сам ти прошли пут обећао’’?. Стефан одговори:,,Знам ко си, али се не сећам шта си ми обећао’’.</a:t>
            </a:r>
            <a:endParaRPr lang="sr-Latn-RS" b="1" dirty="0"/>
          </a:p>
        </p:txBody>
      </p:sp>
      <p:sp>
        <p:nvSpPr>
          <p:cNvPr id="7" name="TextBox 6"/>
          <p:cNvSpPr txBox="1"/>
          <p:nvPr/>
        </p:nvSpPr>
        <p:spPr>
          <a:xfrm>
            <a:off x="7209566" y="1711492"/>
            <a:ext cx="4859848" cy="2308324"/>
          </a:xfrm>
          <a:prstGeom prst="rect">
            <a:avLst/>
          </a:prstGeom>
          <a:noFill/>
        </p:spPr>
        <p:txBody>
          <a:bodyPr wrap="square" rtlCol="0">
            <a:spAutoFit/>
          </a:bodyPr>
          <a:lstStyle/>
          <a:p>
            <a:pPr algn="just"/>
            <a:r>
              <a:rPr lang="sr-Cyrl-RS" b="1" dirty="0" smtClean="0"/>
              <a:t>Светитељ му рече: ,, обећао сам да ћу ти вратити вид, јер твоје очи су у мојим рукама. И закрстивши га рече му: Господ Исус Христос који слепима вид враћа дарује твојим очима светлост’’. Пробудивши се Стефан се захвали Богу и Св.Николи молећи се на коленима. То је била пета година од када је постао слеп.</a:t>
            </a:r>
            <a:endParaRPr lang="sr-Latn-RS" b="1" dirty="0"/>
          </a:p>
        </p:txBody>
      </p:sp>
      <p:sp>
        <p:nvSpPr>
          <p:cNvPr id="8" name="TextBox 7"/>
          <p:cNvSpPr txBox="1"/>
          <p:nvPr/>
        </p:nvSpPr>
        <p:spPr>
          <a:xfrm>
            <a:off x="2597430" y="844744"/>
            <a:ext cx="6679457" cy="400110"/>
          </a:xfrm>
          <a:prstGeom prst="rect">
            <a:avLst/>
          </a:prstGeom>
          <a:noFill/>
        </p:spPr>
        <p:txBody>
          <a:bodyPr wrap="none" rtlCol="0">
            <a:spAutoFit/>
          </a:bodyPr>
          <a:lstStyle/>
          <a:p>
            <a:r>
              <a:rPr lang="sr-Cyrl-RS" sz="2000" b="1" i="1" dirty="0" smtClean="0">
                <a:solidFill>
                  <a:srgbClr val="FFFF00"/>
                </a:solidFill>
              </a:rPr>
              <a:t>+честитост+поштење+вера+молитва=Чудо излечења</a:t>
            </a:r>
            <a:endParaRPr lang="sr-Latn-RS" sz="2000" b="1" i="1" dirty="0">
              <a:solidFill>
                <a:srgbClr val="FFFF00"/>
              </a:solidFill>
            </a:endParaRPr>
          </a:p>
        </p:txBody>
      </p:sp>
      <p:sp>
        <p:nvSpPr>
          <p:cNvPr id="2" name="TextBox 1"/>
          <p:cNvSpPr txBox="1"/>
          <p:nvPr/>
        </p:nvSpPr>
        <p:spPr>
          <a:xfrm>
            <a:off x="4079707" y="4952240"/>
            <a:ext cx="2988190" cy="338554"/>
          </a:xfrm>
          <a:prstGeom prst="rect">
            <a:avLst/>
          </a:prstGeom>
          <a:noFill/>
        </p:spPr>
        <p:txBody>
          <a:bodyPr wrap="none" rtlCol="0">
            <a:spAutoFit/>
          </a:bodyPr>
          <a:lstStyle/>
          <a:p>
            <a:r>
              <a:rPr lang="sr-Cyrl-RS" sz="1600" b="1" i="1" dirty="0" smtClean="0">
                <a:solidFill>
                  <a:srgbClr val="FFFF00"/>
                </a:solidFill>
              </a:rPr>
              <a:t>Св.Никола враћа вид Стефану</a:t>
            </a:r>
            <a:endParaRPr lang="sr-Latn-RS" sz="1600" b="1" i="1" dirty="0">
              <a:solidFill>
                <a:srgbClr val="FFFF00"/>
              </a:solidFill>
            </a:endParaRPr>
          </a:p>
        </p:txBody>
      </p:sp>
    </p:spTree>
    <p:extLst>
      <p:ext uri="{BB962C8B-B14F-4D97-AF65-F5344CB8AC3E}">
        <p14:creationId xmlns:p14="http://schemas.microsoft.com/office/powerpoint/2010/main" val="6494525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6090" y="321972"/>
            <a:ext cx="3044808" cy="400110"/>
          </a:xfrm>
          <a:prstGeom prst="rect">
            <a:avLst/>
          </a:prstGeom>
          <a:noFill/>
        </p:spPr>
        <p:txBody>
          <a:bodyPr wrap="none" rtlCol="0">
            <a:spAutoFit/>
          </a:bodyPr>
          <a:lstStyle/>
          <a:p>
            <a:r>
              <a:rPr lang="sr-Cyrl-RS" sz="2000" b="1" dirty="0" smtClean="0"/>
              <a:t>Стефан се враћа у Србију</a:t>
            </a:r>
            <a:endParaRPr lang="sr-Latn-RS" sz="2000" b="1" dirty="0"/>
          </a:p>
        </p:txBody>
      </p:sp>
      <p:graphicFrame>
        <p:nvGraphicFramePr>
          <p:cNvPr id="5" name="Object 4"/>
          <p:cNvGraphicFramePr>
            <a:graphicFrameLocks noChangeAspect="1"/>
          </p:cNvGraphicFramePr>
          <p:nvPr>
            <p:extLst>
              <p:ext uri="{D42A27DB-BD31-4B8C-83A1-F6EECF244321}">
                <p14:modId xmlns:p14="http://schemas.microsoft.com/office/powerpoint/2010/main" val="3101325509"/>
              </p:ext>
            </p:extLst>
          </p:nvPr>
        </p:nvGraphicFramePr>
        <p:xfrm>
          <a:off x="4357544" y="1472101"/>
          <a:ext cx="2897687" cy="3447628"/>
        </p:xfrm>
        <a:graphic>
          <a:graphicData uri="http://schemas.openxmlformats.org/presentationml/2006/ole">
            <mc:AlternateContent xmlns:mc="http://schemas.openxmlformats.org/markup-compatibility/2006">
              <mc:Choice xmlns:v="urn:schemas-microsoft-com:vml" Requires="v">
                <p:oleObj spid="_x0000_s6168" name="CorelDRAW" r:id="rId3" imgW="2082864" imgH="2477450" progId="CorelDRAW.Graphic.11">
                  <p:embed/>
                </p:oleObj>
              </mc:Choice>
              <mc:Fallback>
                <p:oleObj name="CorelDRAW" r:id="rId3" imgW="2082864" imgH="2477450" progId="CorelDRAW.Graphic.11">
                  <p:embed/>
                  <p:pic>
                    <p:nvPicPr>
                      <p:cNvPr id="0" name=""/>
                      <p:cNvPicPr/>
                      <p:nvPr/>
                    </p:nvPicPr>
                    <p:blipFill>
                      <a:blip r:embed="rId4"/>
                      <a:stretch>
                        <a:fillRect/>
                      </a:stretch>
                    </p:blipFill>
                    <p:spPr>
                      <a:xfrm>
                        <a:off x="4357544" y="1472101"/>
                        <a:ext cx="2897687" cy="3447628"/>
                      </a:xfrm>
                      <a:prstGeom prst="rect">
                        <a:avLst/>
                      </a:prstGeom>
                    </p:spPr>
                  </p:pic>
                </p:oleObj>
              </mc:Fallback>
            </mc:AlternateContent>
          </a:graphicData>
        </a:graphic>
      </p:graphicFrame>
      <p:sp>
        <p:nvSpPr>
          <p:cNvPr id="6" name="TextBox 5"/>
          <p:cNvSpPr txBox="1"/>
          <p:nvPr/>
        </p:nvSpPr>
        <p:spPr>
          <a:xfrm>
            <a:off x="5322244" y="974846"/>
            <a:ext cx="1080680" cy="369332"/>
          </a:xfrm>
          <a:prstGeom prst="rect">
            <a:avLst/>
          </a:prstGeom>
          <a:noFill/>
        </p:spPr>
        <p:txBody>
          <a:bodyPr wrap="none" rtlCol="0">
            <a:spAutoFit/>
          </a:bodyPr>
          <a:lstStyle/>
          <a:p>
            <a:r>
              <a:rPr lang="sr-Cyrl-RS" b="1" i="1" dirty="0" smtClean="0">
                <a:solidFill>
                  <a:srgbClr val="FFFF00"/>
                </a:solidFill>
              </a:rPr>
              <a:t>+љубав+</a:t>
            </a:r>
            <a:endParaRPr lang="sr-Latn-RS" b="1" i="1" dirty="0">
              <a:solidFill>
                <a:srgbClr val="FFFF00"/>
              </a:solidFill>
            </a:endParaRPr>
          </a:p>
        </p:txBody>
      </p:sp>
      <p:sp>
        <p:nvSpPr>
          <p:cNvPr id="7" name="TextBox 6"/>
          <p:cNvSpPr txBox="1"/>
          <p:nvPr/>
        </p:nvSpPr>
        <p:spPr>
          <a:xfrm>
            <a:off x="347731" y="2013013"/>
            <a:ext cx="3078052" cy="1477328"/>
          </a:xfrm>
          <a:prstGeom prst="rect">
            <a:avLst/>
          </a:prstGeom>
          <a:noFill/>
        </p:spPr>
        <p:txBody>
          <a:bodyPr wrap="square" rtlCol="0">
            <a:spAutoFit/>
          </a:bodyPr>
          <a:lstStyle/>
          <a:p>
            <a:pPr algn="just"/>
            <a:r>
              <a:rPr lang="sr-Cyrl-RS" b="1" dirty="0" smtClean="0"/>
              <a:t>Стефан је провео 7 година као затвореник, али љубав према отаџбини се није смањивала, већ се све више повећавала..</a:t>
            </a:r>
            <a:endParaRPr lang="sr-Latn-RS" b="1" dirty="0"/>
          </a:p>
        </p:txBody>
      </p:sp>
      <p:sp>
        <p:nvSpPr>
          <p:cNvPr id="8" name="TextBox 7"/>
          <p:cNvSpPr txBox="1"/>
          <p:nvPr/>
        </p:nvSpPr>
        <p:spPr>
          <a:xfrm>
            <a:off x="7444121" y="2013013"/>
            <a:ext cx="4747879" cy="1477328"/>
          </a:xfrm>
          <a:prstGeom prst="rect">
            <a:avLst/>
          </a:prstGeom>
          <a:noFill/>
        </p:spPr>
        <p:txBody>
          <a:bodyPr wrap="square" rtlCol="0">
            <a:spAutoFit/>
          </a:bodyPr>
          <a:lstStyle/>
          <a:p>
            <a:r>
              <a:rPr lang="sr-Cyrl-RS" b="1" dirty="0" smtClean="0"/>
              <a:t>Да би се вратио послао је писмо игуману Хиландарском Данилу, а он је сазвао савет стараца са целе Свете Горе, који се сложио да треба да утичу на </a:t>
            </a:r>
            <a:r>
              <a:rPr lang="sr-Cyrl-RS" b="1" dirty="0"/>
              <a:t>ц</a:t>
            </a:r>
            <a:r>
              <a:rPr lang="sr-Cyrl-RS" b="1" dirty="0" smtClean="0"/>
              <a:t>рквене и државне власти да се Стефан врати у Србију.</a:t>
            </a:r>
            <a:endParaRPr lang="sr-Latn-RS" b="1" dirty="0"/>
          </a:p>
        </p:txBody>
      </p:sp>
    </p:spTree>
    <p:extLst>
      <p:ext uri="{BB962C8B-B14F-4D97-AF65-F5344CB8AC3E}">
        <p14:creationId xmlns:p14="http://schemas.microsoft.com/office/powerpoint/2010/main" val="34284299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50028" y="270457"/>
            <a:ext cx="2768959" cy="461665"/>
          </a:xfrm>
          <a:prstGeom prst="rect">
            <a:avLst/>
          </a:prstGeom>
          <a:noFill/>
        </p:spPr>
        <p:txBody>
          <a:bodyPr wrap="square" rtlCol="0">
            <a:spAutoFit/>
          </a:bodyPr>
          <a:lstStyle/>
          <a:p>
            <a:r>
              <a:rPr lang="sr-Cyrl-RS" sz="2400" b="1" dirty="0" smtClean="0"/>
              <a:t>Помирење са оцем</a:t>
            </a:r>
            <a:endParaRPr lang="sr-Latn-RS" sz="2400" b="1" dirty="0"/>
          </a:p>
        </p:txBody>
      </p:sp>
      <p:graphicFrame>
        <p:nvGraphicFramePr>
          <p:cNvPr id="5" name="Object 4"/>
          <p:cNvGraphicFramePr>
            <a:graphicFrameLocks noChangeAspect="1"/>
          </p:cNvGraphicFramePr>
          <p:nvPr>
            <p:extLst>
              <p:ext uri="{D42A27DB-BD31-4B8C-83A1-F6EECF244321}">
                <p14:modId xmlns:p14="http://schemas.microsoft.com/office/powerpoint/2010/main" val="2628905967"/>
              </p:ext>
            </p:extLst>
          </p:nvPr>
        </p:nvGraphicFramePr>
        <p:xfrm>
          <a:off x="4250028" y="2033988"/>
          <a:ext cx="3004892" cy="3462829"/>
        </p:xfrm>
        <a:graphic>
          <a:graphicData uri="http://schemas.openxmlformats.org/presentationml/2006/ole">
            <mc:AlternateContent xmlns:mc="http://schemas.openxmlformats.org/markup-compatibility/2006">
              <mc:Choice xmlns:v="urn:schemas-microsoft-com:vml" Requires="v">
                <p:oleObj spid="_x0000_s7192" name="CorelDRAW" r:id="rId3" imgW="1853684" imgH="2136254" progId="CorelDRAW.Graphic.11">
                  <p:embed/>
                </p:oleObj>
              </mc:Choice>
              <mc:Fallback>
                <p:oleObj name="CorelDRAW" r:id="rId3" imgW="1853684" imgH="2136254" progId="CorelDRAW.Graphic.11">
                  <p:embed/>
                  <p:pic>
                    <p:nvPicPr>
                      <p:cNvPr id="0" name=""/>
                      <p:cNvPicPr/>
                      <p:nvPr/>
                    </p:nvPicPr>
                    <p:blipFill>
                      <a:blip r:embed="rId4"/>
                      <a:stretch>
                        <a:fillRect/>
                      </a:stretch>
                    </p:blipFill>
                    <p:spPr>
                      <a:xfrm>
                        <a:off x="4250028" y="2033988"/>
                        <a:ext cx="3004892" cy="3462829"/>
                      </a:xfrm>
                      <a:prstGeom prst="rect">
                        <a:avLst/>
                      </a:prstGeom>
                    </p:spPr>
                  </p:pic>
                </p:oleObj>
              </mc:Fallback>
            </mc:AlternateContent>
          </a:graphicData>
        </a:graphic>
      </p:graphicFrame>
      <p:sp>
        <p:nvSpPr>
          <p:cNvPr id="6" name="TextBox 5"/>
          <p:cNvSpPr txBox="1"/>
          <p:nvPr/>
        </p:nvSpPr>
        <p:spPr>
          <a:xfrm>
            <a:off x="218941" y="2472742"/>
            <a:ext cx="3760631" cy="2585323"/>
          </a:xfrm>
          <a:prstGeom prst="rect">
            <a:avLst/>
          </a:prstGeom>
          <a:noFill/>
        </p:spPr>
        <p:txBody>
          <a:bodyPr wrap="square" rtlCol="0">
            <a:spAutoFit/>
          </a:bodyPr>
          <a:lstStyle/>
          <a:p>
            <a:pPr algn="just"/>
            <a:r>
              <a:rPr lang="sr-Cyrl-RS" b="1" dirty="0" smtClean="0"/>
              <a:t>Стефан стиже негде око 1320. године у Србију. Дочек је био величанствен, много људи, властеле и свештеника се окупило како би прославили тај догађај помирења оца и сина. Са Стефаном стижу и гости међу којима је био угуман манастира где је Стефан био заточен.</a:t>
            </a:r>
            <a:endParaRPr lang="sr-Latn-RS" b="1" dirty="0"/>
          </a:p>
        </p:txBody>
      </p:sp>
      <p:sp>
        <p:nvSpPr>
          <p:cNvPr id="7" name="TextBox 6"/>
          <p:cNvSpPr txBox="1"/>
          <p:nvPr/>
        </p:nvSpPr>
        <p:spPr>
          <a:xfrm>
            <a:off x="7675808" y="2472742"/>
            <a:ext cx="4172755" cy="2585323"/>
          </a:xfrm>
          <a:prstGeom prst="rect">
            <a:avLst/>
          </a:prstGeom>
          <a:noFill/>
        </p:spPr>
        <p:txBody>
          <a:bodyPr wrap="square" rtlCol="0">
            <a:spAutoFit/>
          </a:bodyPr>
          <a:lstStyle/>
          <a:p>
            <a:pPr algn="just"/>
            <a:r>
              <a:rPr lang="sr-Cyrl-RS" b="1" dirty="0" smtClean="0"/>
              <a:t>Када су стигли Стефан је клекнуо пред оца и замолио опроштај,  а Милутин је био потресен када је игуман манастира где је Стефан био заточен рекао: ,, Славни краљу прими сина свога, јер он вреди више од свог блага и злата које има наше царство, и знај колико је нама користио толико си себе оштетио’’..</a:t>
            </a:r>
            <a:endParaRPr lang="sr-Latn-RS" b="1" dirty="0"/>
          </a:p>
        </p:txBody>
      </p:sp>
      <p:sp>
        <p:nvSpPr>
          <p:cNvPr id="8" name="TextBox 7"/>
          <p:cNvSpPr txBox="1"/>
          <p:nvPr/>
        </p:nvSpPr>
        <p:spPr>
          <a:xfrm>
            <a:off x="2331076" y="829057"/>
            <a:ext cx="8770513" cy="369332"/>
          </a:xfrm>
          <a:prstGeom prst="rect">
            <a:avLst/>
          </a:prstGeom>
          <a:noFill/>
        </p:spPr>
        <p:txBody>
          <a:bodyPr wrap="square" rtlCol="0">
            <a:spAutoFit/>
          </a:bodyPr>
          <a:lstStyle/>
          <a:p>
            <a:r>
              <a:rPr lang="sr-Cyrl-RS" b="1" i="1" dirty="0" smtClean="0">
                <a:solidFill>
                  <a:srgbClr val="FFFF00"/>
                </a:solidFill>
              </a:rPr>
              <a:t>незлобивост+опроштај+смирење+скромност+љубав=слога међу људима</a:t>
            </a:r>
            <a:endParaRPr lang="sr-Latn-RS" b="1" i="1" dirty="0">
              <a:solidFill>
                <a:srgbClr val="FFFF00"/>
              </a:solidFill>
            </a:endParaRPr>
          </a:p>
        </p:txBody>
      </p:sp>
      <p:sp>
        <p:nvSpPr>
          <p:cNvPr id="2" name="TextBox 1"/>
          <p:cNvSpPr txBox="1"/>
          <p:nvPr/>
        </p:nvSpPr>
        <p:spPr>
          <a:xfrm>
            <a:off x="4135140" y="5496817"/>
            <a:ext cx="3234668" cy="338554"/>
          </a:xfrm>
          <a:prstGeom prst="rect">
            <a:avLst/>
          </a:prstGeom>
          <a:noFill/>
        </p:spPr>
        <p:txBody>
          <a:bodyPr wrap="none" rtlCol="0">
            <a:spAutoFit/>
          </a:bodyPr>
          <a:lstStyle/>
          <a:p>
            <a:r>
              <a:rPr lang="sr-Cyrl-RS" sz="1600" b="1" i="1" dirty="0" smtClean="0">
                <a:solidFill>
                  <a:srgbClr val="FFFF00"/>
                </a:solidFill>
              </a:rPr>
              <a:t>Помирење Стефана и Милутина</a:t>
            </a:r>
            <a:endParaRPr lang="sr-Latn-RS" sz="1600" b="1" i="1" dirty="0">
              <a:solidFill>
                <a:srgbClr val="FFFF00"/>
              </a:solidFill>
            </a:endParaRPr>
          </a:p>
        </p:txBody>
      </p:sp>
    </p:spTree>
    <p:extLst>
      <p:ext uri="{BB962C8B-B14F-4D97-AF65-F5344CB8AC3E}">
        <p14:creationId xmlns:p14="http://schemas.microsoft.com/office/powerpoint/2010/main" val="129822306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11763" y="360609"/>
            <a:ext cx="3576557"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Крунисање Стефана за краља</a:t>
            </a:r>
            <a:endParaRPr lang="sr-Latn-RS" sz="2000" b="1" dirty="0"/>
          </a:p>
        </p:txBody>
      </p:sp>
      <p:graphicFrame>
        <p:nvGraphicFramePr>
          <p:cNvPr id="3" name="Object 2"/>
          <p:cNvGraphicFramePr>
            <a:graphicFrameLocks noChangeAspect="1"/>
          </p:cNvGraphicFramePr>
          <p:nvPr>
            <p:extLst>
              <p:ext uri="{D42A27DB-BD31-4B8C-83A1-F6EECF244321}">
                <p14:modId xmlns:p14="http://schemas.microsoft.com/office/powerpoint/2010/main" val="4241099913"/>
              </p:ext>
            </p:extLst>
          </p:nvPr>
        </p:nvGraphicFramePr>
        <p:xfrm>
          <a:off x="3854013" y="1003121"/>
          <a:ext cx="3272760" cy="3903729"/>
        </p:xfrm>
        <a:graphic>
          <a:graphicData uri="http://schemas.openxmlformats.org/presentationml/2006/ole">
            <mc:AlternateContent xmlns:mc="http://schemas.openxmlformats.org/markup-compatibility/2006">
              <mc:Choice xmlns:v="urn:schemas-microsoft-com:vml" Requires="v">
                <p:oleObj spid="_x0000_s8213" name="CorelDRAW" r:id="rId3" imgW="2512070" imgH="2996263" progId="CorelDRAW.Graphic.11">
                  <p:embed/>
                </p:oleObj>
              </mc:Choice>
              <mc:Fallback>
                <p:oleObj name="CorelDRAW" r:id="rId3" imgW="2512070" imgH="2996263" progId="CorelDRAW.Graphic.11">
                  <p:embed/>
                  <p:pic>
                    <p:nvPicPr>
                      <p:cNvPr id="0" name=""/>
                      <p:cNvPicPr/>
                      <p:nvPr/>
                    </p:nvPicPr>
                    <p:blipFill>
                      <a:blip r:embed="rId4"/>
                      <a:stretch>
                        <a:fillRect/>
                      </a:stretch>
                    </p:blipFill>
                    <p:spPr>
                      <a:xfrm>
                        <a:off x="3854013" y="1003121"/>
                        <a:ext cx="3272760" cy="3903729"/>
                      </a:xfrm>
                      <a:prstGeom prst="rect">
                        <a:avLst/>
                      </a:prstGeom>
                    </p:spPr>
                  </p:pic>
                </p:oleObj>
              </mc:Fallback>
            </mc:AlternateContent>
          </a:graphicData>
        </a:graphic>
      </p:graphicFrame>
      <p:sp>
        <p:nvSpPr>
          <p:cNvPr id="4" name="TextBox 3"/>
          <p:cNvSpPr txBox="1"/>
          <p:nvPr/>
        </p:nvSpPr>
        <p:spPr>
          <a:xfrm>
            <a:off x="103029" y="5045349"/>
            <a:ext cx="3593206"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Када је чуо да је краљ Милутин умро, Стефан скида повез са очију и показује да су му  Бог и Свети Никола помогли да се излечи.</a:t>
            </a:r>
            <a:endParaRPr lang="sr-Latn-RS" b="1" dirty="0"/>
          </a:p>
        </p:txBody>
      </p:sp>
      <p:sp>
        <p:nvSpPr>
          <p:cNvPr id="5" name="TextBox 4"/>
          <p:cNvSpPr txBox="1"/>
          <p:nvPr/>
        </p:nvSpPr>
        <p:spPr>
          <a:xfrm>
            <a:off x="7288320" y="4906850"/>
            <a:ext cx="4787770" cy="175432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Стефан је крунисан 1322.године на Богојављење у Пећи. Крунисао га је Архиепископ Никодим уз присуство много званица и самог народа, који је био пресрећан, јер Бог показао чудо излечења на своме слузи Стефану.</a:t>
            </a:r>
            <a:endParaRPr lang="sr-Latn-RS" b="1"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523" y="760719"/>
            <a:ext cx="2484202" cy="240834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6974" y="744282"/>
            <a:ext cx="2961605" cy="234193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8" name="TextBox 7"/>
          <p:cNvSpPr txBox="1"/>
          <p:nvPr/>
        </p:nvSpPr>
        <p:spPr>
          <a:xfrm>
            <a:off x="400080" y="3412902"/>
            <a:ext cx="2613088" cy="338554"/>
          </a:xfrm>
          <a:prstGeom prst="rect">
            <a:avLst/>
          </a:prstGeom>
          <a:noFill/>
        </p:spPr>
        <p:txBody>
          <a:bodyPr wrap="none" rtlCol="0">
            <a:spAutoFit/>
          </a:bodyPr>
          <a:lstStyle/>
          <a:p>
            <a:r>
              <a:rPr lang="sr-Cyrl-RS" sz="1600" b="1" i="1" dirty="0" smtClean="0">
                <a:solidFill>
                  <a:srgbClr val="FFFF00"/>
                </a:solidFill>
              </a:rPr>
              <a:t>Круна Стефана Дечанског</a:t>
            </a:r>
            <a:endParaRPr lang="sr-Latn-RS" sz="1600" b="1" i="1" dirty="0">
              <a:solidFill>
                <a:srgbClr val="FFFF00"/>
              </a:solidFill>
            </a:endParaRPr>
          </a:p>
        </p:txBody>
      </p:sp>
      <p:sp>
        <p:nvSpPr>
          <p:cNvPr id="9" name="TextBox 8"/>
          <p:cNvSpPr txBox="1"/>
          <p:nvPr/>
        </p:nvSpPr>
        <p:spPr>
          <a:xfrm>
            <a:off x="8411223" y="3289791"/>
            <a:ext cx="3313105" cy="584775"/>
          </a:xfrm>
          <a:prstGeom prst="rect">
            <a:avLst/>
          </a:prstGeom>
          <a:noFill/>
        </p:spPr>
        <p:txBody>
          <a:bodyPr wrap="square" rtlCol="0">
            <a:spAutoFit/>
          </a:bodyPr>
          <a:lstStyle/>
          <a:p>
            <a:r>
              <a:rPr lang="sr-Cyrl-RS" sz="1600" b="1" i="1" dirty="0" smtClean="0">
                <a:solidFill>
                  <a:srgbClr val="FFFF00"/>
                </a:solidFill>
              </a:rPr>
              <a:t>Манастир у Пећи, где је крунисан            </a:t>
            </a:r>
          </a:p>
          <a:p>
            <a:r>
              <a:rPr lang="sr-Cyrl-RS" sz="1600" b="1" i="1" dirty="0">
                <a:solidFill>
                  <a:srgbClr val="FFFF00"/>
                </a:solidFill>
              </a:rPr>
              <a:t> </a:t>
            </a:r>
            <a:r>
              <a:rPr lang="sr-Cyrl-RS" sz="1600" b="1" i="1" dirty="0" smtClean="0">
                <a:solidFill>
                  <a:srgbClr val="FFFF00"/>
                </a:solidFill>
              </a:rPr>
              <a:t>                Стефан Дечански</a:t>
            </a:r>
            <a:endParaRPr lang="sr-Latn-RS" sz="1600" b="1" i="1" dirty="0">
              <a:solidFill>
                <a:srgbClr val="FFFF00"/>
              </a:solidFill>
            </a:endParaRPr>
          </a:p>
        </p:txBody>
      </p:sp>
      <p:sp>
        <p:nvSpPr>
          <p:cNvPr id="10" name="TextBox 9"/>
          <p:cNvSpPr txBox="1"/>
          <p:nvPr/>
        </p:nvSpPr>
        <p:spPr>
          <a:xfrm>
            <a:off x="4018962" y="4916560"/>
            <a:ext cx="2962158" cy="338554"/>
          </a:xfrm>
          <a:prstGeom prst="rect">
            <a:avLst/>
          </a:prstGeom>
          <a:noFill/>
        </p:spPr>
        <p:txBody>
          <a:bodyPr wrap="none" rtlCol="0">
            <a:spAutoFit/>
          </a:bodyPr>
          <a:lstStyle/>
          <a:p>
            <a:r>
              <a:rPr lang="sr-Cyrl-RS" sz="1600" b="1" i="1" dirty="0" smtClean="0">
                <a:solidFill>
                  <a:srgbClr val="FFFF00"/>
                </a:solidFill>
              </a:rPr>
              <a:t>Крунисање Стефана за краља</a:t>
            </a:r>
            <a:endParaRPr lang="sr-Latn-RS" sz="1600" b="1" i="1" dirty="0">
              <a:solidFill>
                <a:srgbClr val="FFFF00"/>
              </a:solidFill>
            </a:endParaRPr>
          </a:p>
        </p:txBody>
      </p:sp>
    </p:spTree>
    <p:extLst>
      <p:ext uri="{BB962C8B-B14F-4D97-AF65-F5344CB8AC3E}">
        <p14:creationId xmlns:p14="http://schemas.microsoft.com/office/powerpoint/2010/main" val="793198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TM04033923[[fn=Depth]]</Template>
  <TotalTime>472</TotalTime>
  <Words>1630</Words>
  <Application>Microsoft Office PowerPoint</Application>
  <PresentationFormat>Widescreen</PresentationFormat>
  <Paragraphs>71</Paragraphs>
  <Slides>14</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8" baseType="lpstr">
      <vt:lpstr>Arial</vt:lpstr>
      <vt:lpstr>Corbel</vt:lpstr>
      <vt:lpstr>Depth</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Dragan</cp:lastModifiedBy>
  <cp:revision>55</cp:revision>
  <dcterms:created xsi:type="dcterms:W3CDTF">2017-07-17T08:29:47Z</dcterms:created>
  <dcterms:modified xsi:type="dcterms:W3CDTF">2020-05-14T14:35:18Z</dcterms:modified>
</cp:coreProperties>
</file>