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image" Target="../media/image3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1087916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442454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2602444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03C3C70-53B6-417B-8911-9AE716C90CFA}" type="slidenum">
              <a:rPr lang="sr-Latn-RS" smtClean="0"/>
              <a:t>‹#›</a:t>
            </a:fld>
            <a:endParaRPr lang="sr-Latn-R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37289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3261433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2227885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3152800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753353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3337473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93677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1967170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1333470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209596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72131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834447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2516670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1E2D6-B827-41F4-A256-0158C2CFCBA6}" type="datetimeFigureOut">
              <a:rPr lang="sr-Latn-RS" smtClean="0"/>
              <a:t>15.5.2020.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03C3C70-53B6-417B-8911-9AE716C90CFA}" type="slidenum">
              <a:rPr lang="sr-Latn-RS" smtClean="0"/>
              <a:t>‹#›</a:t>
            </a:fld>
            <a:endParaRPr lang="sr-Latn-RS"/>
          </a:p>
        </p:txBody>
      </p:sp>
    </p:spTree>
    <p:extLst>
      <p:ext uri="{BB962C8B-B14F-4D97-AF65-F5344CB8AC3E}">
        <p14:creationId xmlns:p14="http://schemas.microsoft.com/office/powerpoint/2010/main" val="173104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A91E2D6-B827-41F4-A256-0158C2CFCBA6}" type="datetimeFigureOut">
              <a:rPr lang="sr-Latn-RS" smtClean="0"/>
              <a:t>15.5.2020.</a:t>
            </a:fld>
            <a:endParaRPr lang="sr-Latn-R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03C3C70-53B6-417B-8911-9AE716C90CFA}" type="slidenum">
              <a:rPr lang="sr-Latn-RS" smtClean="0"/>
              <a:t>‹#›</a:t>
            </a:fld>
            <a:endParaRPr lang="sr-Latn-RS"/>
          </a:p>
        </p:txBody>
      </p:sp>
    </p:spTree>
    <p:extLst>
      <p:ext uri="{BB962C8B-B14F-4D97-AF65-F5344CB8AC3E}">
        <p14:creationId xmlns:p14="http://schemas.microsoft.com/office/powerpoint/2010/main" val="257948219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34.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38.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40.emf"/><Relationship Id="rId5" Type="http://schemas.openxmlformats.org/officeDocument/2006/relationships/oleObject" Target="../embeddings/oleObject11.bin"/><Relationship Id="rId4" Type="http://schemas.openxmlformats.org/officeDocument/2006/relationships/image" Target="../media/image39.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7" Type="http://schemas.openxmlformats.org/officeDocument/2006/relationships/image" Target="../media/image43.e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3.bin"/><Relationship Id="rId5" Type="http://schemas.openxmlformats.org/officeDocument/2006/relationships/image" Target="../media/image44.jpg"/><Relationship Id="rId4" Type="http://schemas.openxmlformats.org/officeDocument/2006/relationships/image" Target="../media/image42.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7.jpg"/><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8.jpeg"/><Relationship Id="rId7" Type="http://schemas.openxmlformats.org/officeDocument/2006/relationships/image" Target="../media/image31.jp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12.jpg"/><Relationship Id="rId4" Type="http://schemas.openxmlformats.org/officeDocument/2006/relationships/image" Target="../media/image29.jpeg"/><Relationship Id="rId9"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20484" y="386366"/>
            <a:ext cx="2422458" cy="46166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400" b="1" dirty="0" smtClean="0"/>
              <a:t>Краљ Милутин</a:t>
            </a:r>
            <a:endParaRPr lang="sr-Latn-RS" sz="2400" b="1" dirty="0"/>
          </a:p>
        </p:txBody>
      </p:sp>
      <p:sp>
        <p:nvSpPr>
          <p:cNvPr id="5" name="TextBox 4"/>
          <p:cNvSpPr txBox="1"/>
          <p:nvPr/>
        </p:nvSpPr>
        <p:spPr>
          <a:xfrm>
            <a:off x="1282829" y="5142347"/>
            <a:ext cx="8920147" cy="147732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Рођен у Дежевској долини у Расу око 1253. године, од побожних и честитих родитеља Уроша Првог и Јелене Анжујске. Родитељи му дају име Милутин, да би био мио Богу и народу своме у свему.. Његова будућа снага биће упамћена тако што је Србија постала  поштована као озбиљана сила у овом делу света.</a:t>
            </a:r>
            <a:endParaRPr lang="sr-Latn-RS" b="1" dirty="0" smtClean="0"/>
          </a:p>
          <a:p>
            <a:pPr algn="just"/>
            <a:endParaRPr lang="sr-Latn-RS" b="1" dirty="0"/>
          </a:p>
        </p:txBody>
      </p:sp>
      <p:graphicFrame>
        <p:nvGraphicFramePr>
          <p:cNvPr id="7" name="Object 6"/>
          <p:cNvGraphicFramePr>
            <a:graphicFrameLocks noChangeAspect="1"/>
          </p:cNvGraphicFramePr>
          <p:nvPr>
            <p:extLst>
              <p:ext uri="{D42A27DB-BD31-4B8C-83A1-F6EECF244321}">
                <p14:modId xmlns:p14="http://schemas.microsoft.com/office/powerpoint/2010/main" val="2060886266"/>
              </p:ext>
            </p:extLst>
          </p:nvPr>
        </p:nvGraphicFramePr>
        <p:xfrm>
          <a:off x="502276" y="848031"/>
          <a:ext cx="2302264" cy="3503563"/>
        </p:xfrm>
        <a:graphic>
          <a:graphicData uri="http://schemas.openxmlformats.org/presentationml/2006/ole">
            <mc:AlternateContent xmlns:mc="http://schemas.openxmlformats.org/markup-compatibility/2006">
              <mc:Choice xmlns:v="urn:schemas-microsoft-com:vml" Requires="v">
                <p:oleObj spid="_x0000_s1043" name="CorelDRAW" r:id="rId3" imgW="2695899" imgH="4101911" progId="CorelDRAW.Graphic.11">
                  <p:embed/>
                </p:oleObj>
              </mc:Choice>
              <mc:Fallback>
                <p:oleObj name="CorelDRAW" r:id="rId3" imgW="2695899" imgH="4101911" progId="CorelDRAW.Graphic.11">
                  <p:embed/>
                  <p:pic>
                    <p:nvPicPr>
                      <p:cNvPr id="0" name=""/>
                      <p:cNvPicPr/>
                      <p:nvPr/>
                    </p:nvPicPr>
                    <p:blipFill>
                      <a:blip r:embed="rId4"/>
                      <a:stretch>
                        <a:fillRect/>
                      </a:stretch>
                    </p:blipFill>
                    <p:spPr>
                      <a:xfrm>
                        <a:off x="502276" y="848031"/>
                        <a:ext cx="2302264" cy="3503563"/>
                      </a:xfrm>
                      <a:prstGeom prst="rect">
                        <a:avLst/>
                      </a:prstGeom>
                    </p:spPr>
                  </p:pic>
                </p:oleObj>
              </mc:Fallback>
            </mc:AlternateContent>
          </a:graphicData>
        </a:graphic>
      </p:graphicFrame>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3784" y="1065306"/>
            <a:ext cx="4458239" cy="3606085"/>
          </a:xfrm>
          <a:prstGeom prst="ellipse">
            <a:avLst/>
          </a:prstGeom>
          <a:ln>
            <a:noFill/>
          </a:ln>
          <a:effectLst>
            <a:softEdge rad="112500"/>
          </a:effec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21961" y="848031"/>
            <a:ext cx="2501600" cy="3503563"/>
          </a:xfrm>
          <a:prstGeom prst="rect">
            <a:avLst/>
          </a:prstGeom>
        </p:spPr>
      </p:pic>
      <p:sp>
        <p:nvSpPr>
          <p:cNvPr id="2" name="TextBox 1"/>
          <p:cNvSpPr txBox="1"/>
          <p:nvPr/>
        </p:nvSpPr>
        <p:spPr>
          <a:xfrm>
            <a:off x="161034" y="4414545"/>
            <a:ext cx="2686056" cy="338554"/>
          </a:xfrm>
          <a:prstGeom prst="rect">
            <a:avLst/>
          </a:prstGeom>
          <a:noFill/>
        </p:spPr>
        <p:txBody>
          <a:bodyPr wrap="none" rtlCol="0">
            <a:spAutoFit/>
          </a:bodyPr>
          <a:lstStyle/>
          <a:p>
            <a:r>
              <a:rPr lang="sr-Cyrl-RS" sz="1600" b="1" i="1" dirty="0" smtClean="0">
                <a:solidFill>
                  <a:srgbClr val="FFFF00"/>
                </a:solidFill>
              </a:rPr>
              <a:t>Рођење краља Милутина</a:t>
            </a:r>
            <a:endParaRPr lang="sr-Latn-RS" sz="1600" b="1" i="1" dirty="0">
              <a:solidFill>
                <a:srgbClr val="FFFF00"/>
              </a:solidFill>
            </a:endParaRPr>
          </a:p>
        </p:txBody>
      </p:sp>
      <p:sp>
        <p:nvSpPr>
          <p:cNvPr id="3" name="TextBox 2"/>
          <p:cNvSpPr txBox="1"/>
          <p:nvPr/>
        </p:nvSpPr>
        <p:spPr>
          <a:xfrm>
            <a:off x="8961027" y="4404468"/>
            <a:ext cx="2175596" cy="584775"/>
          </a:xfrm>
          <a:prstGeom prst="rect">
            <a:avLst/>
          </a:prstGeom>
          <a:noFill/>
        </p:spPr>
        <p:txBody>
          <a:bodyPr wrap="none" rtlCol="0">
            <a:spAutoFit/>
          </a:bodyPr>
          <a:lstStyle/>
          <a:p>
            <a:r>
              <a:rPr lang="sr-Cyrl-RS" sz="1600" b="1" i="1" dirty="0" smtClean="0">
                <a:solidFill>
                  <a:srgbClr val="FFFF00"/>
                </a:solidFill>
              </a:rPr>
              <a:t>Славље због рођења</a:t>
            </a:r>
          </a:p>
          <a:p>
            <a:r>
              <a:rPr lang="sr-Cyrl-RS" sz="1600" b="1" i="1" dirty="0">
                <a:solidFill>
                  <a:srgbClr val="FFFF00"/>
                </a:solidFill>
              </a:rPr>
              <a:t> </a:t>
            </a:r>
            <a:r>
              <a:rPr lang="sr-Cyrl-RS" sz="1600" b="1" i="1" dirty="0" smtClean="0">
                <a:solidFill>
                  <a:srgbClr val="FFFF00"/>
                </a:solidFill>
              </a:rPr>
              <a:t>    српског краља</a:t>
            </a:r>
            <a:endParaRPr lang="sr-Latn-RS" sz="1600" b="1" i="1" dirty="0">
              <a:solidFill>
                <a:srgbClr val="FFFF00"/>
              </a:solidFill>
            </a:endParaRPr>
          </a:p>
        </p:txBody>
      </p:sp>
    </p:spTree>
    <p:extLst>
      <p:ext uri="{BB962C8B-B14F-4D97-AF65-F5344CB8AC3E}">
        <p14:creationId xmlns:p14="http://schemas.microsoft.com/office/powerpoint/2010/main" val="13743455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868468842"/>
              </p:ext>
            </p:extLst>
          </p:nvPr>
        </p:nvGraphicFramePr>
        <p:xfrm>
          <a:off x="4259890" y="880055"/>
          <a:ext cx="2847975" cy="3808413"/>
        </p:xfrm>
        <a:graphic>
          <a:graphicData uri="http://schemas.openxmlformats.org/presentationml/2006/ole">
            <mc:AlternateContent xmlns:mc="http://schemas.openxmlformats.org/markup-compatibility/2006">
              <mc:Choice xmlns:v="urn:schemas-microsoft-com:vml" Requires="v">
                <p:oleObj spid="_x0000_s6155" name="CorelDRAW" r:id="rId3" imgW="2847876" imgH="3807953" progId="CorelDRAW.Graphic.11">
                  <p:embed/>
                </p:oleObj>
              </mc:Choice>
              <mc:Fallback>
                <p:oleObj name="CorelDRAW" r:id="rId3" imgW="2847876" imgH="3807953" progId="CorelDRAW.Graphic.11">
                  <p:embed/>
                  <p:pic>
                    <p:nvPicPr>
                      <p:cNvPr id="0" name=""/>
                      <p:cNvPicPr/>
                      <p:nvPr/>
                    </p:nvPicPr>
                    <p:blipFill>
                      <a:blip r:embed="rId4"/>
                      <a:stretch>
                        <a:fillRect/>
                      </a:stretch>
                    </p:blipFill>
                    <p:spPr>
                      <a:xfrm>
                        <a:off x="4259890" y="880055"/>
                        <a:ext cx="2847975" cy="3808413"/>
                      </a:xfrm>
                      <a:prstGeom prst="rect">
                        <a:avLst/>
                      </a:prstGeom>
                    </p:spPr>
                  </p:pic>
                </p:oleObj>
              </mc:Fallback>
            </mc:AlternateContent>
          </a:graphicData>
        </a:graphic>
      </p:graphicFrame>
      <p:sp>
        <p:nvSpPr>
          <p:cNvPr id="5" name="TextBox 4"/>
          <p:cNvSpPr txBox="1"/>
          <p:nvPr/>
        </p:nvSpPr>
        <p:spPr>
          <a:xfrm>
            <a:off x="2949262" y="270455"/>
            <a:ext cx="5904180" cy="400110"/>
          </a:xfrm>
          <a:prstGeom prst="rect">
            <a:avLst/>
          </a:prstGeom>
          <a:noFill/>
        </p:spPr>
        <p:txBody>
          <a:bodyPr wrap="none" rtlCol="0">
            <a:spAutoFit/>
          </a:bodyPr>
          <a:lstStyle/>
          <a:p>
            <a:r>
              <a:rPr lang="sr-Cyrl-RS" sz="2000" b="1" dirty="0" smtClean="0">
                <a:solidFill>
                  <a:srgbClr val="FFFF00"/>
                </a:solidFill>
              </a:rPr>
              <a:t>Милосрђе=помоћ немоћнима и сиромашнима</a:t>
            </a:r>
            <a:endParaRPr lang="sr-Latn-RS" sz="2000" b="1" dirty="0">
              <a:solidFill>
                <a:srgbClr val="FFFF00"/>
              </a:solidFill>
            </a:endParaRPr>
          </a:p>
        </p:txBody>
      </p:sp>
      <p:sp>
        <p:nvSpPr>
          <p:cNvPr id="6" name="TextBox 5"/>
          <p:cNvSpPr txBox="1"/>
          <p:nvPr/>
        </p:nvSpPr>
        <p:spPr>
          <a:xfrm>
            <a:off x="386367" y="1906072"/>
            <a:ext cx="3464416" cy="2585323"/>
          </a:xfrm>
          <a:prstGeom prst="rect">
            <a:avLst/>
          </a:prstGeom>
          <a:noFill/>
        </p:spPr>
        <p:txBody>
          <a:bodyPr wrap="square" rtlCol="0">
            <a:spAutoFit/>
          </a:bodyPr>
          <a:lstStyle/>
          <a:p>
            <a:pPr algn="just"/>
            <a:r>
              <a:rPr lang="sr-Cyrl-RS" b="1" dirty="0" smtClean="0">
                <a:solidFill>
                  <a:srgbClr val="00B0F0"/>
                </a:solidFill>
              </a:rPr>
              <a:t>Краљ Милутин је несебично помогао свима којима је била потребна помоћ. Познато је да се ноћу кришом облачио у поцепану одећу, а са својим слугама ишао по народу делећи милостињу и распитивао шта им је потребно.</a:t>
            </a:r>
            <a:endParaRPr lang="sr-Latn-RS" b="1" dirty="0">
              <a:solidFill>
                <a:srgbClr val="00B0F0"/>
              </a:solidFill>
            </a:endParaRPr>
          </a:p>
        </p:txBody>
      </p:sp>
      <p:sp>
        <p:nvSpPr>
          <p:cNvPr id="7" name="TextBox 6"/>
          <p:cNvSpPr txBox="1"/>
          <p:nvPr/>
        </p:nvSpPr>
        <p:spPr>
          <a:xfrm>
            <a:off x="7302321" y="1906072"/>
            <a:ext cx="4262907" cy="2308324"/>
          </a:xfrm>
          <a:prstGeom prst="rect">
            <a:avLst/>
          </a:prstGeom>
          <a:noFill/>
        </p:spPr>
        <p:txBody>
          <a:bodyPr wrap="square" rtlCol="0">
            <a:spAutoFit/>
          </a:bodyPr>
          <a:lstStyle/>
          <a:p>
            <a:pPr algn="just"/>
            <a:r>
              <a:rPr lang="sr-Cyrl-RS" b="1" dirty="0" smtClean="0">
                <a:solidFill>
                  <a:srgbClr val="00B0F0"/>
                </a:solidFill>
              </a:rPr>
              <a:t>Отварао је широм земље болнице за сиромашне и болесне, чије је лечење било бесплатно. Његово милосрђе је било толико велико да је чак и у другим земљама отварао прихватилиште за беспомоћне и бескућнике, као што је било у Солуну, Цариграду, Јерусалиму.</a:t>
            </a:r>
            <a:endParaRPr lang="sr-Latn-RS" b="1" dirty="0">
              <a:solidFill>
                <a:srgbClr val="00B0F0"/>
              </a:solidFill>
            </a:endParaRPr>
          </a:p>
        </p:txBody>
      </p:sp>
    </p:spTree>
    <p:extLst>
      <p:ext uri="{BB962C8B-B14F-4D97-AF65-F5344CB8AC3E}">
        <p14:creationId xmlns:p14="http://schemas.microsoft.com/office/powerpoint/2010/main" val="42002605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927917745"/>
              </p:ext>
            </p:extLst>
          </p:nvPr>
        </p:nvGraphicFramePr>
        <p:xfrm>
          <a:off x="283336" y="1091668"/>
          <a:ext cx="4069723" cy="3141012"/>
        </p:xfrm>
        <a:graphic>
          <a:graphicData uri="http://schemas.openxmlformats.org/presentationml/2006/ole">
            <mc:AlternateContent xmlns:mc="http://schemas.openxmlformats.org/markup-compatibility/2006">
              <mc:Choice xmlns:v="urn:schemas-microsoft-com:vml" Requires="v">
                <p:oleObj spid="_x0000_s7181" name="CorelDRAW" r:id="rId3" imgW="3742560" imgH="4368240" progId="CorelDRAW.Graphic.11">
                  <p:embed/>
                </p:oleObj>
              </mc:Choice>
              <mc:Fallback>
                <p:oleObj name="CorelDRAW" r:id="rId3" imgW="3742560" imgH="4368240" progId="CorelDRAW.Graphic.11">
                  <p:embed/>
                  <p:pic>
                    <p:nvPicPr>
                      <p:cNvPr id="0" name=""/>
                      <p:cNvPicPr/>
                      <p:nvPr/>
                    </p:nvPicPr>
                    <p:blipFill>
                      <a:blip r:embed="rId4"/>
                      <a:stretch>
                        <a:fillRect/>
                      </a:stretch>
                    </p:blipFill>
                    <p:spPr>
                      <a:xfrm>
                        <a:off x="283336" y="1091668"/>
                        <a:ext cx="4069723" cy="3141012"/>
                      </a:xfrm>
                      <a:prstGeom prst="rect">
                        <a:avLst/>
                      </a:prstGeom>
                    </p:spPr>
                  </p:pic>
                </p:oleObj>
              </mc:Fallback>
            </mc:AlternateContent>
          </a:graphicData>
        </a:graphic>
      </p:graphicFrame>
      <p:sp>
        <p:nvSpPr>
          <p:cNvPr id="5" name="TextBox 4"/>
          <p:cNvSpPr txBox="1"/>
          <p:nvPr/>
        </p:nvSpPr>
        <p:spPr>
          <a:xfrm>
            <a:off x="4684370" y="221087"/>
            <a:ext cx="2983253" cy="400110"/>
          </a:xfrm>
          <a:prstGeom prst="rect">
            <a:avLst/>
          </a:prstGeom>
          <a:noFill/>
        </p:spPr>
        <p:txBody>
          <a:bodyPr wrap="none" rtlCol="0">
            <a:spAutoFit/>
          </a:bodyPr>
          <a:lstStyle/>
          <a:p>
            <a:r>
              <a:rPr lang="sr-Cyrl-RS" sz="2000" b="1" dirty="0" smtClean="0">
                <a:solidFill>
                  <a:srgbClr val="FFFF00"/>
                </a:solidFill>
              </a:rPr>
              <a:t>Смрт краља Милутина</a:t>
            </a:r>
            <a:endParaRPr lang="sr-Latn-RS" sz="2000" b="1" dirty="0">
              <a:solidFill>
                <a:srgbClr val="FFFF00"/>
              </a:solidFill>
            </a:endParaRPr>
          </a:p>
        </p:txBody>
      </p:sp>
      <p:sp>
        <p:nvSpPr>
          <p:cNvPr id="6" name="TextBox 5"/>
          <p:cNvSpPr txBox="1"/>
          <p:nvPr/>
        </p:nvSpPr>
        <p:spPr>
          <a:xfrm>
            <a:off x="283335" y="4823326"/>
            <a:ext cx="11354874" cy="2031325"/>
          </a:xfrm>
          <a:prstGeom prst="rect">
            <a:avLst/>
          </a:prstGeom>
          <a:noFill/>
        </p:spPr>
        <p:txBody>
          <a:bodyPr wrap="square" rtlCol="0">
            <a:spAutoFit/>
          </a:bodyPr>
          <a:lstStyle/>
          <a:p>
            <a:pPr algn="just"/>
            <a:r>
              <a:rPr lang="sr-Cyrl-RS" b="1" dirty="0" smtClean="0"/>
              <a:t>Превисока је цена владања свих српских владара, јер је требало издржати прејака искушења историјских догађаја, али Милутин је успешно то обавио, ојачавши српску државу привредно, војно, проширујући државне границе, подигавши највише светиња од свих владара до тада. </a:t>
            </a:r>
          </a:p>
          <a:p>
            <a:pPr algn="just"/>
            <a:r>
              <a:rPr lang="sr-Cyrl-RS" b="1" dirty="0" smtClean="0"/>
              <a:t>Али видевши унапред свој крај овоземаљског живота, поче се спремати за починак.. Пао је у тешку  али кратку болест, која му је одузела  моћ говора и свештеници почеше да читају молитве над њим. Умро је 29. октобра 1321. године у Неродимљу(Метохија), а сахрањен је по његовој жељи у својој задужбини манастиру Бањска.</a:t>
            </a:r>
            <a:endParaRPr lang="sr-Latn-RS" b="1"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8840" y="1091669"/>
            <a:ext cx="4136264" cy="31410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85842" y="1116575"/>
            <a:ext cx="2171942" cy="300701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9" name="TextBox 8"/>
          <p:cNvSpPr txBox="1"/>
          <p:nvPr/>
        </p:nvSpPr>
        <p:spPr>
          <a:xfrm>
            <a:off x="8845928" y="4358726"/>
            <a:ext cx="2002087" cy="338554"/>
          </a:xfrm>
          <a:prstGeom prst="rect">
            <a:avLst/>
          </a:prstGeom>
          <a:noFill/>
        </p:spPr>
        <p:txBody>
          <a:bodyPr wrap="none" rtlCol="0">
            <a:spAutoFit/>
          </a:bodyPr>
          <a:lstStyle/>
          <a:p>
            <a:r>
              <a:rPr lang="sr-Cyrl-RS" sz="1600" b="1" i="1" dirty="0" smtClean="0">
                <a:solidFill>
                  <a:srgbClr val="FFFF00"/>
                </a:solidFill>
              </a:rPr>
              <a:t>Манастир Бањска</a:t>
            </a:r>
            <a:endParaRPr lang="sr-Latn-RS" sz="1600" b="1" i="1" dirty="0">
              <a:solidFill>
                <a:srgbClr val="FFFF00"/>
              </a:solidFill>
            </a:endParaRPr>
          </a:p>
        </p:txBody>
      </p:sp>
      <p:sp>
        <p:nvSpPr>
          <p:cNvPr id="10" name="TextBox 9"/>
          <p:cNvSpPr txBox="1"/>
          <p:nvPr/>
        </p:nvSpPr>
        <p:spPr>
          <a:xfrm>
            <a:off x="798490" y="4291725"/>
            <a:ext cx="2969467" cy="338554"/>
          </a:xfrm>
          <a:prstGeom prst="rect">
            <a:avLst/>
          </a:prstGeom>
          <a:noFill/>
        </p:spPr>
        <p:txBody>
          <a:bodyPr wrap="none" rtlCol="0">
            <a:spAutoFit/>
          </a:bodyPr>
          <a:lstStyle/>
          <a:p>
            <a:r>
              <a:rPr lang="sr-Cyrl-RS" sz="1600" b="1" i="1" dirty="0" smtClean="0">
                <a:solidFill>
                  <a:srgbClr val="FFFF00"/>
                </a:solidFill>
              </a:rPr>
              <a:t>Упокојење краља Милутина</a:t>
            </a:r>
            <a:endParaRPr lang="sr-Latn-RS" sz="1600" b="1" i="1" dirty="0">
              <a:solidFill>
                <a:srgbClr val="FFFF00"/>
              </a:solidFill>
            </a:endParaRPr>
          </a:p>
        </p:txBody>
      </p:sp>
      <p:sp>
        <p:nvSpPr>
          <p:cNvPr id="2" name="TextBox 1"/>
          <p:cNvSpPr txBox="1"/>
          <p:nvPr/>
        </p:nvSpPr>
        <p:spPr>
          <a:xfrm>
            <a:off x="5220971" y="4218972"/>
            <a:ext cx="1701684" cy="338554"/>
          </a:xfrm>
          <a:prstGeom prst="rect">
            <a:avLst/>
          </a:prstGeom>
          <a:noFill/>
        </p:spPr>
        <p:txBody>
          <a:bodyPr wrap="none" rtlCol="0">
            <a:spAutoFit/>
          </a:bodyPr>
          <a:lstStyle/>
          <a:p>
            <a:r>
              <a:rPr lang="sr-Cyrl-RS" sz="1600" b="1" i="1" dirty="0" smtClean="0">
                <a:solidFill>
                  <a:srgbClr val="FFFF00"/>
                </a:solidFill>
              </a:rPr>
              <a:t>Краљ Милутин</a:t>
            </a:r>
            <a:endParaRPr lang="sr-Latn-RS" sz="1600" b="1" i="1" dirty="0">
              <a:solidFill>
                <a:srgbClr val="FFFF00"/>
              </a:solidFill>
            </a:endParaRPr>
          </a:p>
        </p:txBody>
      </p:sp>
    </p:spTree>
    <p:extLst>
      <p:ext uri="{BB962C8B-B14F-4D97-AF65-F5344CB8AC3E}">
        <p14:creationId xmlns:p14="http://schemas.microsoft.com/office/powerpoint/2010/main" val="15478174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1241849261"/>
              </p:ext>
            </p:extLst>
          </p:nvPr>
        </p:nvGraphicFramePr>
        <p:xfrm>
          <a:off x="4166789" y="1186676"/>
          <a:ext cx="3326952" cy="3367087"/>
        </p:xfrm>
        <a:graphic>
          <a:graphicData uri="http://schemas.openxmlformats.org/presentationml/2006/ole">
            <mc:AlternateContent xmlns:mc="http://schemas.openxmlformats.org/markup-compatibility/2006">
              <mc:Choice xmlns:v="urn:schemas-microsoft-com:vml" Requires="v">
                <p:oleObj spid="_x0000_s8206" name="CorelDRAW" r:id="rId3" imgW="3675240" imgH="4490640" progId="CorelDRAW.Graphic.11">
                  <p:embed/>
                </p:oleObj>
              </mc:Choice>
              <mc:Fallback>
                <p:oleObj name="CorelDRAW" r:id="rId3" imgW="3675240" imgH="4490640" progId="CorelDRAW.Graphic.11">
                  <p:embed/>
                  <p:pic>
                    <p:nvPicPr>
                      <p:cNvPr id="0" name=""/>
                      <p:cNvPicPr/>
                      <p:nvPr/>
                    </p:nvPicPr>
                    <p:blipFill>
                      <a:blip r:embed="rId4"/>
                      <a:stretch>
                        <a:fillRect/>
                      </a:stretch>
                    </p:blipFill>
                    <p:spPr>
                      <a:xfrm>
                        <a:off x="4166789" y="1186676"/>
                        <a:ext cx="3326952" cy="3367087"/>
                      </a:xfrm>
                      <a:prstGeom prst="rect">
                        <a:avLst/>
                      </a:prstGeom>
                    </p:spPr>
                  </p:pic>
                </p:oleObj>
              </mc:Fallback>
            </mc:AlternateContent>
          </a:graphicData>
        </a:graphic>
      </p:graphicFrame>
      <p:sp>
        <p:nvSpPr>
          <p:cNvPr id="7" name="TextBox 6"/>
          <p:cNvSpPr txBox="1"/>
          <p:nvPr/>
        </p:nvSpPr>
        <p:spPr>
          <a:xfrm>
            <a:off x="3718130" y="212283"/>
            <a:ext cx="4612481" cy="40011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sr-Cyrl-RS" sz="2000" b="1" dirty="0" smtClean="0"/>
              <a:t>Откривење моштију Светога Краља</a:t>
            </a:r>
            <a:endParaRPr lang="sr-Latn-RS" sz="2000" b="1" dirty="0"/>
          </a:p>
        </p:txBody>
      </p:sp>
      <p:sp>
        <p:nvSpPr>
          <p:cNvPr id="8" name="TextBox 7"/>
          <p:cNvSpPr txBox="1"/>
          <p:nvPr/>
        </p:nvSpPr>
        <p:spPr>
          <a:xfrm>
            <a:off x="3894237" y="746974"/>
            <a:ext cx="4260269" cy="369332"/>
          </a:xfrm>
          <a:prstGeom prst="rect">
            <a:avLst/>
          </a:prstGeom>
          <a:noFill/>
        </p:spPr>
        <p:txBody>
          <a:bodyPr wrap="none" rtlCol="0">
            <a:spAutoFit/>
          </a:bodyPr>
          <a:lstStyle/>
          <a:p>
            <a:r>
              <a:rPr lang="sr-Cyrl-RS" b="1" dirty="0" smtClean="0">
                <a:solidFill>
                  <a:srgbClr val="FFFF00"/>
                </a:solidFill>
              </a:rPr>
              <a:t>Вера+Правда+Божија воља=светост</a:t>
            </a:r>
            <a:endParaRPr lang="sr-Latn-RS" b="1" dirty="0">
              <a:solidFill>
                <a:srgbClr val="FFFF00"/>
              </a:solidFill>
            </a:endParaRPr>
          </a:p>
        </p:txBody>
      </p:sp>
      <p:sp>
        <p:nvSpPr>
          <p:cNvPr id="10" name="TextBox 9"/>
          <p:cNvSpPr txBox="1"/>
          <p:nvPr/>
        </p:nvSpPr>
        <p:spPr>
          <a:xfrm>
            <a:off x="360608" y="1854558"/>
            <a:ext cx="3533629"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Постоји много примера како су неки светитељи после смрти показивали чуда над својим моштима, али је мало краљева који су тако брзо после упокојења Божијом силом давали знаке чуда...</a:t>
            </a:r>
            <a:endParaRPr lang="sr-Latn-RS" b="1" dirty="0"/>
          </a:p>
        </p:txBody>
      </p:sp>
      <p:sp>
        <p:nvSpPr>
          <p:cNvPr id="11" name="TextBox 10"/>
          <p:cNvSpPr txBox="1"/>
          <p:nvPr/>
        </p:nvSpPr>
        <p:spPr>
          <a:xfrm>
            <a:off x="7727324" y="1993057"/>
            <a:ext cx="4262907"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Према сведочанствима очевидаца, 2,5 године након смрти краља Милутина нека чуда и виђења огњеног стуба,  који излази из његовог гроба натерали су калуђере да откопају његов гроб.</a:t>
            </a:r>
            <a:endParaRPr lang="sr-Latn-RS" b="1" dirty="0"/>
          </a:p>
        </p:txBody>
      </p:sp>
      <p:sp>
        <p:nvSpPr>
          <p:cNvPr id="12" name="TextBox 11"/>
          <p:cNvSpPr txBox="1"/>
          <p:nvPr/>
        </p:nvSpPr>
        <p:spPr>
          <a:xfrm>
            <a:off x="3602219" y="4660221"/>
            <a:ext cx="4224271"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На чуђење присутних тело краља је било нетрулежно, чак ниједна длака са главе није спала, што је изазвало велико одушевљење верног народа, јер је добио још једног владара који прибројан свецима..</a:t>
            </a:r>
            <a:endParaRPr lang="sr-Latn-RS" b="1" dirty="0"/>
          </a:p>
        </p:txBody>
      </p:sp>
    </p:spTree>
    <p:extLst>
      <p:ext uri="{BB962C8B-B14F-4D97-AF65-F5344CB8AC3E}">
        <p14:creationId xmlns:p14="http://schemas.microsoft.com/office/powerpoint/2010/main" val="3320416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607146801"/>
              </p:ext>
            </p:extLst>
          </p:nvPr>
        </p:nvGraphicFramePr>
        <p:xfrm>
          <a:off x="4626700" y="1172695"/>
          <a:ext cx="3203575" cy="3340100"/>
        </p:xfrm>
        <a:graphic>
          <a:graphicData uri="http://schemas.openxmlformats.org/presentationml/2006/ole">
            <mc:AlternateContent xmlns:mc="http://schemas.openxmlformats.org/markup-compatibility/2006">
              <mc:Choice xmlns:v="urn:schemas-microsoft-com:vml" Requires="v">
                <p:oleObj spid="_x0000_s9234" name="CorelDRAW" r:id="rId3" imgW="3203928" imgH="3340698" progId="CorelDRAW.Graphic.11">
                  <p:embed/>
                </p:oleObj>
              </mc:Choice>
              <mc:Fallback>
                <p:oleObj name="CorelDRAW" r:id="rId3" imgW="3203928" imgH="3340698" progId="CorelDRAW.Graphic.11">
                  <p:embed/>
                  <p:pic>
                    <p:nvPicPr>
                      <p:cNvPr id="0" name=""/>
                      <p:cNvPicPr/>
                      <p:nvPr/>
                    </p:nvPicPr>
                    <p:blipFill>
                      <a:blip r:embed="rId4"/>
                      <a:stretch>
                        <a:fillRect/>
                      </a:stretch>
                    </p:blipFill>
                    <p:spPr>
                      <a:xfrm>
                        <a:off x="4626700" y="1172695"/>
                        <a:ext cx="3203575" cy="33401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942591157"/>
              </p:ext>
            </p:extLst>
          </p:nvPr>
        </p:nvGraphicFramePr>
        <p:xfrm>
          <a:off x="339391" y="270456"/>
          <a:ext cx="3102375" cy="2239605"/>
        </p:xfrm>
        <a:graphic>
          <a:graphicData uri="http://schemas.openxmlformats.org/presentationml/2006/ole">
            <mc:AlternateContent xmlns:mc="http://schemas.openxmlformats.org/markup-compatibility/2006">
              <mc:Choice xmlns:v="urn:schemas-microsoft-com:vml" Requires="v">
                <p:oleObj spid="_x0000_s9235" name="CorelDRAW" r:id="rId5" imgW="4378441" imgH="3160112" progId="CorelDRAW.Graphic.11">
                  <p:embed/>
                </p:oleObj>
              </mc:Choice>
              <mc:Fallback>
                <p:oleObj name="CorelDRAW" r:id="rId5" imgW="4378441" imgH="3160112" progId="CorelDRAW.Graphic.11">
                  <p:embed/>
                  <p:pic>
                    <p:nvPicPr>
                      <p:cNvPr id="0" name=""/>
                      <p:cNvPicPr/>
                      <p:nvPr/>
                    </p:nvPicPr>
                    <p:blipFill>
                      <a:blip r:embed="rId6"/>
                      <a:stretch>
                        <a:fillRect/>
                      </a:stretch>
                    </p:blipFill>
                    <p:spPr>
                      <a:xfrm>
                        <a:off x="339391" y="270456"/>
                        <a:ext cx="3102375" cy="2239605"/>
                      </a:xfrm>
                      <a:prstGeom prst="rect">
                        <a:avLst/>
                      </a:prstGeom>
                    </p:spPr>
                  </p:pic>
                </p:oleObj>
              </mc:Fallback>
            </mc:AlternateContent>
          </a:graphicData>
        </a:graphic>
      </p:graphicFrame>
      <p:sp>
        <p:nvSpPr>
          <p:cNvPr id="7" name="TextBox 6"/>
          <p:cNvSpPr txBox="1"/>
          <p:nvPr/>
        </p:nvSpPr>
        <p:spPr>
          <a:xfrm>
            <a:off x="415946" y="2641802"/>
            <a:ext cx="3025820" cy="1569660"/>
          </a:xfrm>
          <a:prstGeom prst="rect">
            <a:avLst/>
          </a:prstGeom>
          <a:noFill/>
        </p:spPr>
        <p:txBody>
          <a:bodyPr wrap="square" rtlCol="0">
            <a:spAutoFit/>
          </a:bodyPr>
          <a:lstStyle/>
          <a:p>
            <a:pPr algn="just"/>
            <a:r>
              <a:rPr lang="sr-Cyrl-RS" sz="1600" b="1" i="1" dirty="0" smtClean="0">
                <a:solidFill>
                  <a:srgbClr val="FFFF00"/>
                </a:solidFill>
              </a:rPr>
              <a:t>Горњобањски Љиљански манастир, који саграђен на месту где је стала поворка када су мошти краља Милутина преношене из Трепче за Софију</a:t>
            </a:r>
            <a:endParaRPr lang="sr-Latn-RS" sz="1600" b="1" i="1" dirty="0">
              <a:solidFill>
                <a:srgbClr val="FFFF00"/>
              </a:solidFill>
            </a:endParaRPr>
          </a:p>
        </p:txBody>
      </p:sp>
      <p:sp>
        <p:nvSpPr>
          <p:cNvPr id="9" name="TextBox 8"/>
          <p:cNvSpPr txBox="1"/>
          <p:nvPr/>
        </p:nvSpPr>
        <p:spPr>
          <a:xfrm>
            <a:off x="3701899" y="270967"/>
            <a:ext cx="5053178" cy="369332"/>
          </a:xfrm>
          <a:prstGeom prst="rect">
            <a:avLst/>
          </a:prstGeom>
          <a:noFill/>
        </p:spPr>
        <p:txBody>
          <a:bodyPr wrap="none" rtlCol="0">
            <a:spAutoFit/>
          </a:bodyPr>
          <a:lstStyle/>
          <a:p>
            <a:r>
              <a:rPr lang="sr-Cyrl-RS" b="1" i="1" dirty="0" smtClean="0">
                <a:solidFill>
                  <a:srgbClr val="FFFF00"/>
                </a:solidFill>
              </a:rPr>
              <a:t>Пренос моштију Светога Краља Милутина</a:t>
            </a:r>
            <a:endParaRPr lang="sr-Latn-RS" b="1" i="1" dirty="0">
              <a:solidFill>
                <a:srgbClr val="FFFF00"/>
              </a:solidFill>
            </a:endParaRP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15211" y="270456"/>
            <a:ext cx="3010551" cy="2132344"/>
          </a:xfrm>
          <a:prstGeom prst="rect">
            <a:avLst/>
          </a:prstGeom>
        </p:spPr>
      </p:pic>
      <p:sp>
        <p:nvSpPr>
          <p:cNvPr id="11" name="TextBox 10"/>
          <p:cNvSpPr txBox="1"/>
          <p:nvPr/>
        </p:nvSpPr>
        <p:spPr>
          <a:xfrm>
            <a:off x="9440214" y="2510061"/>
            <a:ext cx="2229841" cy="830997"/>
          </a:xfrm>
          <a:prstGeom prst="rect">
            <a:avLst/>
          </a:prstGeom>
          <a:noFill/>
        </p:spPr>
        <p:txBody>
          <a:bodyPr wrap="none" rtlCol="0">
            <a:spAutoFit/>
          </a:bodyPr>
          <a:lstStyle/>
          <a:p>
            <a:r>
              <a:rPr lang="sr-Cyrl-RS" sz="1600" b="1" i="1" dirty="0" smtClean="0">
                <a:solidFill>
                  <a:srgbClr val="FFFF00"/>
                </a:solidFill>
              </a:rPr>
              <a:t>Црква Свете Недеље</a:t>
            </a:r>
          </a:p>
          <a:p>
            <a:r>
              <a:rPr lang="sr-Cyrl-RS" sz="1600" b="1" i="1" dirty="0" smtClean="0">
                <a:solidFill>
                  <a:srgbClr val="FFFF00"/>
                </a:solidFill>
              </a:rPr>
              <a:t>                 у</a:t>
            </a:r>
          </a:p>
          <a:p>
            <a:r>
              <a:rPr lang="sr-Cyrl-RS" sz="1600" b="1" i="1" dirty="0">
                <a:solidFill>
                  <a:srgbClr val="FFFF00"/>
                </a:solidFill>
              </a:rPr>
              <a:t> </a:t>
            </a:r>
            <a:r>
              <a:rPr lang="sr-Cyrl-RS" sz="1600" b="1" i="1" dirty="0" smtClean="0">
                <a:solidFill>
                  <a:srgbClr val="FFFF00"/>
                </a:solidFill>
              </a:rPr>
              <a:t>         Софији</a:t>
            </a:r>
            <a:endParaRPr lang="sr-Latn-RS" sz="1600" b="1" i="1" dirty="0">
              <a:solidFill>
                <a:srgbClr val="FFFF00"/>
              </a:solidFill>
            </a:endParaRPr>
          </a:p>
        </p:txBody>
      </p:sp>
      <p:sp>
        <p:nvSpPr>
          <p:cNvPr id="12" name="TextBox 11"/>
          <p:cNvSpPr txBox="1"/>
          <p:nvPr/>
        </p:nvSpPr>
        <p:spPr>
          <a:xfrm>
            <a:off x="415946" y="4814128"/>
            <a:ext cx="11090506" cy="1477328"/>
          </a:xfrm>
          <a:prstGeom prst="rect">
            <a:avLst/>
          </a:prstGeom>
          <a:noFill/>
        </p:spPr>
        <p:txBody>
          <a:bodyPr wrap="square" rtlCol="0">
            <a:spAutoFit/>
          </a:bodyPr>
          <a:lstStyle/>
          <a:p>
            <a:pPr algn="just"/>
            <a:r>
              <a:rPr lang="sr-Cyrl-RS" b="1" dirty="0" smtClean="0"/>
              <a:t>Сматра се да су после Маричке битке ради сигурности мошти краља Милутина пренете у Трепчу.</a:t>
            </a:r>
          </a:p>
          <a:p>
            <a:pPr algn="just"/>
            <a:r>
              <a:rPr lang="sr-Cyrl-RS" b="1" dirty="0" smtClean="0"/>
              <a:t>Али после пада Смедерева. 1455 године мошти крећу на пут до Софије, али прво су биле положене у Цркву Св.Ђурђа. Међутим приликом налета Турака оне се преносе у Цркву Светих Архангела, а касније у Цркву Свете Марине. После рушења или паљења тих Цркава тело се преноси у Цркву Свете Недеље, где се и данас налазе.</a:t>
            </a:r>
            <a:endParaRPr lang="sr-Latn-RS" b="1" dirty="0"/>
          </a:p>
        </p:txBody>
      </p:sp>
    </p:spTree>
    <p:extLst>
      <p:ext uri="{BB962C8B-B14F-4D97-AF65-F5344CB8AC3E}">
        <p14:creationId xmlns:p14="http://schemas.microsoft.com/office/powerpoint/2010/main" val="3505289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1767994002"/>
              </p:ext>
            </p:extLst>
          </p:nvPr>
        </p:nvGraphicFramePr>
        <p:xfrm>
          <a:off x="4353061" y="848444"/>
          <a:ext cx="2872704" cy="4143260"/>
        </p:xfrm>
        <a:graphic>
          <a:graphicData uri="http://schemas.openxmlformats.org/presentationml/2006/ole">
            <mc:AlternateContent xmlns:mc="http://schemas.openxmlformats.org/markup-compatibility/2006">
              <mc:Choice xmlns:v="urn:schemas-microsoft-com:vml" Requires="v">
                <p:oleObj spid="_x0000_s10256" name="CorelDRAW" r:id="rId3" imgW="4167077" imgH="6010071" progId="CorelDRAW.Graphic.11">
                  <p:embed/>
                </p:oleObj>
              </mc:Choice>
              <mc:Fallback>
                <p:oleObj name="CorelDRAW" r:id="rId3" imgW="4167077" imgH="6010071" progId="CorelDRAW.Graphic.11">
                  <p:embed/>
                  <p:pic>
                    <p:nvPicPr>
                      <p:cNvPr id="0" name=""/>
                      <p:cNvPicPr/>
                      <p:nvPr/>
                    </p:nvPicPr>
                    <p:blipFill>
                      <a:blip r:embed="rId4"/>
                      <a:stretch>
                        <a:fillRect/>
                      </a:stretch>
                    </p:blipFill>
                    <p:spPr>
                      <a:xfrm>
                        <a:off x="4353061" y="848444"/>
                        <a:ext cx="2872704" cy="4143260"/>
                      </a:xfrm>
                      <a:prstGeom prst="rect">
                        <a:avLst/>
                      </a:prstGeom>
                    </p:spPr>
                  </p:pic>
                </p:oleObj>
              </mc:Fallback>
            </mc:AlternateContent>
          </a:graphicData>
        </a:graphic>
      </p:graphicFrame>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245" y="1839842"/>
            <a:ext cx="3463612" cy="1955265"/>
          </a:xfrm>
          <a:prstGeom prst="rect">
            <a:avLst/>
          </a:prstGeom>
        </p:spPr>
      </p:pic>
      <p:graphicFrame>
        <p:nvGraphicFramePr>
          <p:cNvPr id="7" name="Object 6"/>
          <p:cNvGraphicFramePr>
            <a:graphicFrameLocks noChangeAspect="1"/>
          </p:cNvGraphicFramePr>
          <p:nvPr>
            <p:extLst>
              <p:ext uri="{D42A27DB-BD31-4B8C-83A1-F6EECF244321}">
                <p14:modId xmlns:p14="http://schemas.microsoft.com/office/powerpoint/2010/main" val="4093604169"/>
              </p:ext>
            </p:extLst>
          </p:nvPr>
        </p:nvGraphicFramePr>
        <p:xfrm>
          <a:off x="7585658" y="1839842"/>
          <a:ext cx="3850782" cy="1955265"/>
        </p:xfrm>
        <a:graphic>
          <a:graphicData uri="http://schemas.openxmlformats.org/presentationml/2006/ole">
            <mc:AlternateContent xmlns:mc="http://schemas.openxmlformats.org/markup-compatibility/2006">
              <mc:Choice xmlns:v="urn:schemas-microsoft-com:vml" Requires="v">
                <p:oleObj spid="_x0000_s10257" name="CorelDRAW" r:id="rId6" imgW="2056140" imgH="1810445" progId="CorelDRAW.Graphic.11">
                  <p:embed/>
                </p:oleObj>
              </mc:Choice>
              <mc:Fallback>
                <p:oleObj name="CorelDRAW" r:id="rId6" imgW="2056140" imgH="1810445" progId="CorelDRAW.Graphic.11">
                  <p:embed/>
                  <p:pic>
                    <p:nvPicPr>
                      <p:cNvPr id="0" name=""/>
                      <p:cNvPicPr/>
                      <p:nvPr/>
                    </p:nvPicPr>
                    <p:blipFill>
                      <a:blip r:embed="rId7"/>
                      <a:stretch>
                        <a:fillRect/>
                      </a:stretch>
                    </p:blipFill>
                    <p:spPr>
                      <a:xfrm>
                        <a:off x="7585658" y="1839842"/>
                        <a:ext cx="3850782" cy="1955265"/>
                      </a:xfrm>
                      <a:prstGeom prst="rect">
                        <a:avLst/>
                      </a:prstGeom>
                    </p:spPr>
                  </p:pic>
                </p:oleObj>
              </mc:Fallback>
            </mc:AlternateContent>
          </a:graphicData>
        </a:graphic>
      </p:graphicFrame>
      <p:sp>
        <p:nvSpPr>
          <p:cNvPr id="8" name="TextBox 7"/>
          <p:cNvSpPr txBox="1"/>
          <p:nvPr/>
        </p:nvSpPr>
        <p:spPr>
          <a:xfrm>
            <a:off x="186304" y="5025042"/>
            <a:ext cx="11803927" cy="1754326"/>
          </a:xfrm>
          <a:prstGeom prst="rect">
            <a:avLst/>
          </a:prstGeom>
          <a:noFill/>
        </p:spPr>
        <p:txBody>
          <a:bodyPr wrap="square" rtlCol="0">
            <a:spAutoFit/>
          </a:bodyPr>
          <a:lstStyle/>
          <a:p>
            <a:pPr algn="just"/>
            <a:r>
              <a:rPr lang="sr-Cyrl-RS" b="1" dirty="0" smtClean="0"/>
              <a:t>Мошти краља Милутина и данас су исте као и раније, над којима се дешавају многобројна чуда. Али је лоше што се ми као народ нисмо потрудили да вратимо мошти краља у Србију. То је још једна српска прича, где показујемо заборав према онима који су нас задужили и пред Богом и пред светом, који су својим трудом градили државу и српску цркву. И зато треба  да упамтимо како да славимо и радо се сећамо оних који су све урадили, да би будући нараштаји живели у својој </a:t>
            </a:r>
            <a:r>
              <a:rPr lang="sr-Cyrl-RS" b="1" smtClean="0"/>
              <a:t>земљи слободно као </a:t>
            </a:r>
            <a:r>
              <a:rPr lang="sr-Cyrl-RS" b="1" dirty="0" smtClean="0"/>
              <a:t>потомци славних предака из прошлости.</a:t>
            </a:r>
          </a:p>
        </p:txBody>
      </p:sp>
      <p:sp>
        <p:nvSpPr>
          <p:cNvPr id="9" name="TextBox 8"/>
          <p:cNvSpPr txBox="1"/>
          <p:nvPr/>
        </p:nvSpPr>
        <p:spPr>
          <a:xfrm>
            <a:off x="142622" y="3902243"/>
            <a:ext cx="3976858" cy="338554"/>
          </a:xfrm>
          <a:prstGeom prst="rect">
            <a:avLst/>
          </a:prstGeom>
          <a:noFill/>
        </p:spPr>
        <p:txBody>
          <a:bodyPr wrap="none" rtlCol="0">
            <a:spAutoFit/>
          </a:bodyPr>
          <a:lstStyle/>
          <a:p>
            <a:r>
              <a:rPr lang="sr-Cyrl-RS" sz="1600" b="1" i="1" dirty="0" smtClean="0">
                <a:solidFill>
                  <a:srgbClr val="FFFF00"/>
                </a:solidFill>
              </a:rPr>
              <a:t>Ковчег са моштима краља Милутина</a:t>
            </a:r>
            <a:endParaRPr lang="sr-Latn-RS" sz="1600" b="1" i="1" dirty="0">
              <a:solidFill>
                <a:srgbClr val="FFFF00"/>
              </a:solidFill>
            </a:endParaRPr>
          </a:p>
        </p:txBody>
      </p:sp>
      <p:sp>
        <p:nvSpPr>
          <p:cNvPr id="11" name="TextBox 10"/>
          <p:cNvSpPr txBox="1"/>
          <p:nvPr/>
        </p:nvSpPr>
        <p:spPr>
          <a:xfrm>
            <a:off x="7522502" y="3902243"/>
            <a:ext cx="3977093" cy="338554"/>
          </a:xfrm>
          <a:prstGeom prst="rect">
            <a:avLst/>
          </a:prstGeom>
          <a:noFill/>
        </p:spPr>
        <p:txBody>
          <a:bodyPr wrap="square" rtlCol="0">
            <a:spAutoFit/>
          </a:bodyPr>
          <a:lstStyle/>
          <a:p>
            <a:r>
              <a:rPr lang="sr-Cyrl-RS" sz="1600" b="1" i="1" dirty="0">
                <a:solidFill>
                  <a:srgbClr val="FFFF00"/>
                </a:solidFill>
              </a:rPr>
              <a:t>Ковчег са моштима краља Милутина</a:t>
            </a:r>
            <a:endParaRPr lang="sr-Latn-RS" sz="1600" b="1" i="1" dirty="0">
              <a:solidFill>
                <a:srgbClr val="FFFF00"/>
              </a:solidFill>
            </a:endParaRPr>
          </a:p>
        </p:txBody>
      </p:sp>
      <p:sp>
        <p:nvSpPr>
          <p:cNvPr id="12" name="TextBox 11"/>
          <p:cNvSpPr txBox="1"/>
          <p:nvPr/>
        </p:nvSpPr>
        <p:spPr>
          <a:xfrm>
            <a:off x="3464023" y="256267"/>
            <a:ext cx="5248488" cy="400110"/>
          </a:xfrm>
          <a:prstGeom prst="rect">
            <a:avLst/>
          </a:prstGeom>
          <a:noFill/>
        </p:spPr>
        <p:txBody>
          <a:bodyPr wrap="none" rtlCol="0">
            <a:spAutoFit/>
          </a:bodyPr>
          <a:lstStyle/>
          <a:p>
            <a:r>
              <a:rPr lang="sr-Cyrl-RS" sz="2000" b="1" i="1" dirty="0" smtClean="0">
                <a:solidFill>
                  <a:srgbClr val="FFFF00"/>
                </a:solidFill>
              </a:rPr>
              <a:t>Свете мошти светога краља Милутина</a:t>
            </a:r>
            <a:endParaRPr lang="sr-Latn-RS" sz="2000" b="1" i="1" dirty="0">
              <a:solidFill>
                <a:srgbClr val="FFFF00"/>
              </a:solidFill>
            </a:endParaRPr>
          </a:p>
        </p:txBody>
      </p:sp>
    </p:spTree>
    <p:extLst>
      <p:ext uri="{BB962C8B-B14F-4D97-AF65-F5344CB8AC3E}">
        <p14:creationId xmlns:p14="http://schemas.microsoft.com/office/powerpoint/2010/main" val="2504888043"/>
      </p:ext>
    </p:extLst>
  </p:cSld>
  <p:clrMapOvr>
    <a:masterClrMapping/>
  </p:clrMapOvr>
  <p:transition spd="slow">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753657401"/>
              </p:ext>
            </p:extLst>
          </p:nvPr>
        </p:nvGraphicFramePr>
        <p:xfrm>
          <a:off x="218887" y="1184857"/>
          <a:ext cx="2451382" cy="3412902"/>
        </p:xfrm>
        <a:graphic>
          <a:graphicData uri="http://schemas.openxmlformats.org/presentationml/2006/ole">
            <mc:AlternateContent xmlns:mc="http://schemas.openxmlformats.org/markup-compatibility/2006">
              <mc:Choice xmlns:v="urn:schemas-microsoft-com:vml" Requires="v">
                <p:oleObj spid="_x0000_s2083" name="CorelDRAW" r:id="rId3" imgW="1365631" imgH="2111420" progId="CorelDRAW.Graphic.11">
                  <p:embed/>
                </p:oleObj>
              </mc:Choice>
              <mc:Fallback>
                <p:oleObj name="CorelDRAW" r:id="rId3" imgW="1365631" imgH="2111420" progId="CorelDRAW.Graphic.11">
                  <p:embed/>
                  <p:pic>
                    <p:nvPicPr>
                      <p:cNvPr id="0" name=""/>
                      <p:cNvPicPr/>
                      <p:nvPr/>
                    </p:nvPicPr>
                    <p:blipFill>
                      <a:blip r:embed="rId4"/>
                      <a:stretch>
                        <a:fillRect/>
                      </a:stretch>
                    </p:blipFill>
                    <p:spPr>
                      <a:xfrm>
                        <a:off x="218887" y="1184857"/>
                        <a:ext cx="2451382" cy="3412902"/>
                      </a:xfrm>
                      <a:prstGeom prst="rect">
                        <a:avLst/>
                      </a:prstGeom>
                    </p:spPr>
                  </p:pic>
                </p:oleObj>
              </mc:Fallback>
            </mc:AlternateContent>
          </a:graphicData>
        </a:graphic>
      </p:graphicFrame>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5211" y="1184857"/>
            <a:ext cx="2568884" cy="3429000"/>
          </a:xfrm>
          <a:prstGeom prst="rect">
            <a:avLst/>
          </a:prstGeom>
        </p:spPr>
      </p:pic>
      <p:graphicFrame>
        <p:nvGraphicFramePr>
          <p:cNvPr id="7" name="Object 6"/>
          <p:cNvGraphicFramePr>
            <a:graphicFrameLocks noChangeAspect="1"/>
          </p:cNvGraphicFramePr>
          <p:nvPr>
            <p:extLst>
              <p:ext uri="{D42A27DB-BD31-4B8C-83A1-F6EECF244321}">
                <p14:modId xmlns:p14="http://schemas.microsoft.com/office/powerpoint/2010/main" val="3821126356"/>
              </p:ext>
            </p:extLst>
          </p:nvPr>
        </p:nvGraphicFramePr>
        <p:xfrm>
          <a:off x="4518765" y="963289"/>
          <a:ext cx="2647950" cy="3856037"/>
        </p:xfrm>
        <a:graphic>
          <a:graphicData uri="http://schemas.openxmlformats.org/presentationml/2006/ole">
            <mc:AlternateContent xmlns:mc="http://schemas.openxmlformats.org/markup-compatibility/2006">
              <mc:Choice xmlns:v="urn:schemas-microsoft-com:vml" Requires="v">
                <p:oleObj spid="_x0000_s2084" name="CorelDRAW" r:id="rId6" imgW="2647580" imgH="3856271" progId="CorelDRAW.Graphic.11">
                  <p:embed/>
                </p:oleObj>
              </mc:Choice>
              <mc:Fallback>
                <p:oleObj name="CorelDRAW" r:id="rId6" imgW="2647580" imgH="3856271" progId="CorelDRAW.Graphic.11">
                  <p:embed/>
                  <p:pic>
                    <p:nvPicPr>
                      <p:cNvPr id="0" name=""/>
                      <p:cNvPicPr/>
                      <p:nvPr/>
                    </p:nvPicPr>
                    <p:blipFill>
                      <a:blip r:embed="rId7"/>
                      <a:stretch>
                        <a:fillRect/>
                      </a:stretch>
                    </p:blipFill>
                    <p:spPr>
                      <a:xfrm>
                        <a:off x="4518765" y="963289"/>
                        <a:ext cx="2647950" cy="3856037"/>
                      </a:xfrm>
                      <a:prstGeom prst="rect">
                        <a:avLst/>
                      </a:prstGeom>
                    </p:spPr>
                  </p:pic>
                </p:oleObj>
              </mc:Fallback>
            </mc:AlternateContent>
          </a:graphicData>
        </a:graphic>
      </p:graphicFrame>
      <p:sp>
        <p:nvSpPr>
          <p:cNvPr id="8" name="TextBox 7"/>
          <p:cNvSpPr txBox="1"/>
          <p:nvPr/>
        </p:nvSpPr>
        <p:spPr>
          <a:xfrm>
            <a:off x="3593205" y="180305"/>
            <a:ext cx="4858959" cy="46166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sr-Cyrl-RS" sz="2400" b="1" dirty="0" smtClean="0"/>
              <a:t>Крунисање Милутина за краља</a:t>
            </a:r>
            <a:endParaRPr lang="sr-Latn-RS" sz="2400" b="1" dirty="0"/>
          </a:p>
        </p:txBody>
      </p:sp>
      <p:sp>
        <p:nvSpPr>
          <p:cNvPr id="9" name="TextBox 8"/>
          <p:cNvSpPr txBox="1"/>
          <p:nvPr/>
        </p:nvSpPr>
        <p:spPr>
          <a:xfrm>
            <a:off x="523738" y="5282312"/>
            <a:ext cx="10638003"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sr-Cyrl-RS" b="1" dirty="0" smtClean="0"/>
              <a:t>После несрећног пада са коња Драгутин схвативши да је то Божија опомена, јер је неправедно збацио оца са власти, мирно са покајањем предаје круну своме брату Милутину са речима: ,,Сагреших Богу, који све види и полазим путем који ми је Бог одредио. Благословио је Милутина предавши му дарове, хаљине, злато, своје оружије са жељом да га брат не заборави’’.</a:t>
            </a:r>
            <a:endParaRPr lang="sr-Latn-RS" b="1" dirty="0"/>
          </a:p>
        </p:txBody>
      </p:sp>
      <p:sp>
        <p:nvSpPr>
          <p:cNvPr id="10" name="TextBox 9"/>
          <p:cNvSpPr txBox="1"/>
          <p:nvPr/>
        </p:nvSpPr>
        <p:spPr>
          <a:xfrm>
            <a:off x="47220" y="4613857"/>
            <a:ext cx="2813847" cy="523220"/>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sr-Cyrl-RS" sz="1400" b="1" i="1" dirty="0" smtClean="0">
                <a:ln/>
                <a:solidFill>
                  <a:schemeClr val="accent3"/>
                </a:solidFill>
              </a:rPr>
              <a:t>Црква где је Драгутин предао </a:t>
            </a:r>
          </a:p>
          <a:p>
            <a:r>
              <a:rPr lang="sr-Cyrl-RS" sz="1400" b="1" i="1" dirty="0" smtClean="0">
                <a:ln/>
                <a:solidFill>
                  <a:schemeClr val="accent3"/>
                </a:solidFill>
              </a:rPr>
              <a:t>            власт Милутину</a:t>
            </a:r>
            <a:endParaRPr lang="sr-Latn-RS" sz="1400" b="1" i="1" dirty="0">
              <a:ln/>
              <a:solidFill>
                <a:schemeClr val="accent3"/>
              </a:solidFill>
            </a:endParaRPr>
          </a:p>
        </p:txBody>
      </p:sp>
      <p:sp>
        <p:nvSpPr>
          <p:cNvPr id="11" name="Rectangle 10"/>
          <p:cNvSpPr/>
          <p:nvPr/>
        </p:nvSpPr>
        <p:spPr>
          <a:xfrm>
            <a:off x="8824413" y="4635981"/>
            <a:ext cx="3553117" cy="523220"/>
          </a:xfrm>
          <a:prstGeom prst="rect">
            <a:avLst/>
          </a:prstGeom>
        </p:spPr>
        <p:txBody>
          <a:bodyPr wrap="square">
            <a:spAutoFit/>
          </a:bodyPr>
          <a:lstStyle/>
          <a:p>
            <a:r>
              <a:rPr lang="sr-Cyrl-RS" sz="1400" b="1" i="1" dirty="0" smtClean="0">
                <a:ln/>
                <a:solidFill>
                  <a:schemeClr val="accent3"/>
                </a:solidFill>
              </a:rPr>
              <a:t>Црква где је Драгутин предао </a:t>
            </a:r>
          </a:p>
          <a:p>
            <a:r>
              <a:rPr lang="sr-Cyrl-RS" sz="1400" b="1" i="1" dirty="0" smtClean="0">
                <a:ln/>
                <a:solidFill>
                  <a:schemeClr val="accent3"/>
                </a:solidFill>
              </a:rPr>
              <a:t>            власт Милутину</a:t>
            </a:r>
            <a:endParaRPr lang="sr-Latn-RS" sz="1400" b="1" i="1" dirty="0">
              <a:ln/>
              <a:solidFill>
                <a:schemeClr val="accent3"/>
              </a:solidFill>
            </a:endParaRPr>
          </a:p>
        </p:txBody>
      </p:sp>
    </p:spTree>
    <p:extLst>
      <p:ext uri="{BB962C8B-B14F-4D97-AF65-F5344CB8AC3E}">
        <p14:creationId xmlns:p14="http://schemas.microsoft.com/office/powerpoint/2010/main" val="63230678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47931" y="331304"/>
            <a:ext cx="4216154" cy="461665"/>
          </a:xfrm>
          <a:prstGeom prst="rect">
            <a:avLst/>
          </a:prstGeom>
          <a:noFill/>
        </p:spPr>
        <p:txBody>
          <a:bodyPr wrap="none" rtlCol="0">
            <a:spAutoFit/>
          </a:bodyPr>
          <a:lstStyle/>
          <a:p>
            <a:r>
              <a:rPr lang="sr-Cyrl-RS" sz="2400" b="1" dirty="0" smtClean="0"/>
              <a:t>Борба против непријатеља</a:t>
            </a:r>
            <a:endParaRPr lang="sr-Latn-RS" sz="2400" b="1" dirty="0"/>
          </a:p>
        </p:txBody>
      </p:sp>
      <p:sp>
        <p:nvSpPr>
          <p:cNvPr id="5" name="TextBox 4"/>
          <p:cNvSpPr txBox="1"/>
          <p:nvPr/>
        </p:nvSpPr>
        <p:spPr>
          <a:xfrm>
            <a:off x="4652300" y="914400"/>
            <a:ext cx="2969083" cy="369332"/>
          </a:xfrm>
          <a:prstGeom prst="rect">
            <a:avLst/>
          </a:prstGeom>
          <a:noFill/>
        </p:spPr>
        <p:txBody>
          <a:bodyPr wrap="none" rtlCol="0">
            <a:spAutoFit/>
          </a:bodyPr>
          <a:lstStyle/>
          <a:p>
            <a:r>
              <a:rPr lang="sr-Cyrl-RS" b="1" dirty="0">
                <a:solidFill>
                  <a:srgbClr val="FFFF00"/>
                </a:solidFill>
              </a:rPr>
              <a:t>х</a:t>
            </a:r>
            <a:r>
              <a:rPr lang="sr-Cyrl-RS" b="1" dirty="0" smtClean="0">
                <a:solidFill>
                  <a:srgbClr val="FFFF00"/>
                </a:solidFill>
              </a:rPr>
              <a:t>раброст+вера+молитва</a:t>
            </a:r>
            <a:endParaRPr lang="sr-Latn-RS" b="1" dirty="0">
              <a:solidFill>
                <a:srgbClr val="FFFF00"/>
              </a:solidFill>
            </a:endParaRPr>
          </a:p>
        </p:txBody>
      </p:sp>
      <p:sp>
        <p:nvSpPr>
          <p:cNvPr id="6" name="TextBox 5"/>
          <p:cNvSpPr txBox="1"/>
          <p:nvPr/>
        </p:nvSpPr>
        <p:spPr>
          <a:xfrm>
            <a:off x="7681368" y="2913748"/>
            <a:ext cx="4510632" cy="313932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Његови наследници наставише ка Србији и стигоше до Призрена и Липљана, видећи Милутин да су Грци појачани редовима Татара и Турака помоли се Св.Симеону Мироточивом да га спасе. И деси се чудо, приликом преласка непријатељских војника преко реке Дрим, одједном се повећа ново реке и војници се удавише, а остали беше побијени  од српских војника.</a:t>
            </a:r>
          </a:p>
        </p:txBody>
      </p:sp>
      <p:graphicFrame>
        <p:nvGraphicFramePr>
          <p:cNvPr id="7" name="Object 6"/>
          <p:cNvGraphicFramePr>
            <a:graphicFrameLocks noChangeAspect="1"/>
          </p:cNvGraphicFramePr>
          <p:nvPr>
            <p:extLst>
              <p:ext uri="{D42A27DB-BD31-4B8C-83A1-F6EECF244321}">
                <p14:modId xmlns:p14="http://schemas.microsoft.com/office/powerpoint/2010/main" val="2362049225"/>
              </p:ext>
            </p:extLst>
          </p:nvPr>
        </p:nvGraphicFramePr>
        <p:xfrm>
          <a:off x="5147420" y="1549747"/>
          <a:ext cx="2447925" cy="4503321"/>
        </p:xfrm>
        <a:graphic>
          <a:graphicData uri="http://schemas.openxmlformats.org/presentationml/2006/ole">
            <mc:AlternateContent xmlns:mc="http://schemas.openxmlformats.org/markup-compatibility/2006">
              <mc:Choice xmlns:v="urn:schemas-microsoft-com:vml" Requires="v">
                <p:oleObj spid="_x0000_s3089" name="CorelDRAW" r:id="rId3" imgW="2447824" imgH="3842505" progId="CorelDRAW.Graphic.11">
                  <p:embed/>
                </p:oleObj>
              </mc:Choice>
              <mc:Fallback>
                <p:oleObj name="CorelDRAW" r:id="rId3" imgW="2447824" imgH="3842505" progId="CorelDRAW.Graphic.11">
                  <p:embed/>
                  <p:pic>
                    <p:nvPicPr>
                      <p:cNvPr id="0" name=""/>
                      <p:cNvPicPr/>
                      <p:nvPr/>
                    </p:nvPicPr>
                    <p:blipFill>
                      <a:blip r:embed="rId4"/>
                      <a:stretch>
                        <a:fillRect/>
                      </a:stretch>
                    </p:blipFill>
                    <p:spPr>
                      <a:xfrm>
                        <a:off x="5147420" y="1549747"/>
                        <a:ext cx="2447925" cy="4503321"/>
                      </a:xfrm>
                      <a:prstGeom prst="rect">
                        <a:avLst/>
                      </a:prstGeom>
                    </p:spPr>
                  </p:pic>
                </p:oleObj>
              </mc:Fallback>
            </mc:AlternateContent>
          </a:graphicData>
        </a:graphic>
      </p:graphicFrame>
      <p:sp>
        <p:nvSpPr>
          <p:cNvPr id="8" name="TextBox 7"/>
          <p:cNvSpPr txBox="1"/>
          <p:nvPr/>
        </p:nvSpPr>
        <p:spPr>
          <a:xfrm>
            <a:off x="90152" y="2847772"/>
            <a:ext cx="4971245" cy="313932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sr-Cyrl-RS" b="1" dirty="0" smtClean="0"/>
              <a:t>Византијски цар Михаило Осми Палеолог који је прешао у католике је покушао да освоји Србију 1283. године..Милутин мудро сакупи народ и свештенство помоли се Богу и крену да ослободи јужне делове Србије које су Грци држали. Пошто је прво доста напредовао, грчки цар се разбеснео и кренуо са војском прво да порази Јована владара Тесалије, али уз пут код места Алага код цркве Св.Ђорђа изненада умре цар иако није био болестан.</a:t>
            </a:r>
            <a:endParaRPr lang="sr-Latn-RS"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2139" y="293482"/>
            <a:ext cx="1508640" cy="25125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3081" y="432361"/>
            <a:ext cx="2305050" cy="198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1784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732149481"/>
              </p:ext>
            </p:extLst>
          </p:nvPr>
        </p:nvGraphicFramePr>
        <p:xfrm>
          <a:off x="4819008" y="1281036"/>
          <a:ext cx="2674937" cy="3590925"/>
        </p:xfrm>
        <a:graphic>
          <a:graphicData uri="http://schemas.openxmlformats.org/presentationml/2006/ole">
            <mc:AlternateContent xmlns:mc="http://schemas.openxmlformats.org/markup-compatibility/2006">
              <mc:Choice xmlns:v="urn:schemas-microsoft-com:vml" Requires="v">
                <p:oleObj spid="_x0000_s4115" name="CorelDRAW" r:id="rId3" imgW="3567240" imgH="4789440" progId="CorelDRAW.Graphic.11">
                  <p:embed/>
                </p:oleObj>
              </mc:Choice>
              <mc:Fallback>
                <p:oleObj name="CorelDRAW" r:id="rId3" imgW="3567240" imgH="4789440" progId="CorelDRAW.Graphic.11">
                  <p:embed/>
                  <p:pic>
                    <p:nvPicPr>
                      <p:cNvPr id="0" name=""/>
                      <p:cNvPicPr/>
                      <p:nvPr/>
                    </p:nvPicPr>
                    <p:blipFill>
                      <a:blip r:embed="rId4"/>
                      <a:stretch>
                        <a:fillRect/>
                      </a:stretch>
                    </p:blipFill>
                    <p:spPr>
                      <a:xfrm>
                        <a:off x="4819008" y="1281036"/>
                        <a:ext cx="2674937" cy="3590925"/>
                      </a:xfrm>
                      <a:prstGeom prst="rect">
                        <a:avLst/>
                      </a:prstGeom>
                    </p:spPr>
                  </p:pic>
                </p:oleObj>
              </mc:Fallback>
            </mc:AlternateContent>
          </a:graphicData>
        </a:graphic>
      </p:graphicFrame>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039" y="1596980"/>
            <a:ext cx="3062288" cy="2616269"/>
          </a:xfrm>
          <a:prstGeom prst="rect">
            <a:avLst/>
          </a:prstGeom>
        </p:spPr>
      </p:pic>
      <p:sp>
        <p:nvSpPr>
          <p:cNvPr id="6" name="TextBox 5"/>
          <p:cNvSpPr txBox="1"/>
          <p:nvPr/>
        </p:nvSpPr>
        <p:spPr>
          <a:xfrm>
            <a:off x="4886114" y="291710"/>
            <a:ext cx="2497928" cy="400110"/>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sr-Cyrl-RS" sz="2000" b="1" dirty="0" smtClean="0"/>
              <a:t>Борба се наставља</a:t>
            </a:r>
            <a:endParaRPr lang="sr-Latn-RS" sz="2000" b="1" dirty="0"/>
          </a:p>
        </p:txBody>
      </p:sp>
      <p:sp>
        <p:nvSpPr>
          <p:cNvPr id="7" name="TextBox 6"/>
          <p:cNvSpPr txBox="1"/>
          <p:nvPr/>
        </p:nvSpPr>
        <p:spPr>
          <a:xfrm>
            <a:off x="4641894" y="769307"/>
            <a:ext cx="3029163" cy="369332"/>
          </a:xfrm>
          <a:prstGeom prst="rect">
            <a:avLst/>
          </a:prstGeom>
          <a:noFill/>
        </p:spPr>
        <p:txBody>
          <a:bodyPr wrap="none" rtlCol="0">
            <a:spAutoFit/>
          </a:bodyPr>
          <a:lstStyle/>
          <a:p>
            <a:r>
              <a:rPr lang="sr-Cyrl-RS" b="1" dirty="0">
                <a:solidFill>
                  <a:srgbClr val="FFFF00"/>
                </a:solidFill>
              </a:rPr>
              <a:t>и</a:t>
            </a:r>
            <a:r>
              <a:rPr lang="sr-Cyrl-RS" b="1" dirty="0" smtClean="0">
                <a:solidFill>
                  <a:srgbClr val="FFFF00"/>
                </a:solidFill>
              </a:rPr>
              <a:t>здржљивос+слога+вера</a:t>
            </a:r>
            <a:endParaRPr lang="sr-Latn-RS" b="1" dirty="0">
              <a:solidFill>
                <a:srgbClr val="FFFF00"/>
              </a:solidFill>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4174" y="1596980"/>
            <a:ext cx="3271972" cy="2616269"/>
          </a:xfrm>
          <a:prstGeom prst="rect">
            <a:avLst/>
          </a:prstGeom>
        </p:spPr>
      </p:pic>
      <p:sp>
        <p:nvSpPr>
          <p:cNvPr id="9" name="TextBox 8"/>
          <p:cNvSpPr txBox="1"/>
          <p:nvPr/>
        </p:nvSpPr>
        <p:spPr>
          <a:xfrm>
            <a:off x="81948" y="5122622"/>
            <a:ext cx="4453850"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Милутин заједно са братом побеђује</a:t>
            </a:r>
          </a:p>
          <a:p>
            <a:pPr algn="just"/>
            <a:r>
              <a:rPr lang="sr-Cyrl-RS" b="1" dirty="0" smtClean="0"/>
              <a:t>Дрмана и Куделина, слуге Татарског кана Нагоја. Али Нагој у знак освете шаље нове снаге које продиру  до Пећи(Метохија).</a:t>
            </a:r>
            <a:endParaRPr lang="sr-Latn-RS" b="1" dirty="0"/>
          </a:p>
        </p:txBody>
      </p:sp>
      <p:sp>
        <p:nvSpPr>
          <p:cNvPr id="10" name="TextBox 9"/>
          <p:cNvSpPr txBox="1"/>
          <p:nvPr/>
        </p:nvSpPr>
        <p:spPr>
          <a:xfrm>
            <a:off x="7734359" y="5122622"/>
            <a:ext cx="4361645" cy="147732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sr-Cyrl-RS" b="1" dirty="0" smtClean="0"/>
              <a:t>Али Бог не остави Милутина без заштите, него се догоди чуда да са неба сиђе огњени пламен и огњени војници(анђели) који палише лице непријатељским војницима.</a:t>
            </a:r>
            <a:endParaRPr lang="sr-Latn-RS" b="1" dirty="0"/>
          </a:p>
        </p:txBody>
      </p:sp>
      <p:sp>
        <p:nvSpPr>
          <p:cNvPr id="11" name="TextBox 10"/>
          <p:cNvSpPr txBox="1"/>
          <p:nvPr/>
        </p:nvSpPr>
        <p:spPr>
          <a:xfrm>
            <a:off x="983238" y="4213250"/>
            <a:ext cx="2263953" cy="338554"/>
          </a:xfrm>
          <a:prstGeom prst="rect">
            <a:avLst/>
          </a:prstGeom>
          <a:noFill/>
        </p:spPr>
        <p:txBody>
          <a:bodyPr wrap="none" rtlCol="0">
            <a:spAutoFit/>
          </a:bodyPr>
          <a:lstStyle/>
          <a:p>
            <a:r>
              <a:rPr lang="sr-Cyrl-RS" sz="1600" b="1" i="1" dirty="0" smtClean="0">
                <a:solidFill>
                  <a:schemeClr val="accent6">
                    <a:lumMod val="75000"/>
                  </a:schemeClr>
                </a:solidFill>
              </a:rPr>
              <a:t>Пећка Патријаршија</a:t>
            </a:r>
            <a:endParaRPr lang="sr-Latn-RS" sz="1600" b="1" i="1" dirty="0">
              <a:solidFill>
                <a:schemeClr val="accent6">
                  <a:lumMod val="75000"/>
                </a:schemeClr>
              </a:solidFill>
            </a:endParaRPr>
          </a:p>
        </p:txBody>
      </p:sp>
      <p:sp>
        <p:nvSpPr>
          <p:cNvPr id="12" name="TextBox 11"/>
          <p:cNvSpPr txBox="1"/>
          <p:nvPr/>
        </p:nvSpPr>
        <p:spPr>
          <a:xfrm>
            <a:off x="8384394" y="4242718"/>
            <a:ext cx="2642005" cy="338554"/>
          </a:xfrm>
          <a:prstGeom prst="rect">
            <a:avLst/>
          </a:prstGeom>
          <a:noFill/>
        </p:spPr>
        <p:txBody>
          <a:bodyPr wrap="none" rtlCol="0">
            <a:spAutoFit/>
          </a:bodyPr>
          <a:lstStyle/>
          <a:p>
            <a:r>
              <a:rPr lang="sr-Cyrl-RS" sz="1600" b="1" i="1" dirty="0" smtClean="0">
                <a:solidFill>
                  <a:schemeClr val="accent6">
                    <a:lumMod val="75000"/>
                  </a:schemeClr>
                </a:solidFill>
              </a:rPr>
              <a:t>Икона ,,Пећке Краснице</a:t>
            </a:r>
            <a:r>
              <a:rPr lang="sr-Cyrl-RS" sz="1600" i="1" dirty="0" smtClean="0">
                <a:solidFill>
                  <a:schemeClr val="accent6">
                    <a:lumMod val="75000"/>
                  </a:schemeClr>
                </a:solidFill>
              </a:rPr>
              <a:t>’’</a:t>
            </a:r>
            <a:endParaRPr lang="sr-Latn-RS" sz="1600" i="1" dirty="0">
              <a:solidFill>
                <a:schemeClr val="accent6">
                  <a:lumMod val="75000"/>
                </a:schemeClr>
              </a:solidFill>
            </a:endParaRPr>
          </a:p>
        </p:txBody>
      </p:sp>
      <p:sp>
        <p:nvSpPr>
          <p:cNvPr id="13" name="TextBox 12"/>
          <p:cNvSpPr txBox="1"/>
          <p:nvPr/>
        </p:nvSpPr>
        <p:spPr>
          <a:xfrm>
            <a:off x="4632986" y="5261122"/>
            <a:ext cx="3004185"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sr-Cyrl-RS" b="1" dirty="0" smtClean="0"/>
              <a:t>Милутин се поче молити</a:t>
            </a:r>
          </a:p>
          <a:p>
            <a:r>
              <a:rPr lang="sr-Cyrl-RS" b="1" dirty="0" smtClean="0"/>
              <a:t>Св.Сави,Св.Сиомеону,</a:t>
            </a:r>
          </a:p>
          <a:p>
            <a:r>
              <a:rPr lang="sr-Cyrl-RS" b="1" dirty="0" smtClean="0"/>
              <a:t>Св.Арсенију и</a:t>
            </a:r>
            <a:r>
              <a:rPr lang="sr-Cyrl-RS" b="1" dirty="0"/>
              <a:t> </a:t>
            </a:r>
            <a:r>
              <a:rPr lang="sr-Cyrl-RS" b="1" dirty="0" smtClean="0"/>
              <a:t>икони</a:t>
            </a:r>
            <a:r>
              <a:rPr lang="sr-Cyrl-RS" b="1" i="1" dirty="0" smtClean="0"/>
              <a:t> ,,Богородици Красници’’.</a:t>
            </a:r>
            <a:endParaRPr lang="sr-Latn-RS" b="1" i="1" dirty="0"/>
          </a:p>
        </p:txBody>
      </p:sp>
      <p:sp>
        <p:nvSpPr>
          <p:cNvPr id="2" name="TextBox 1"/>
          <p:cNvSpPr txBox="1"/>
          <p:nvPr/>
        </p:nvSpPr>
        <p:spPr>
          <a:xfrm>
            <a:off x="5002269" y="4845081"/>
            <a:ext cx="2233240" cy="338554"/>
          </a:xfrm>
          <a:prstGeom prst="rect">
            <a:avLst/>
          </a:prstGeom>
          <a:noFill/>
        </p:spPr>
        <p:txBody>
          <a:bodyPr wrap="none" rtlCol="0">
            <a:spAutoFit/>
          </a:bodyPr>
          <a:lstStyle/>
          <a:p>
            <a:r>
              <a:rPr lang="sr-Cyrl-RS" sz="1600" b="1" i="1" dirty="0" smtClean="0">
                <a:solidFill>
                  <a:schemeClr val="accent6">
                    <a:lumMod val="75000"/>
                  </a:schemeClr>
                </a:solidFill>
              </a:rPr>
              <a:t>Чудо Пећке краснице</a:t>
            </a:r>
            <a:endParaRPr lang="sr-Latn-RS" sz="1600" b="1" i="1" dirty="0">
              <a:solidFill>
                <a:schemeClr val="accent6">
                  <a:lumMod val="75000"/>
                </a:schemeClr>
              </a:solidFill>
            </a:endParaRPr>
          </a:p>
        </p:txBody>
      </p:sp>
    </p:spTree>
    <p:extLst>
      <p:ext uri="{BB962C8B-B14F-4D97-AF65-F5344CB8AC3E}">
        <p14:creationId xmlns:p14="http://schemas.microsoft.com/office/powerpoint/2010/main" val="34630797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65183" y="296215"/>
            <a:ext cx="2015295" cy="46166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sr-Cyrl-RS" sz="2400" b="1" dirty="0" smtClean="0"/>
              <a:t>Задужбинар</a:t>
            </a:r>
            <a:endParaRPr lang="sr-Latn-RS" sz="2400" b="1" dirty="0"/>
          </a:p>
        </p:txBody>
      </p:sp>
      <p:sp>
        <p:nvSpPr>
          <p:cNvPr id="5" name="TextBox 4"/>
          <p:cNvSpPr txBox="1"/>
          <p:nvPr/>
        </p:nvSpPr>
        <p:spPr>
          <a:xfrm>
            <a:off x="4031087" y="927280"/>
            <a:ext cx="3828420" cy="369332"/>
          </a:xfrm>
          <a:prstGeom prst="rect">
            <a:avLst/>
          </a:prstGeom>
          <a:noFill/>
        </p:spPr>
        <p:txBody>
          <a:bodyPr wrap="none" rtlCol="0">
            <a:spAutoFit/>
          </a:bodyPr>
          <a:lstStyle/>
          <a:p>
            <a:r>
              <a:rPr lang="sr-Cyrl-RS" b="1" dirty="0" smtClean="0">
                <a:solidFill>
                  <a:srgbClr val="FFFF00"/>
                </a:solidFill>
              </a:rPr>
              <a:t>љубав+вера+поштовање=Црква</a:t>
            </a:r>
            <a:endParaRPr lang="sr-Latn-RS" b="1" dirty="0">
              <a:solidFill>
                <a:srgbClr val="FFFF00"/>
              </a:solidFill>
            </a:endParaRPr>
          </a:p>
        </p:txBody>
      </p:sp>
      <p:sp>
        <p:nvSpPr>
          <p:cNvPr id="6" name="TextBox 5"/>
          <p:cNvSpPr txBox="1"/>
          <p:nvPr/>
        </p:nvSpPr>
        <p:spPr>
          <a:xfrm>
            <a:off x="204365" y="2509996"/>
            <a:ext cx="3826722"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Примивши власт, Милутин се одмах заветовао као и његови претходници да ће много помагати Свету Цркву, са обећањем да ће подићи онолико Цркава колико година буде владао.</a:t>
            </a:r>
            <a:endParaRPr lang="sr-Latn-RS" b="1" dirty="0"/>
          </a:p>
        </p:txBody>
      </p:sp>
      <p:graphicFrame>
        <p:nvGraphicFramePr>
          <p:cNvPr id="7" name="Object 6"/>
          <p:cNvGraphicFramePr>
            <a:graphicFrameLocks noChangeAspect="1"/>
          </p:cNvGraphicFramePr>
          <p:nvPr>
            <p:extLst>
              <p:ext uri="{D42A27DB-BD31-4B8C-83A1-F6EECF244321}">
                <p14:modId xmlns:p14="http://schemas.microsoft.com/office/powerpoint/2010/main" val="3460565636"/>
              </p:ext>
            </p:extLst>
          </p:nvPr>
        </p:nvGraphicFramePr>
        <p:xfrm>
          <a:off x="4339317" y="1831507"/>
          <a:ext cx="2867025" cy="4010025"/>
        </p:xfrm>
        <a:graphic>
          <a:graphicData uri="http://schemas.openxmlformats.org/presentationml/2006/ole">
            <mc:AlternateContent xmlns:mc="http://schemas.openxmlformats.org/markup-compatibility/2006">
              <mc:Choice xmlns:v="urn:schemas-microsoft-com:vml" Requires="v">
                <p:oleObj spid="_x0000_s5133" name="CorelDRAW" r:id="rId3" imgW="2866502" imgH="4009323" progId="CorelDRAW.Graphic.11">
                  <p:embed/>
                </p:oleObj>
              </mc:Choice>
              <mc:Fallback>
                <p:oleObj name="CorelDRAW" r:id="rId3" imgW="2866502" imgH="4009323" progId="CorelDRAW.Graphic.11">
                  <p:embed/>
                  <p:pic>
                    <p:nvPicPr>
                      <p:cNvPr id="0" name=""/>
                      <p:cNvPicPr/>
                      <p:nvPr/>
                    </p:nvPicPr>
                    <p:blipFill>
                      <a:blip r:embed="rId4"/>
                      <a:stretch>
                        <a:fillRect/>
                      </a:stretch>
                    </p:blipFill>
                    <p:spPr>
                      <a:xfrm>
                        <a:off x="4339317" y="1831507"/>
                        <a:ext cx="2867025" cy="4010025"/>
                      </a:xfrm>
                      <a:prstGeom prst="rect">
                        <a:avLst/>
                      </a:prstGeom>
                    </p:spPr>
                  </p:pic>
                </p:oleObj>
              </mc:Fallback>
            </mc:AlternateContent>
          </a:graphicData>
        </a:graphic>
      </p:graphicFrame>
      <p:sp>
        <p:nvSpPr>
          <p:cNvPr id="9" name="TextBox 8"/>
          <p:cNvSpPr txBox="1"/>
          <p:nvPr/>
        </p:nvSpPr>
        <p:spPr>
          <a:xfrm>
            <a:off x="7514572" y="2509995"/>
            <a:ext cx="3831715"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Он се обавезао да ће сваке године подићи по једну цркву, што је довело до тога да је подизао цркве и ван територије Србије, као што су:Грчка, Света Земља, Египат, Бугарска..</a:t>
            </a:r>
            <a:endParaRPr lang="sr-Latn-RS" b="1" dirty="0"/>
          </a:p>
        </p:txBody>
      </p:sp>
    </p:spTree>
    <p:extLst>
      <p:ext uri="{BB962C8B-B14F-4D97-AF65-F5344CB8AC3E}">
        <p14:creationId xmlns:p14="http://schemas.microsoft.com/office/powerpoint/2010/main" val="27048955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00916" y="154546"/>
            <a:ext cx="1680525" cy="1077218"/>
          </a:xfrm>
          <a:prstGeom prst="rect">
            <a:avLst/>
          </a:prstGeom>
          <a:noFill/>
        </p:spPr>
        <p:txBody>
          <a:bodyPr wrap="none" rtlCol="0">
            <a:spAutoFit/>
          </a:bodyPr>
          <a:lstStyle/>
          <a:p>
            <a:r>
              <a:rPr lang="sr-Cyrl-RS" sz="2400" b="1" dirty="0" smtClean="0"/>
              <a:t>    </a:t>
            </a:r>
            <a:r>
              <a:rPr lang="sr-Cyrl-RS" sz="2000" b="1" i="1" dirty="0" smtClean="0">
                <a:solidFill>
                  <a:srgbClr val="FFFF00"/>
                </a:solidFill>
              </a:rPr>
              <a:t>Цркве</a:t>
            </a:r>
          </a:p>
          <a:p>
            <a:r>
              <a:rPr lang="sr-Cyrl-RS" sz="2000" b="1" i="1" dirty="0">
                <a:solidFill>
                  <a:srgbClr val="FFFF00"/>
                </a:solidFill>
              </a:rPr>
              <a:t> </a:t>
            </a:r>
            <a:r>
              <a:rPr lang="sr-Cyrl-RS" sz="2000" b="1" i="1" dirty="0" smtClean="0">
                <a:solidFill>
                  <a:srgbClr val="FFFF00"/>
                </a:solidFill>
              </a:rPr>
              <a:t>         у</a:t>
            </a:r>
          </a:p>
          <a:p>
            <a:r>
              <a:rPr lang="sr-Cyrl-RS" sz="2000" b="1" i="1" dirty="0" smtClean="0">
                <a:solidFill>
                  <a:srgbClr val="FFFF00"/>
                </a:solidFill>
              </a:rPr>
              <a:t>Македонији</a:t>
            </a:r>
            <a:endParaRPr lang="sr-Latn-RS" sz="2000" b="1" i="1" dirty="0">
              <a:solidFill>
                <a:srgbClr val="FFFF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093" y="616211"/>
            <a:ext cx="2715653" cy="2036740"/>
          </a:xfrm>
          <a:prstGeom prst="rect">
            <a:avLst/>
          </a:prstGeom>
        </p:spPr>
      </p:pic>
      <p:sp>
        <p:nvSpPr>
          <p:cNvPr id="6" name="TextBox 5"/>
          <p:cNvSpPr txBox="1"/>
          <p:nvPr/>
        </p:nvSpPr>
        <p:spPr>
          <a:xfrm>
            <a:off x="572214" y="2743103"/>
            <a:ext cx="2452532" cy="523220"/>
          </a:xfrm>
          <a:prstGeom prst="rect">
            <a:avLst/>
          </a:prstGeom>
          <a:noFill/>
        </p:spPr>
        <p:txBody>
          <a:bodyPr wrap="square" rtlCol="0">
            <a:spAutoFit/>
          </a:bodyPr>
          <a:lstStyle/>
          <a:p>
            <a:r>
              <a:rPr lang="sr-Cyrl-RS" sz="1400" b="1" i="1" dirty="0" smtClean="0">
                <a:solidFill>
                  <a:srgbClr val="FFFF00"/>
                </a:solidFill>
              </a:rPr>
              <a:t>Црква Св.Пантелејмона</a:t>
            </a:r>
          </a:p>
          <a:p>
            <a:r>
              <a:rPr lang="sr-Cyrl-RS" sz="1400" b="1" i="1" dirty="0" smtClean="0">
                <a:solidFill>
                  <a:srgbClr val="FFFF00"/>
                </a:solidFill>
              </a:rPr>
              <a:t>у Нерезима код Скопља</a:t>
            </a:r>
            <a:endParaRPr lang="sr-Latn-RS" sz="1400" b="1" i="1" dirty="0">
              <a:solidFill>
                <a:srgbClr val="FFFF00"/>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8435" y="1478566"/>
            <a:ext cx="3770180" cy="2348769"/>
          </a:xfrm>
          <a:prstGeom prst="rect">
            <a:avLst/>
          </a:prstGeom>
        </p:spPr>
      </p:pic>
      <p:sp>
        <p:nvSpPr>
          <p:cNvPr id="8" name="TextBox 7"/>
          <p:cNvSpPr txBox="1"/>
          <p:nvPr/>
        </p:nvSpPr>
        <p:spPr>
          <a:xfrm>
            <a:off x="3867525" y="3951026"/>
            <a:ext cx="3092000" cy="523220"/>
          </a:xfrm>
          <a:prstGeom prst="rect">
            <a:avLst/>
          </a:prstGeom>
          <a:noFill/>
        </p:spPr>
        <p:txBody>
          <a:bodyPr wrap="none" rtlCol="0">
            <a:spAutoFit/>
          </a:bodyPr>
          <a:lstStyle/>
          <a:p>
            <a:r>
              <a:rPr lang="sr-Cyrl-RS" sz="1400" b="1" i="1" dirty="0" smtClean="0">
                <a:solidFill>
                  <a:srgbClr val="FFFF00"/>
                </a:solidFill>
              </a:rPr>
              <a:t>Манастир Св.Јоакима Осоговског</a:t>
            </a:r>
          </a:p>
          <a:p>
            <a:r>
              <a:rPr lang="sr-Cyrl-RS" sz="1400" b="1" i="1" dirty="0">
                <a:solidFill>
                  <a:srgbClr val="FFFF00"/>
                </a:solidFill>
              </a:rPr>
              <a:t> </a:t>
            </a:r>
            <a:r>
              <a:rPr lang="sr-Cyrl-RS" sz="1400" b="1" i="1" dirty="0" smtClean="0">
                <a:solidFill>
                  <a:srgbClr val="FFFF00"/>
                </a:solidFill>
              </a:rPr>
              <a:t>       поред Криве Паланке</a:t>
            </a:r>
            <a:endParaRPr lang="sr-Latn-RS" sz="1400" b="1" i="1" dirty="0">
              <a:solidFill>
                <a:srgbClr val="FFFF00"/>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0421" y="708337"/>
            <a:ext cx="3194317" cy="2034766"/>
          </a:xfrm>
          <a:prstGeom prst="rect">
            <a:avLst/>
          </a:prstGeom>
        </p:spPr>
      </p:pic>
      <p:sp>
        <p:nvSpPr>
          <p:cNvPr id="10" name="TextBox 9"/>
          <p:cNvSpPr txBox="1"/>
          <p:nvPr/>
        </p:nvSpPr>
        <p:spPr>
          <a:xfrm>
            <a:off x="8628845" y="3013656"/>
            <a:ext cx="1921232" cy="523220"/>
          </a:xfrm>
          <a:prstGeom prst="rect">
            <a:avLst/>
          </a:prstGeom>
          <a:noFill/>
        </p:spPr>
        <p:txBody>
          <a:bodyPr wrap="none" rtlCol="0">
            <a:spAutoFit/>
          </a:bodyPr>
          <a:lstStyle/>
          <a:p>
            <a:r>
              <a:rPr lang="sr-Cyrl-RS" sz="1400" b="1" i="1" dirty="0" smtClean="0">
                <a:solidFill>
                  <a:srgbClr val="FFFF00"/>
                </a:solidFill>
              </a:rPr>
              <a:t>Манастир Св.Ђурђа</a:t>
            </a:r>
          </a:p>
          <a:p>
            <a:r>
              <a:rPr lang="sr-Cyrl-RS" sz="1400" b="1" i="1" dirty="0">
                <a:solidFill>
                  <a:srgbClr val="FFFF00"/>
                </a:solidFill>
              </a:rPr>
              <a:t> </a:t>
            </a:r>
            <a:r>
              <a:rPr lang="sr-Cyrl-RS" sz="1400" b="1" i="1" dirty="0" smtClean="0">
                <a:solidFill>
                  <a:srgbClr val="FFFF00"/>
                </a:solidFill>
              </a:rPr>
              <a:t>Старо Нагоричано</a:t>
            </a:r>
            <a:endParaRPr lang="sr-Latn-RS" sz="1400" b="1" i="1" dirty="0">
              <a:solidFill>
                <a:srgbClr val="FFFF00"/>
              </a:solidFill>
            </a:endParaRPr>
          </a:p>
        </p:txBody>
      </p:sp>
      <p:sp>
        <p:nvSpPr>
          <p:cNvPr id="12" name="TextBox 11"/>
          <p:cNvSpPr txBox="1"/>
          <p:nvPr/>
        </p:nvSpPr>
        <p:spPr>
          <a:xfrm>
            <a:off x="1201969" y="4756224"/>
            <a:ext cx="8985220" cy="1754326"/>
          </a:xfrm>
          <a:prstGeom prst="rect">
            <a:avLst/>
          </a:prstGeom>
          <a:noFill/>
        </p:spPr>
        <p:txBody>
          <a:bodyPr wrap="square" rtlCol="0">
            <a:spAutoFit/>
          </a:bodyPr>
          <a:lstStyle/>
          <a:p>
            <a:pPr algn="just"/>
            <a:r>
              <a:rPr lang="sr-Cyrl-RS" b="1" dirty="0" smtClean="0">
                <a:solidFill>
                  <a:srgbClr val="FFFF00"/>
                </a:solidFill>
              </a:rPr>
              <a:t>Македонија као стара(јужна)Србија било је место где су српски краљеви и цареви подигли много Цркава. Цар Душан је ту преместио своју престоницу и крунисао се за Цара. То су области које су грчки цареви држали српско становништво у подређеном положају, али доласком Стефана Немање који освајањем враћа те делове српске земље у састав Србије наставља и краљ Милутин и остали Немањићи.</a:t>
            </a:r>
            <a:endParaRPr lang="sr-Latn-RS" b="1" dirty="0">
              <a:solidFill>
                <a:srgbClr val="FFFF00"/>
              </a:solidFill>
            </a:endParaRPr>
          </a:p>
        </p:txBody>
      </p:sp>
    </p:spTree>
    <p:extLst>
      <p:ext uri="{BB962C8B-B14F-4D97-AF65-F5344CB8AC3E}">
        <p14:creationId xmlns:p14="http://schemas.microsoft.com/office/powerpoint/2010/main" val="5287640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9501" y="1398699"/>
            <a:ext cx="3496633" cy="3108907"/>
          </a:xfrm>
          <a:prstGeom prst="ellipse">
            <a:avLst/>
          </a:prstGeom>
          <a:ln>
            <a:noFill/>
          </a:ln>
          <a:effectLst>
            <a:softEdge rad="112500"/>
          </a:effectLst>
        </p:spPr>
      </p:pic>
      <p:sp>
        <p:nvSpPr>
          <p:cNvPr id="5" name="TextBox 4"/>
          <p:cNvSpPr txBox="1"/>
          <p:nvPr/>
        </p:nvSpPr>
        <p:spPr>
          <a:xfrm>
            <a:off x="4649274" y="280579"/>
            <a:ext cx="2480551" cy="400110"/>
          </a:xfrm>
          <a:prstGeom prst="rect">
            <a:avLst/>
          </a:prstGeom>
          <a:noFill/>
        </p:spPr>
        <p:txBody>
          <a:bodyPr wrap="none" rtlCol="0">
            <a:spAutoFit/>
          </a:bodyPr>
          <a:lstStyle/>
          <a:p>
            <a:r>
              <a:rPr lang="sr-Cyrl-RS" sz="2000" b="1" i="1" dirty="0" smtClean="0">
                <a:solidFill>
                  <a:srgbClr val="FFFF00"/>
                </a:solidFill>
              </a:rPr>
              <a:t>Цркве у Црној Гори</a:t>
            </a:r>
            <a:endParaRPr lang="sr-Latn-RS" sz="2000" b="1" i="1" dirty="0">
              <a:solidFill>
                <a:srgbClr val="FFFF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183" y="1918952"/>
            <a:ext cx="3786389" cy="2949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193183" y="5138670"/>
            <a:ext cx="3414846" cy="646331"/>
          </a:xfrm>
          <a:prstGeom prst="rect">
            <a:avLst/>
          </a:prstGeom>
          <a:noFill/>
        </p:spPr>
        <p:txBody>
          <a:bodyPr wrap="none" rtlCol="0">
            <a:spAutoFit/>
          </a:bodyPr>
          <a:lstStyle/>
          <a:p>
            <a:r>
              <a:rPr lang="sr-Cyrl-RS" b="1" i="1" dirty="0" smtClean="0">
                <a:solidFill>
                  <a:srgbClr val="FFFF00"/>
                </a:solidFill>
              </a:rPr>
              <a:t>Црква Св.Архангела Михаила</a:t>
            </a:r>
          </a:p>
          <a:p>
            <a:r>
              <a:rPr lang="sr-Cyrl-RS" b="1" i="1" dirty="0">
                <a:solidFill>
                  <a:srgbClr val="FFFF00"/>
                </a:solidFill>
              </a:rPr>
              <a:t> </a:t>
            </a:r>
            <a:r>
              <a:rPr lang="sr-Cyrl-RS" b="1" i="1" dirty="0" smtClean="0">
                <a:solidFill>
                  <a:srgbClr val="FFFF00"/>
                </a:solidFill>
              </a:rPr>
              <a:t>             на Превлаци</a:t>
            </a:r>
            <a:endParaRPr lang="sr-Latn-RS" b="1" i="1" dirty="0">
              <a:solidFill>
                <a:srgbClr val="FFFF00"/>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6063" y="1905130"/>
            <a:ext cx="3901440" cy="29630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9092484" y="5138670"/>
            <a:ext cx="2232086" cy="646331"/>
          </a:xfrm>
          <a:prstGeom prst="rect">
            <a:avLst/>
          </a:prstGeom>
          <a:noFill/>
        </p:spPr>
        <p:txBody>
          <a:bodyPr wrap="none" rtlCol="0">
            <a:spAutoFit/>
          </a:bodyPr>
          <a:lstStyle/>
          <a:p>
            <a:r>
              <a:rPr lang="sr-Cyrl-RS" b="1" i="1" dirty="0" smtClean="0">
                <a:solidFill>
                  <a:srgbClr val="FFFF00"/>
                </a:solidFill>
              </a:rPr>
              <a:t>Манастир Тврдош</a:t>
            </a:r>
          </a:p>
          <a:p>
            <a:r>
              <a:rPr lang="sr-Cyrl-RS" b="1" i="1" dirty="0">
                <a:solidFill>
                  <a:srgbClr val="FFFF00"/>
                </a:solidFill>
              </a:rPr>
              <a:t> </a:t>
            </a:r>
            <a:r>
              <a:rPr lang="sr-Cyrl-RS" b="1" i="1" dirty="0" smtClean="0">
                <a:solidFill>
                  <a:srgbClr val="FFFF00"/>
                </a:solidFill>
              </a:rPr>
              <a:t>     Херцеговина</a:t>
            </a:r>
            <a:endParaRPr lang="sr-Latn-RS" b="1" i="1" dirty="0">
              <a:solidFill>
                <a:srgbClr val="FFFF00"/>
              </a:solidFill>
            </a:endParaRPr>
          </a:p>
        </p:txBody>
      </p:sp>
      <p:sp>
        <p:nvSpPr>
          <p:cNvPr id="10" name="TextBox 9"/>
          <p:cNvSpPr txBox="1"/>
          <p:nvPr/>
        </p:nvSpPr>
        <p:spPr>
          <a:xfrm>
            <a:off x="4739426" y="680689"/>
            <a:ext cx="2066784" cy="338554"/>
          </a:xfrm>
          <a:prstGeom prst="rect">
            <a:avLst/>
          </a:prstGeom>
          <a:noFill/>
        </p:spPr>
        <p:txBody>
          <a:bodyPr wrap="none" rtlCol="0">
            <a:spAutoFit/>
          </a:bodyPr>
          <a:lstStyle/>
          <a:p>
            <a:r>
              <a:rPr lang="sr-Cyrl-RS" sz="1600" i="1" dirty="0" smtClean="0"/>
              <a:t>(Зета и Херцеговина)</a:t>
            </a:r>
            <a:endParaRPr lang="sr-Latn-RS" sz="1600" i="1" dirty="0"/>
          </a:p>
        </p:txBody>
      </p:sp>
    </p:spTree>
    <p:extLst>
      <p:ext uri="{BB962C8B-B14F-4D97-AF65-F5344CB8AC3E}">
        <p14:creationId xmlns:p14="http://schemas.microsoft.com/office/powerpoint/2010/main" val="9935796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34873" y="425003"/>
            <a:ext cx="4509055" cy="369332"/>
          </a:xfrm>
          <a:prstGeom prst="rect">
            <a:avLst/>
          </a:prstGeom>
          <a:noFill/>
        </p:spPr>
        <p:txBody>
          <a:bodyPr wrap="none" rtlCol="0">
            <a:spAutoFit/>
          </a:bodyPr>
          <a:lstStyle/>
          <a:p>
            <a:r>
              <a:rPr lang="sr-Cyrl-RS" b="1" i="1" dirty="0" smtClean="0">
                <a:solidFill>
                  <a:srgbClr val="FFFF00"/>
                </a:solidFill>
              </a:rPr>
              <a:t>Грчка, Света Земља, Египат</a:t>
            </a:r>
            <a:r>
              <a:rPr lang="sr-Cyrl-RS" b="1" i="1" smtClean="0">
                <a:solidFill>
                  <a:srgbClr val="FFFF00"/>
                </a:solidFill>
              </a:rPr>
              <a:t>, Бугарска</a:t>
            </a:r>
            <a:endParaRPr lang="sr-Latn-RS" b="1" i="1" dirty="0">
              <a:solidFill>
                <a:srgbClr val="FFFF00"/>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9702" y="1124055"/>
            <a:ext cx="3218242" cy="2140738"/>
          </a:xfrm>
          <a:prstGeom prst="ellipse">
            <a:avLst/>
          </a:prstGeom>
          <a:ln>
            <a:noFill/>
          </a:ln>
          <a:effectLst>
            <a:softEdge rad="112500"/>
          </a:effectLst>
        </p:spPr>
      </p:pic>
      <p:sp>
        <p:nvSpPr>
          <p:cNvPr id="6" name="TextBox 5"/>
          <p:cNvSpPr txBox="1"/>
          <p:nvPr/>
        </p:nvSpPr>
        <p:spPr>
          <a:xfrm>
            <a:off x="5037440" y="3280624"/>
            <a:ext cx="1775230" cy="338554"/>
          </a:xfrm>
          <a:prstGeom prst="rect">
            <a:avLst/>
          </a:prstGeom>
          <a:noFill/>
        </p:spPr>
        <p:txBody>
          <a:bodyPr wrap="none" rtlCol="0">
            <a:spAutoFit/>
          </a:bodyPr>
          <a:lstStyle/>
          <a:p>
            <a:r>
              <a:rPr lang="sr-Cyrl-RS" sz="1600" b="1" i="1" dirty="0" smtClean="0">
                <a:solidFill>
                  <a:srgbClr val="FFFF00"/>
                </a:solidFill>
              </a:rPr>
              <a:t>Хиландар-Грчка</a:t>
            </a:r>
            <a:endParaRPr lang="sr-Latn-RS" sz="1600" b="1" i="1" dirty="0">
              <a:solidFill>
                <a:srgbClr val="FFFF00"/>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623" y="309093"/>
            <a:ext cx="3120467" cy="2339407"/>
          </a:xfrm>
          <a:prstGeom prst="ellipse">
            <a:avLst/>
          </a:prstGeom>
          <a:ln>
            <a:noFill/>
          </a:ln>
          <a:effectLst>
            <a:softEdge rad="112500"/>
          </a:effectLst>
        </p:spPr>
      </p:pic>
      <p:sp>
        <p:nvSpPr>
          <p:cNvPr id="8" name="TextBox 7"/>
          <p:cNvSpPr txBox="1"/>
          <p:nvPr/>
        </p:nvSpPr>
        <p:spPr>
          <a:xfrm>
            <a:off x="825587" y="2713754"/>
            <a:ext cx="1902765" cy="338554"/>
          </a:xfrm>
          <a:prstGeom prst="rect">
            <a:avLst/>
          </a:prstGeom>
          <a:noFill/>
        </p:spPr>
        <p:txBody>
          <a:bodyPr wrap="none" rtlCol="0">
            <a:spAutoFit/>
          </a:bodyPr>
          <a:lstStyle/>
          <a:p>
            <a:r>
              <a:rPr lang="sr-Cyrl-RS" sz="1600" b="1" i="1" dirty="0" smtClean="0">
                <a:solidFill>
                  <a:srgbClr val="FFFF00"/>
                </a:solidFill>
              </a:rPr>
              <a:t>Одбрамбена кула</a:t>
            </a:r>
            <a:endParaRPr lang="sr-Latn-RS" sz="1600" b="1" i="1" dirty="0">
              <a:solidFill>
                <a:srgbClr val="FFFF00"/>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1556" y="309093"/>
            <a:ext cx="3284729" cy="2470458"/>
          </a:xfrm>
          <a:prstGeom prst="ellipse">
            <a:avLst/>
          </a:prstGeom>
          <a:ln>
            <a:noFill/>
          </a:ln>
          <a:effectLst>
            <a:softEdge rad="112500"/>
          </a:effectLst>
        </p:spPr>
      </p:pic>
      <p:sp>
        <p:nvSpPr>
          <p:cNvPr id="12" name="TextBox 11"/>
          <p:cNvSpPr txBox="1"/>
          <p:nvPr/>
        </p:nvSpPr>
        <p:spPr>
          <a:xfrm>
            <a:off x="9046240" y="2779551"/>
            <a:ext cx="2568139" cy="338554"/>
          </a:xfrm>
          <a:prstGeom prst="rect">
            <a:avLst/>
          </a:prstGeom>
          <a:noFill/>
        </p:spPr>
        <p:txBody>
          <a:bodyPr wrap="none" rtlCol="0">
            <a:spAutoFit/>
          </a:bodyPr>
          <a:lstStyle/>
          <a:p>
            <a:r>
              <a:rPr lang="sr-Cyrl-RS" sz="1600" b="1" i="1" dirty="0" smtClean="0">
                <a:solidFill>
                  <a:srgbClr val="FFFF00"/>
                </a:solidFill>
              </a:rPr>
              <a:t>Главна Црква-Хиландар</a:t>
            </a:r>
            <a:endParaRPr lang="sr-Latn-RS" sz="1600" b="1" i="1" dirty="0">
              <a:solidFill>
                <a:srgbClr val="FFFF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623" y="3409847"/>
            <a:ext cx="3120467" cy="23016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TextBox 13"/>
          <p:cNvSpPr txBox="1"/>
          <p:nvPr/>
        </p:nvSpPr>
        <p:spPr>
          <a:xfrm>
            <a:off x="502276" y="5975797"/>
            <a:ext cx="2467920" cy="584775"/>
          </a:xfrm>
          <a:prstGeom prst="rect">
            <a:avLst/>
          </a:prstGeom>
          <a:noFill/>
        </p:spPr>
        <p:txBody>
          <a:bodyPr wrap="none" rtlCol="0">
            <a:spAutoFit/>
          </a:bodyPr>
          <a:lstStyle/>
          <a:p>
            <a:r>
              <a:rPr lang="sr-Cyrl-RS" sz="1600" b="1" i="1" dirty="0" smtClean="0">
                <a:solidFill>
                  <a:srgbClr val="FFFF00"/>
                </a:solidFill>
              </a:rPr>
              <a:t>Црква Св.Арх.Михаила</a:t>
            </a:r>
          </a:p>
          <a:p>
            <a:r>
              <a:rPr lang="sr-Cyrl-RS" sz="1600" b="1" i="1" dirty="0">
                <a:solidFill>
                  <a:srgbClr val="FFFF00"/>
                </a:solidFill>
              </a:rPr>
              <a:t> </a:t>
            </a:r>
            <a:r>
              <a:rPr lang="sr-Cyrl-RS" sz="1600" b="1" i="1" dirty="0" smtClean="0">
                <a:solidFill>
                  <a:srgbClr val="FFFF00"/>
                </a:solidFill>
              </a:rPr>
              <a:t>          Јерусалим</a:t>
            </a:r>
            <a:endParaRPr lang="sr-Latn-RS" sz="1600" b="1" i="1" dirty="0">
              <a:solidFill>
                <a:srgbClr val="FFFF00"/>
              </a:solidFill>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82330" y="3893455"/>
            <a:ext cx="3115614" cy="2111367"/>
          </a:xfrm>
          <a:prstGeom prst="rect">
            <a:avLst/>
          </a:prstGeom>
        </p:spPr>
      </p:pic>
      <p:sp>
        <p:nvSpPr>
          <p:cNvPr id="16" name="TextBox 15"/>
          <p:cNvSpPr txBox="1"/>
          <p:nvPr/>
        </p:nvSpPr>
        <p:spPr>
          <a:xfrm>
            <a:off x="4754368" y="6149876"/>
            <a:ext cx="2571538" cy="584775"/>
          </a:xfrm>
          <a:prstGeom prst="rect">
            <a:avLst/>
          </a:prstGeom>
          <a:noFill/>
        </p:spPr>
        <p:txBody>
          <a:bodyPr wrap="none" rtlCol="0">
            <a:spAutoFit/>
          </a:bodyPr>
          <a:lstStyle/>
          <a:p>
            <a:r>
              <a:rPr lang="sr-Cyrl-RS" sz="1600" b="1" dirty="0" smtClean="0">
                <a:solidFill>
                  <a:srgbClr val="FFFF00"/>
                </a:solidFill>
              </a:rPr>
              <a:t>Манастир Св.Екатарине</a:t>
            </a:r>
          </a:p>
          <a:p>
            <a:r>
              <a:rPr lang="sr-Cyrl-RS" sz="1600" b="1" dirty="0">
                <a:solidFill>
                  <a:srgbClr val="FFFF00"/>
                </a:solidFill>
              </a:rPr>
              <a:t> </a:t>
            </a:r>
            <a:r>
              <a:rPr lang="sr-Cyrl-RS" sz="1600" b="1" dirty="0" smtClean="0">
                <a:solidFill>
                  <a:srgbClr val="FFFF00"/>
                </a:solidFill>
              </a:rPr>
              <a:t>   Гора Синај-Египат</a:t>
            </a:r>
            <a:endParaRPr lang="sr-Latn-RS" sz="1600" b="1" dirty="0">
              <a:solidFill>
                <a:srgbClr val="FFFF00"/>
              </a:solidFill>
            </a:endParaRP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31877" y="3449901"/>
            <a:ext cx="3196868" cy="226157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8" name="TextBox 17"/>
          <p:cNvSpPr txBox="1"/>
          <p:nvPr/>
        </p:nvSpPr>
        <p:spPr>
          <a:xfrm>
            <a:off x="9366777" y="5877651"/>
            <a:ext cx="1927066" cy="584775"/>
          </a:xfrm>
          <a:prstGeom prst="rect">
            <a:avLst/>
          </a:prstGeom>
          <a:noFill/>
        </p:spPr>
        <p:txBody>
          <a:bodyPr wrap="none" rtlCol="0">
            <a:spAutoFit/>
          </a:bodyPr>
          <a:lstStyle/>
          <a:p>
            <a:r>
              <a:rPr lang="sr-Cyrl-RS" sz="1600" b="1" i="1" dirty="0" smtClean="0">
                <a:solidFill>
                  <a:srgbClr val="FFFF00"/>
                </a:solidFill>
              </a:rPr>
              <a:t>Црква Св.Недеље</a:t>
            </a:r>
          </a:p>
          <a:p>
            <a:r>
              <a:rPr lang="sr-Cyrl-RS" sz="1600" b="1" i="1" dirty="0">
                <a:solidFill>
                  <a:srgbClr val="FFFF00"/>
                </a:solidFill>
              </a:rPr>
              <a:t> </a:t>
            </a:r>
            <a:r>
              <a:rPr lang="sr-Cyrl-RS" sz="1600" b="1" i="1" dirty="0" smtClean="0">
                <a:solidFill>
                  <a:srgbClr val="FFFF00"/>
                </a:solidFill>
              </a:rPr>
              <a:t>Софија-Бугарска</a:t>
            </a:r>
            <a:endParaRPr lang="sr-Latn-RS" sz="1600" b="1" i="1" dirty="0">
              <a:solidFill>
                <a:srgbClr val="FFFF00"/>
              </a:solidFill>
            </a:endParaRPr>
          </a:p>
        </p:txBody>
      </p:sp>
    </p:spTree>
    <p:extLst>
      <p:ext uri="{BB962C8B-B14F-4D97-AF65-F5344CB8AC3E}">
        <p14:creationId xmlns:p14="http://schemas.microsoft.com/office/powerpoint/2010/main" val="349201699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86403" y="76124"/>
            <a:ext cx="1800814" cy="369332"/>
          </a:xfrm>
          <a:prstGeom prst="rect">
            <a:avLst/>
          </a:prstGeom>
          <a:noFill/>
        </p:spPr>
        <p:txBody>
          <a:bodyPr wrap="none" rtlCol="0">
            <a:spAutoFit/>
          </a:bodyPr>
          <a:lstStyle/>
          <a:p>
            <a:r>
              <a:rPr lang="sr-Cyrl-RS" b="1" i="1" dirty="0" smtClean="0">
                <a:solidFill>
                  <a:srgbClr val="FFFF00"/>
                </a:solidFill>
              </a:rPr>
              <a:t>Цркве у Србији</a:t>
            </a:r>
            <a:endParaRPr lang="sr-Latn-RS" b="1" i="1" dirty="0">
              <a:solidFill>
                <a:srgbClr val="FFFF0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13" y="436038"/>
            <a:ext cx="2940632" cy="1949767"/>
          </a:xfrm>
          <a:prstGeom prst="ellipse">
            <a:avLst/>
          </a:prstGeom>
          <a:ln>
            <a:noFill/>
          </a:ln>
          <a:effectLst>
            <a:softEdge rad="112500"/>
          </a:effec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285" y="445456"/>
            <a:ext cx="1054687" cy="594140"/>
          </a:xfrm>
          <a:prstGeom prst="ellipse">
            <a:avLst/>
          </a:prstGeom>
          <a:ln>
            <a:noFill/>
          </a:ln>
          <a:effectLst>
            <a:softEdge rad="112500"/>
          </a:effectLst>
        </p:spPr>
      </p:pic>
      <p:sp>
        <p:nvSpPr>
          <p:cNvPr id="10" name="TextBox 9"/>
          <p:cNvSpPr txBox="1"/>
          <p:nvPr/>
        </p:nvSpPr>
        <p:spPr>
          <a:xfrm>
            <a:off x="371538" y="2303050"/>
            <a:ext cx="2624180" cy="523220"/>
          </a:xfrm>
          <a:prstGeom prst="rect">
            <a:avLst/>
          </a:prstGeom>
          <a:noFill/>
        </p:spPr>
        <p:txBody>
          <a:bodyPr wrap="none" rtlCol="0">
            <a:spAutoFit/>
          </a:bodyPr>
          <a:lstStyle/>
          <a:p>
            <a:r>
              <a:rPr lang="sr-Cyrl-RS" sz="1400" b="1" i="1" dirty="0" smtClean="0">
                <a:solidFill>
                  <a:srgbClr val="FFFF00"/>
                </a:solidFill>
              </a:rPr>
              <a:t>Црква Богородица Љевишка</a:t>
            </a:r>
          </a:p>
          <a:p>
            <a:r>
              <a:rPr lang="sr-Cyrl-RS" sz="1400" b="1" i="1" dirty="0">
                <a:solidFill>
                  <a:srgbClr val="FFFF00"/>
                </a:solidFill>
              </a:rPr>
              <a:t> </a:t>
            </a:r>
            <a:r>
              <a:rPr lang="sr-Cyrl-RS" sz="1400" b="1" i="1" dirty="0" smtClean="0">
                <a:solidFill>
                  <a:srgbClr val="FFFF00"/>
                </a:solidFill>
              </a:rPr>
              <a:t>              Призрен</a:t>
            </a:r>
            <a:endParaRPr lang="sr-Latn-RS" sz="1400" b="1" i="1" dirty="0">
              <a:solidFill>
                <a:srgbClr val="FFFF00"/>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9813" y="2004913"/>
            <a:ext cx="3399469" cy="2246483"/>
          </a:xfrm>
          <a:prstGeom prst="ellipse">
            <a:avLst/>
          </a:prstGeom>
          <a:ln>
            <a:noFill/>
          </a:ln>
          <a:effectLst>
            <a:softEdge rad="112500"/>
          </a:effectLst>
        </p:spPr>
      </p:pic>
      <p:sp>
        <p:nvSpPr>
          <p:cNvPr id="12" name="TextBox 11"/>
          <p:cNvSpPr txBox="1"/>
          <p:nvPr/>
        </p:nvSpPr>
        <p:spPr>
          <a:xfrm>
            <a:off x="4447198" y="4251396"/>
            <a:ext cx="2184701" cy="338554"/>
          </a:xfrm>
          <a:prstGeom prst="rect">
            <a:avLst/>
          </a:prstGeom>
          <a:noFill/>
        </p:spPr>
        <p:txBody>
          <a:bodyPr wrap="none" rtlCol="0">
            <a:spAutoFit/>
          </a:bodyPr>
          <a:lstStyle/>
          <a:p>
            <a:r>
              <a:rPr lang="sr-Cyrl-RS" sz="1600" b="1" i="1" dirty="0" smtClean="0">
                <a:solidFill>
                  <a:srgbClr val="FFFF00"/>
                </a:solidFill>
              </a:rPr>
              <a:t>Грачаница-Косовска</a:t>
            </a:r>
            <a:endParaRPr lang="sr-Latn-RS" sz="1600" b="1" i="1" dirty="0">
              <a:solidFill>
                <a:srgbClr val="FFFF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3381" y="461352"/>
            <a:ext cx="3432153" cy="1942226"/>
          </a:xfrm>
          <a:prstGeom prst="ellipse">
            <a:avLst/>
          </a:prstGeom>
          <a:ln>
            <a:noFill/>
          </a:ln>
          <a:effectLst>
            <a:softEdge rad="112500"/>
          </a:effectLst>
        </p:spPr>
      </p:pic>
      <p:sp>
        <p:nvSpPr>
          <p:cNvPr id="14" name="TextBox 13"/>
          <p:cNvSpPr txBox="1"/>
          <p:nvPr/>
        </p:nvSpPr>
        <p:spPr>
          <a:xfrm>
            <a:off x="8768187" y="2375315"/>
            <a:ext cx="2263953" cy="338554"/>
          </a:xfrm>
          <a:prstGeom prst="rect">
            <a:avLst/>
          </a:prstGeom>
          <a:noFill/>
        </p:spPr>
        <p:txBody>
          <a:bodyPr wrap="none" rtlCol="0">
            <a:spAutoFit/>
          </a:bodyPr>
          <a:lstStyle/>
          <a:p>
            <a:r>
              <a:rPr lang="sr-Cyrl-RS" sz="1600" b="1" i="1" dirty="0" smtClean="0">
                <a:solidFill>
                  <a:srgbClr val="FFFF00"/>
                </a:solidFill>
              </a:rPr>
              <a:t>Пећка Патријаршија</a:t>
            </a:r>
            <a:endParaRPr lang="sr-Latn-RS" sz="1600" b="1" i="1" dirty="0">
              <a:solidFill>
                <a:srgbClr val="FFFF00"/>
              </a:solidFill>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343" y="3549136"/>
            <a:ext cx="2619375" cy="1743075"/>
          </a:xfrm>
          <a:prstGeom prst="rect">
            <a:avLst/>
          </a:prstGeom>
        </p:spPr>
      </p:pic>
      <p:sp>
        <p:nvSpPr>
          <p:cNvPr id="16" name="TextBox 15"/>
          <p:cNvSpPr txBox="1"/>
          <p:nvPr/>
        </p:nvSpPr>
        <p:spPr>
          <a:xfrm>
            <a:off x="251344" y="5499279"/>
            <a:ext cx="2864567" cy="338554"/>
          </a:xfrm>
          <a:prstGeom prst="rect">
            <a:avLst/>
          </a:prstGeom>
          <a:noFill/>
        </p:spPr>
        <p:txBody>
          <a:bodyPr wrap="none" rtlCol="0">
            <a:spAutoFit/>
          </a:bodyPr>
          <a:lstStyle/>
          <a:p>
            <a:r>
              <a:rPr lang="sr-Cyrl-RS" sz="1600" b="1" i="1" dirty="0" smtClean="0">
                <a:solidFill>
                  <a:srgbClr val="FFFF00"/>
                </a:solidFill>
              </a:rPr>
              <a:t>Краљева Црква-Студеница</a:t>
            </a:r>
            <a:endParaRPr lang="sr-Latn-RS" sz="1600" b="1" i="1" dirty="0">
              <a:solidFill>
                <a:srgbClr val="FFFF00"/>
              </a:solidFill>
            </a:endParaRP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25783" y="3569461"/>
            <a:ext cx="2948760" cy="1743075"/>
          </a:xfrm>
          <a:prstGeom prst="rect">
            <a:avLst/>
          </a:prstGeom>
        </p:spPr>
      </p:pic>
      <p:sp>
        <p:nvSpPr>
          <p:cNvPr id="18" name="TextBox 17"/>
          <p:cNvSpPr txBox="1"/>
          <p:nvPr/>
        </p:nvSpPr>
        <p:spPr>
          <a:xfrm>
            <a:off x="8702559" y="5499279"/>
            <a:ext cx="2395207" cy="338554"/>
          </a:xfrm>
          <a:prstGeom prst="rect">
            <a:avLst/>
          </a:prstGeom>
          <a:noFill/>
        </p:spPr>
        <p:txBody>
          <a:bodyPr wrap="none" rtlCol="0">
            <a:spAutoFit/>
          </a:bodyPr>
          <a:lstStyle/>
          <a:p>
            <a:r>
              <a:rPr lang="sr-Cyrl-RS" sz="1600" b="1" i="1" dirty="0" smtClean="0">
                <a:solidFill>
                  <a:srgbClr val="FFFF00"/>
                </a:solidFill>
              </a:rPr>
              <a:t>Манастир Витовница</a:t>
            </a:r>
            <a:endParaRPr lang="sr-Latn-RS" sz="1600" b="1" i="1" dirty="0">
              <a:solidFill>
                <a:srgbClr val="FFFF00"/>
              </a:solidFill>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0130" y="4695455"/>
            <a:ext cx="2978789" cy="1683016"/>
          </a:xfrm>
          <a:prstGeom prst="rect">
            <a:avLst/>
          </a:prstGeom>
        </p:spPr>
      </p:pic>
      <p:sp>
        <p:nvSpPr>
          <p:cNvPr id="20" name="TextBox 19"/>
          <p:cNvSpPr txBox="1"/>
          <p:nvPr/>
        </p:nvSpPr>
        <p:spPr>
          <a:xfrm>
            <a:off x="4458482" y="6444590"/>
            <a:ext cx="2002087" cy="338554"/>
          </a:xfrm>
          <a:prstGeom prst="rect">
            <a:avLst/>
          </a:prstGeom>
          <a:noFill/>
        </p:spPr>
        <p:txBody>
          <a:bodyPr wrap="none" rtlCol="0">
            <a:spAutoFit/>
          </a:bodyPr>
          <a:lstStyle/>
          <a:p>
            <a:r>
              <a:rPr lang="sr-Cyrl-RS" sz="1600" b="1" i="1" dirty="0" smtClean="0">
                <a:solidFill>
                  <a:srgbClr val="FFFF00"/>
                </a:solidFill>
              </a:rPr>
              <a:t>Манастир Бањска</a:t>
            </a:r>
            <a:endParaRPr lang="sr-Latn-RS" sz="1600" b="1" i="1" dirty="0">
              <a:solidFill>
                <a:srgbClr val="FFFF00"/>
              </a:solidFill>
            </a:endParaRPr>
          </a:p>
        </p:txBody>
      </p:sp>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03821" y="558239"/>
            <a:ext cx="1455476" cy="11071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TextBox 22"/>
          <p:cNvSpPr txBox="1"/>
          <p:nvPr/>
        </p:nvSpPr>
        <p:spPr>
          <a:xfrm>
            <a:off x="4644031" y="1704791"/>
            <a:ext cx="1701684" cy="338554"/>
          </a:xfrm>
          <a:prstGeom prst="rect">
            <a:avLst/>
          </a:prstGeom>
          <a:noFill/>
        </p:spPr>
        <p:txBody>
          <a:bodyPr wrap="none" rtlCol="0">
            <a:spAutoFit/>
          </a:bodyPr>
          <a:lstStyle/>
          <a:p>
            <a:r>
              <a:rPr lang="sr-Cyrl-RS" sz="1600" b="1" i="1" dirty="0" smtClean="0">
                <a:solidFill>
                  <a:srgbClr val="FFFF00"/>
                </a:solidFill>
              </a:rPr>
              <a:t>Краљ Милутин</a:t>
            </a:r>
            <a:endParaRPr lang="sr-Latn-RS" sz="1600" b="1" i="1" dirty="0">
              <a:solidFill>
                <a:srgbClr val="FFFF00"/>
              </a:solidFill>
            </a:endParaRPr>
          </a:p>
        </p:txBody>
      </p:sp>
    </p:spTree>
    <p:extLst>
      <p:ext uri="{BB962C8B-B14F-4D97-AF65-F5344CB8AC3E}">
        <p14:creationId xmlns:p14="http://schemas.microsoft.com/office/powerpoint/2010/main" val="198931498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
  <TotalTime>593</TotalTime>
  <Words>1139</Words>
  <Application>Microsoft Office PowerPoint</Application>
  <PresentationFormat>Widescreen</PresentationFormat>
  <Paragraphs>90</Paragraphs>
  <Slides>14</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Arial</vt:lpstr>
      <vt:lpstr>Bookman Old Style</vt:lpstr>
      <vt:lpstr>Rockwell</vt:lpstr>
      <vt:lpstr>Damask</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58</cp:revision>
  <dcterms:created xsi:type="dcterms:W3CDTF">2017-07-13T09:51:31Z</dcterms:created>
  <dcterms:modified xsi:type="dcterms:W3CDTF">2020-05-15T10:33:08Z</dcterms:modified>
</cp:coreProperties>
</file>