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image" Target="../media/image14.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2600086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1217877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3130719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A605277-C95A-452B-BE4F-F09E1FCCE343}" type="slidenum">
              <a:rPr lang="sr-Latn-RS" smtClean="0"/>
              <a:t>‹#›</a:t>
            </a:fld>
            <a:endParaRPr lang="sr-Latn-R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75400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2549850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4"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2437258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4"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4231769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31331107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3408353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476404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2029822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2524789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3417968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5" name="Footer Placeholder 3"/>
          <p:cNvSpPr>
            <a:spLocks noGrp="1"/>
          </p:cNvSpPr>
          <p:nvPr>
            <p:ph type="ftr" sz="quarter" idx="11"/>
          </p:nvPr>
        </p:nvSpPr>
        <p:spPr/>
        <p:txBody>
          <a:bodyPr/>
          <a:lstStyle/>
          <a:p>
            <a:endParaRPr lang="sr-Latn-RS"/>
          </a:p>
        </p:txBody>
      </p:sp>
      <p:sp>
        <p:nvSpPr>
          <p:cNvPr id="6" name="Slide Number Placeholder 4"/>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3957796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5" name="Footer Placeholder 2"/>
          <p:cNvSpPr>
            <a:spLocks noGrp="1"/>
          </p:cNvSpPr>
          <p:nvPr>
            <p:ph type="ftr" sz="quarter" idx="11"/>
          </p:nvPr>
        </p:nvSpPr>
        <p:spPr/>
        <p:txBody>
          <a:bodyPr/>
          <a:lstStyle/>
          <a:p>
            <a:endParaRPr lang="sr-Latn-RS"/>
          </a:p>
        </p:txBody>
      </p:sp>
      <p:sp>
        <p:nvSpPr>
          <p:cNvPr id="6" name="Slide Number Placeholder 3"/>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1864433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5" name="Footer Placeholder 5"/>
          <p:cNvSpPr>
            <a:spLocks noGrp="1"/>
          </p:cNvSpPr>
          <p:nvPr>
            <p:ph type="ftr" sz="quarter" idx="11"/>
          </p:nvPr>
        </p:nvSpPr>
        <p:spPr/>
        <p:txBody>
          <a:bodyPr/>
          <a:lstStyle/>
          <a:p>
            <a:endParaRPr lang="sr-Latn-RS"/>
          </a:p>
        </p:txBody>
      </p:sp>
      <p:sp>
        <p:nvSpPr>
          <p:cNvPr id="6" name="Slide Number Placeholder 6"/>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3601617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0BE679-F53C-456A-9791-55107CA8A32D}"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A605277-C95A-452B-BE4F-F09E1FCCE343}" type="slidenum">
              <a:rPr lang="sr-Latn-RS" smtClean="0"/>
              <a:t>‹#›</a:t>
            </a:fld>
            <a:endParaRPr lang="sr-Latn-RS"/>
          </a:p>
        </p:txBody>
      </p:sp>
    </p:spTree>
    <p:extLst>
      <p:ext uri="{BB962C8B-B14F-4D97-AF65-F5344CB8AC3E}">
        <p14:creationId xmlns:p14="http://schemas.microsoft.com/office/powerpoint/2010/main" val="3206312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F0BE679-F53C-456A-9791-55107CA8A32D}" type="datetimeFigureOut">
              <a:rPr lang="sr-Latn-RS" smtClean="0"/>
              <a:t>14.5.2020.</a:t>
            </a:fld>
            <a:endParaRPr lang="sr-Latn-R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sr-Latn-R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A605277-C95A-452B-BE4F-F09E1FCCE343}" type="slidenum">
              <a:rPr lang="sr-Latn-RS" smtClean="0"/>
              <a:t>‹#›</a:t>
            </a:fld>
            <a:endParaRPr lang="sr-Latn-RS"/>
          </a:p>
        </p:txBody>
      </p:sp>
    </p:spTree>
    <p:extLst>
      <p:ext uri="{BB962C8B-B14F-4D97-AF65-F5344CB8AC3E}">
        <p14:creationId xmlns:p14="http://schemas.microsoft.com/office/powerpoint/2010/main" val="20025746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3.emf"/><Relationship Id="rId5" Type="http://schemas.openxmlformats.org/officeDocument/2006/relationships/oleObject" Target="../embeddings/oleObject12.bin"/><Relationship Id="rId4" Type="http://schemas.openxmlformats.org/officeDocument/2006/relationships/image" Target="../media/image22.wmf"/></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3.emf"/><Relationship Id="rId5" Type="http://schemas.openxmlformats.org/officeDocument/2006/relationships/oleObject" Target="../embeddings/oleObject3.bin"/><Relationship Id="rId4" Type="http://schemas.openxmlformats.org/officeDocument/2006/relationships/image" Target="../media/image12.emf"/></Relationships>
</file>

<file path=ppt/slides/_rels/slide6.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5.emf"/><Relationship Id="rId5" Type="http://schemas.openxmlformats.org/officeDocument/2006/relationships/oleObject" Target="../embeddings/oleObject5.bin"/><Relationship Id="rId4" Type="http://schemas.openxmlformats.org/officeDocument/2006/relationships/image" Target="../media/image14.emf"/></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18.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image" Target="../media/image17.emf"/><Relationship Id="rId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8.jpg"/><Relationship Id="rId5" Type="http://schemas.openxmlformats.org/officeDocument/2006/relationships/image" Target="../media/image10.jpg"/><Relationship Id="rId4" Type="http://schemas.openxmlformats.org/officeDocument/2006/relationships/image" Target="../media/image20.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9498" y="1330562"/>
            <a:ext cx="3773778" cy="503170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5" name="TextBox 4"/>
          <p:cNvSpPr txBox="1"/>
          <p:nvPr/>
        </p:nvSpPr>
        <p:spPr>
          <a:xfrm>
            <a:off x="4935723" y="321972"/>
            <a:ext cx="2222083" cy="461665"/>
          </a:xfrm>
          <a:prstGeom prst="rect">
            <a:avLst/>
          </a:prstGeom>
          <a:noFill/>
        </p:spPr>
        <p:txBody>
          <a:bodyPr wrap="none" rtlCol="0">
            <a:spAutoFit/>
          </a:bodyPr>
          <a:lstStyle/>
          <a:p>
            <a:r>
              <a:rPr lang="sr-Cyrl-RS" sz="2400" b="1" dirty="0" smtClean="0"/>
              <a:t>Краљ Драгутин</a:t>
            </a:r>
            <a:endParaRPr lang="sr-Latn-RS" sz="2400" b="1" dirty="0"/>
          </a:p>
        </p:txBody>
      </p:sp>
      <p:sp>
        <p:nvSpPr>
          <p:cNvPr id="6" name="TextBox 5"/>
          <p:cNvSpPr txBox="1"/>
          <p:nvPr/>
        </p:nvSpPr>
        <p:spPr>
          <a:xfrm>
            <a:off x="90152" y="1861256"/>
            <a:ext cx="3940934" cy="3416320"/>
          </a:xfrm>
          <a:prstGeom prst="rect">
            <a:avLst/>
          </a:prstGeom>
          <a:noFill/>
        </p:spPr>
        <p:txBody>
          <a:bodyPr wrap="square" rtlCol="0">
            <a:spAutoFit/>
          </a:bodyPr>
          <a:lstStyle/>
          <a:p>
            <a:pPr algn="just"/>
            <a:r>
              <a:rPr lang="sr-Cyrl-RS" b="1" dirty="0" smtClean="0"/>
              <a:t>Рођен 1251. године у Дежевској долини у Расу, од часних и добрих родитеља  Уроша Првог и Јелене Анжујске. Када се родио било је велико славље на српском двору и целој земљи:звона су звонила на свим црквама, свештеници и калуђери су се молили, гласници су свима јављали да се родио наследник и будући владар..</a:t>
            </a:r>
            <a:endParaRPr lang="sr-Latn-RS" b="1" dirty="0"/>
          </a:p>
        </p:txBody>
      </p:sp>
      <p:sp>
        <p:nvSpPr>
          <p:cNvPr id="7" name="TextBox 6"/>
          <p:cNvSpPr txBox="1"/>
          <p:nvPr/>
        </p:nvSpPr>
        <p:spPr>
          <a:xfrm>
            <a:off x="8461688" y="2092088"/>
            <a:ext cx="3567180" cy="1754326"/>
          </a:xfrm>
          <a:prstGeom prst="rect">
            <a:avLst/>
          </a:prstGeom>
          <a:noFill/>
        </p:spPr>
        <p:txBody>
          <a:bodyPr wrap="square" rtlCol="0">
            <a:spAutoFit/>
          </a:bodyPr>
          <a:lstStyle/>
          <a:p>
            <a:pPr algn="just"/>
            <a:r>
              <a:rPr lang="sr-Cyrl-RS" b="1" dirty="0" smtClean="0"/>
              <a:t>Честитост и вера његових родитеља је била надалеко позната, па су се одлучили да сину дају име Драгутин, да буде мио и драг Богу у свему..</a:t>
            </a:r>
            <a:endParaRPr lang="sr-Latn-RS" b="1" dirty="0"/>
          </a:p>
        </p:txBody>
      </p:sp>
      <p:sp>
        <p:nvSpPr>
          <p:cNvPr id="2" name="TextBox 1"/>
          <p:cNvSpPr txBox="1"/>
          <p:nvPr/>
        </p:nvSpPr>
        <p:spPr>
          <a:xfrm>
            <a:off x="5499278" y="783637"/>
            <a:ext cx="2408350" cy="369332"/>
          </a:xfrm>
          <a:prstGeom prst="rect">
            <a:avLst/>
          </a:prstGeom>
          <a:noFill/>
        </p:spPr>
        <p:txBody>
          <a:bodyPr wrap="square" rtlCol="0">
            <a:spAutoFit/>
          </a:bodyPr>
          <a:lstStyle/>
          <a:p>
            <a:r>
              <a:rPr lang="sr-Cyrl-RS" b="1" dirty="0" smtClean="0">
                <a:solidFill>
                  <a:srgbClr val="FFFF00"/>
                </a:solidFill>
              </a:rPr>
              <a:t>(Покајник)</a:t>
            </a:r>
            <a:endParaRPr lang="sr-Latn-RS" b="1" dirty="0">
              <a:solidFill>
                <a:srgbClr val="FFFF00"/>
              </a:solidFill>
            </a:endParaRPr>
          </a:p>
        </p:txBody>
      </p:sp>
    </p:spTree>
    <p:extLst>
      <p:ext uri="{BB962C8B-B14F-4D97-AF65-F5344CB8AC3E}">
        <p14:creationId xmlns:p14="http://schemas.microsoft.com/office/powerpoint/2010/main" val="2252503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30820" y="1239244"/>
            <a:ext cx="5177308"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sr-Cyrl-RS" b="1" dirty="0" smtClean="0"/>
              <a:t>У току треће недеље (крстопоклона) васкршњег поста,12. марта 1316. године Драгутин умире у свом двору у Дебрцу у 65.години живота. </a:t>
            </a:r>
            <a:endParaRPr lang="sr-Latn-RS" b="1" dirty="0"/>
          </a:p>
        </p:txBody>
      </p:sp>
      <p:graphicFrame>
        <p:nvGraphicFramePr>
          <p:cNvPr id="5" name="Object 4"/>
          <p:cNvGraphicFramePr>
            <a:graphicFrameLocks noChangeAspect="1"/>
          </p:cNvGraphicFramePr>
          <p:nvPr>
            <p:extLst>
              <p:ext uri="{D42A27DB-BD31-4B8C-83A1-F6EECF244321}">
                <p14:modId xmlns:p14="http://schemas.microsoft.com/office/powerpoint/2010/main" val="3681465470"/>
              </p:ext>
            </p:extLst>
          </p:nvPr>
        </p:nvGraphicFramePr>
        <p:xfrm>
          <a:off x="138446" y="600803"/>
          <a:ext cx="2826667" cy="3625648"/>
        </p:xfrm>
        <a:graphic>
          <a:graphicData uri="http://schemas.openxmlformats.org/presentationml/2006/ole">
            <mc:AlternateContent xmlns:mc="http://schemas.openxmlformats.org/markup-compatibility/2006">
              <mc:Choice xmlns:v="urn:schemas-microsoft-com:vml" Requires="v">
                <p:oleObj spid="_x0000_s7189" name="CorelDRAW" r:id="rId3" imgW="2994840" imgH="4523760" progId="CorelDRAW.Graphic.11">
                  <p:embed/>
                </p:oleObj>
              </mc:Choice>
              <mc:Fallback>
                <p:oleObj name="CorelDRAW" r:id="rId3" imgW="2994840" imgH="4523760" progId="CorelDRAW.Graphic.11">
                  <p:embed/>
                  <p:pic>
                    <p:nvPicPr>
                      <p:cNvPr id="0" name=""/>
                      <p:cNvPicPr/>
                      <p:nvPr/>
                    </p:nvPicPr>
                    <p:blipFill>
                      <a:blip r:embed="rId4"/>
                      <a:stretch>
                        <a:fillRect/>
                      </a:stretch>
                    </p:blipFill>
                    <p:spPr>
                      <a:xfrm>
                        <a:off x="138446" y="600803"/>
                        <a:ext cx="2826667" cy="3625648"/>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4260011772"/>
              </p:ext>
            </p:extLst>
          </p:nvPr>
        </p:nvGraphicFramePr>
        <p:xfrm>
          <a:off x="8873835" y="602188"/>
          <a:ext cx="2403475" cy="3624263"/>
        </p:xfrm>
        <a:graphic>
          <a:graphicData uri="http://schemas.openxmlformats.org/presentationml/2006/ole">
            <mc:AlternateContent xmlns:mc="http://schemas.openxmlformats.org/markup-compatibility/2006">
              <mc:Choice xmlns:v="urn:schemas-microsoft-com:vml" Requires="v">
                <p:oleObj spid="_x0000_s7190" name="CorelDRAW" r:id="rId5" imgW="2402744" imgH="3624128" progId="CorelDRAW.Graphic.11">
                  <p:embed/>
                </p:oleObj>
              </mc:Choice>
              <mc:Fallback>
                <p:oleObj name="CorelDRAW" r:id="rId5" imgW="2402744" imgH="3624128" progId="CorelDRAW.Graphic.11">
                  <p:embed/>
                  <p:pic>
                    <p:nvPicPr>
                      <p:cNvPr id="0" name=""/>
                      <p:cNvPicPr/>
                      <p:nvPr/>
                    </p:nvPicPr>
                    <p:blipFill>
                      <a:blip r:embed="rId6"/>
                      <a:stretch>
                        <a:fillRect/>
                      </a:stretch>
                    </p:blipFill>
                    <p:spPr>
                      <a:xfrm>
                        <a:off x="8873835" y="602188"/>
                        <a:ext cx="2403475" cy="3624263"/>
                      </a:xfrm>
                      <a:prstGeom prst="rect">
                        <a:avLst/>
                      </a:prstGeom>
                    </p:spPr>
                  </p:pic>
                </p:oleObj>
              </mc:Fallback>
            </mc:AlternateContent>
          </a:graphicData>
        </a:graphic>
      </p:graphicFrame>
      <p:sp>
        <p:nvSpPr>
          <p:cNvPr id="7" name="TextBox 6"/>
          <p:cNvSpPr txBox="1"/>
          <p:nvPr/>
        </p:nvSpPr>
        <p:spPr>
          <a:xfrm>
            <a:off x="4507605" y="277637"/>
            <a:ext cx="2146742" cy="646331"/>
          </a:xfrm>
          <a:prstGeom prst="rect">
            <a:avLst/>
          </a:prstGeom>
          <a:noFill/>
        </p:spPr>
        <p:txBody>
          <a:bodyPr wrap="none" rtlCol="0">
            <a:spAutoFit/>
          </a:bodyPr>
          <a:lstStyle/>
          <a:p>
            <a:r>
              <a:rPr lang="sr-Cyrl-RS" b="1" dirty="0" smtClean="0"/>
              <a:t>Смрт Драгутина</a:t>
            </a:r>
          </a:p>
          <a:p>
            <a:r>
              <a:rPr lang="sr-Cyrl-RS" b="1" dirty="0"/>
              <a:t> </a:t>
            </a:r>
            <a:r>
              <a:rPr lang="sr-Cyrl-RS" b="1" dirty="0" smtClean="0"/>
              <a:t>    (Теоктиста)</a:t>
            </a:r>
            <a:endParaRPr lang="sr-Latn-RS" b="1" dirty="0"/>
          </a:p>
        </p:txBody>
      </p:sp>
      <p:sp>
        <p:nvSpPr>
          <p:cNvPr id="9" name="TextBox 8"/>
          <p:cNvSpPr txBox="1"/>
          <p:nvPr/>
        </p:nvSpPr>
        <p:spPr>
          <a:xfrm>
            <a:off x="3980195" y="2799776"/>
            <a:ext cx="3696237" cy="203132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sr-Cyrl-RS" b="1" dirty="0"/>
              <a:t>Када су га пресвачили за сахрану видели су да му се у месо урезала трска, коју је он држао око струка. Имао је ископан гроб у коме се увече молио Богу и спавао у њему.</a:t>
            </a:r>
            <a:endParaRPr lang="sr-Latn-RS" dirty="0"/>
          </a:p>
        </p:txBody>
      </p:sp>
      <p:sp>
        <p:nvSpPr>
          <p:cNvPr id="10" name="TextBox 9"/>
          <p:cNvSpPr txBox="1"/>
          <p:nvPr/>
        </p:nvSpPr>
        <p:spPr>
          <a:xfrm>
            <a:off x="0" y="5117229"/>
            <a:ext cx="4527933" cy="147732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a:t>Током дана је обављао државничке послове, али увече је први ишао на </a:t>
            </a:r>
            <a:r>
              <a:rPr lang="sr-Cyrl-RS" b="1" dirty="0" smtClean="0"/>
              <a:t>молитву и </a:t>
            </a:r>
            <a:r>
              <a:rPr lang="sr-Cyrl-RS" b="1" dirty="0"/>
              <a:t>кад се заврши одлазио је у камени гроб проводећи целу ноћ у њему, кајући се за своје грехе.</a:t>
            </a:r>
          </a:p>
        </p:txBody>
      </p:sp>
      <p:sp>
        <p:nvSpPr>
          <p:cNvPr id="11" name="TextBox 10"/>
          <p:cNvSpPr txBox="1"/>
          <p:nvPr/>
        </p:nvSpPr>
        <p:spPr>
          <a:xfrm>
            <a:off x="7864961" y="4978730"/>
            <a:ext cx="3790420"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sr-Cyrl-RS" b="1" dirty="0" smtClean="0"/>
              <a:t>Драгутин се показао као:ненаметљив,благ,</a:t>
            </a:r>
          </a:p>
          <a:p>
            <a:pPr algn="ctr"/>
            <a:r>
              <a:rPr lang="sr-Cyrl-RS" b="1" dirty="0" smtClean="0"/>
              <a:t>тих,скроман, милосрдан..</a:t>
            </a:r>
          </a:p>
          <a:p>
            <a:pPr algn="ctr"/>
            <a:r>
              <a:rPr lang="sr-Cyrl-RS" b="1" dirty="0" smtClean="0"/>
              <a:t>Страни званичници су </a:t>
            </a:r>
          </a:p>
          <a:p>
            <a:pPr algn="ctr"/>
            <a:r>
              <a:rPr lang="sr-Cyrl-RS" b="1" dirty="0" smtClean="0"/>
              <a:t>хвалили његову племенистост </a:t>
            </a:r>
          </a:p>
          <a:p>
            <a:pPr algn="ctr"/>
            <a:r>
              <a:rPr lang="sr-Cyrl-RS" b="1" dirty="0" smtClean="0"/>
              <a:t>и доброту. </a:t>
            </a:r>
            <a:endParaRPr lang="sr-Latn-RS" b="1" dirty="0"/>
          </a:p>
        </p:txBody>
      </p:sp>
    </p:spTree>
    <p:extLst>
      <p:ext uri="{BB962C8B-B14F-4D97-AF65-F5344CB8AC3E}">
        <p14:creationId xmlns:p14="http://schemas.microsoft.com/office/powerpoint/2010/main" val="3340632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87144" y="115910"/>
            <a:ext cx="5731056" cy="523220"/>
          </a:xfrm>
          <a:prstGeom prst="rect">
            <a:avLst/>
          </a:prstGeom>
          <a:noFill/>
        </p:spPr>
        <p:txBody>
          <a:bodyPr wrap="none" rtlCol="0">
            <a:spAutoFit/>
          </a:bodyPr>
          <a:lstStyle/>
          <a:p>
            <a:r>
              <a:rPr lang="sr-Cyrl-RS" sz="2800" b="1" dirty="0" smtClean="0">
                <a:ln w="6600">
                  <a:solidFill>
                    <a:schemeClr val="accent2"/>
                  </a:solidFill>
                  <a:prstDash val="solid"/>
                </a:ln>
                <a:solidFill>
                  <a:srgbClr val="FFFFFF"/>
                </a:solidFill>
                <a:effectLst>
                  <a:outerShdw dist="38100" dir="2700000" algn="tl" rotWithShape="0">
                    <a:schemeClr val="accent2"/>
                  </a:outerShdw>
                </a:effectLst>
              </a:rPr>
              <a:t>Драгутин+Теоктист+светитељ</a:t>
            </a:r>
            <a:endParaRPr lang="sr-Latn-RS" sz="2800" b="1"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846" y="950689"/>
            <a:ext cx="3889421" cy="2713349"/>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9839" y="950689"/>
            <a:ext cx="4049776" cy="271335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8159" y="845433"/>
            <a:ext cx="2922533" cy="4022781"/>
          </a:xfrm>
          <a:prstGeom prst="rect">
            <a:avLst/>
          </a:prstGeom>
        </p:spPr>
      </p:pic>
      <p:sp>
        <p:nvSpPr>
          <p:cNvPr id="8" name="TextBox 7"/>
          <p:cNvSpPr txBox="1"/>
          <p:nvPr/>
        </p:nvSpPr>
        <p:spPr>
          <a:xfrm>
            <a:off x="861953" y="5074517"/>
            <a:ext cx="10781438" cy="1323439"/>
          </a:xfrm>
          <a:prstGeom prst="rect">
            <a:avLst/>
          </a:prstGeom>
          <a:noFill/>
        </p:spPr>
        <p:txBody>
          <a:bodyPr wrap="square" rtlCol="0">
            <a:spAutoFit/>
          </a:bodyPr>
          <a:lstStyle/>
          <a:p>
            <a:pPr algn="just"/>
            <a:r>
              <a:rPr lang="sr-Cyrl-RS" sz="2000" b="1" dirty="0" smtClean="0">
                <a:ln w="6600">
                  <a:solidFill>
                    <a:schemeClr val="accent2"/>
                  </a:solidFill>
                  <a:prstDash val="solid"/>
                </a:ln>
                <a:solidFill>
                  <a:srgbClr val="FFFFFF"/>
                </a:solidFill>
                <a:effectLst>
                  <a:outerShdw dist="38100" dir="2700000" algn="tl" rotWithShape="0">
                    <a:schemeClr val="accent2"/>
                  </a:outerShdw>
                </a:effectLst>
              </a:rPr>
              <a:t>Драгутин је упозорио људе око себе пре смрти да ако га Бог прогласи за свеца,</a:t>
            </a:r>
          </a:p>
          <a:p>
            <a:pPr algn="just"/>
            <a:r>
              <a:rPr lang="sr-Cyrl-RS" sz="2000" b="1" dirty="0">
                <a:ln w="6600">
                  <a:solidFill>
                    <a:schemeClr val="accent2"/>
                  </a:solidFill>
                  <a:prstDash val="solid"/>
                </a:ln>
                <a:solidFill>
                  <a:srgbClr val="FFFFFF"/>
                </a:solidFill>
                <a:effectLst>
                  <a:outerShdw dist="38100" dir="2700000" algn="tl" rotWithShape="0">
                    <a:schemeClr val="accent2"/>
                  </a:outerShdw>
                </a:effectLst>
              </a:rPr>
              <a:t>д</a:t>
            </a:r>
            <a:r>
              <a:rPr lang="sr-Cyrl-RS" sz="2000" b="1" dirty="0" smtClean="0">
                <a:ln w="6600">
                  <a:solidFill>
                    <a:schemeClr val="accent2"/>
                  </a:solidFill>
                  <a:prstDash val="solid"/>
                </a:ln>
                <a:solidFill>
                  <a:srgbClr val="FFFFFF"/>
                </a:solidFill>
                <a:effectLst>
                  <a:outerShdw dist="38100" dir="2700000" algn="tl" rotWithShape="0">
                    <a:schemeClr val="accent2"/>
                  </a:outerShdw>
                </a:effectLst>
              </a:rPr>
              <a:t>а они његове кости неопевавају као светитељске, тиме је показао изузетну скромност која га је красила цео живот. Рекао им је да му тело пренесу у Ђурђеве Ступове. </a:t>
            </a:r>
            <a:endParaRPr lang="sr-Latn-R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9" name="TextBox 8"/>
          <p:cNvSpPr txBox="1"/>
          <p:nvPr/>
        </p:nvSpPr>
        <p:spPr>
          <a:xfrm>
            <a:off x="296214" y="3770443"/>
            <a:ext cx="3344185" cy="369332"/>
          </a:xfrm>
          <a:prstGeom prst="rect">
            <a:avLst/>
          </a:prstGeom>
          <a:noFill/>
        </p:spPr>
        <p:txBody>
          <a:bodyPr wrap="none" rtlCol="0">
            <a:spAutoFit/>
          </a:bodyPr>
          <a:lstStyle/>
          <a:p>
            <a:r>
              <a:rPr lang="sr-Cyrl-RS" b="1" dirty="0" smtClean="0">
                <a:ln w="6600">
                  <a:solidFill>
                    <a:schemeClr val="accent2"/>
                  </a:solidFill>
                  <a:prstDash val="solid"/>
                </a:ln>
                <a:solidFill>
                  <a:srgbClr val="FFFFFF"/>
                </a:solidFill>
                <a:effectLst>
                  <a:outerShdw dist="38100" dir="2700000" algn="tl" rotWithShape="0">
                    <a:schemeClr val="accent2"/>
                  </a:outerShdw>
                </a:effectLst>
              </a:rPr>
              <a:t>Део моштију Св.Теоктиста</a:t>
            </a:r>
            <a:endParaRPr lang="sr-Latn-RS"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0" name="TextBox 9"/>
          <p:cNvSpPr txBox="1"/>
          <p:nvPr/>
        </p:nvSpPr>
        <p:spPr>
          <a:xfrm>
            <a:off x="8148552" y="3885331"/>
            <a:ext cx="3501280" cy="369332"/>
          </a:xfrm>
          <a:prstGeom prst="rect">
            <a:avLst/>
          </a:prstGeom>
          <a:noFill/>
        </p:spPr>
        <p:txBody>
          <a:bodyPr wrap="none" rtlCol="0">
            <a:spAutoFit/>
          </a:bodyPr>
          <a:lstStyle/>
          <a:p>
            <a:r>
              <a:rPr lang="sr-Cyrl-RS" b="1" dirty="0" smtClean="0">
                <a:ln w="6600">
                  <a:solidFill>
                    <a:schemeClr val="accent2"/>
                  </a:solidFill>
                  <a:prstDash val="solid"/>
                </a:ln>
                <a:solidFill>
                  <a:srgbClr val="FFFFFF"/>
                </a:solidFill>
                <a:effectLst>
                  <a:outerShdw dist="38100" dir="2700000" algn="tl" rotWithShape="0">
                    <a:schemeClr val="accent2"/>
                  </a:outerShdw>
                </a:effectLst>
              </a:rPr>
              <a:t>Манастир Ђурђеви Ступови</a:t>
            </a:r>
            <a:endParaRPr lang="sr-Latn-RS" b="1"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28507120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038" y="1502501"/>
            <a:ext cx="3700444" cy="2421175"/>
          </a:xfrm>
          <a:prstGeom prst="rect">
            <a:avLst/>
          </a:prstGeom>
          <a:ln>
            <a:noFill/>
          </a:ln>
          <a:effectLst>
            <a:softEdge rad="112500"/>
          </a:effectLst>
        </p:spPr>
      </p:pic>
      <p:sp>
        <p:nvSpPr>
          <p:cNvPr id="5" name="TextBox 4"/>
          <p:cNvSpPr txBox="1"/>
          <p:nvPr/>
        </p:nvSpPr>
        <p:spPr>
          <a:xfrm>
            <a:off x="289038" y="4511550"/>
            <a:ext cx="11456494" cy="1754326"/>
          </a:xfrm>
          <a:prstGeom prst="rect">
            <a:avLst/>
          </a:prstGeom>
          <a:noFill/>
        </p:spPr>
        <p:txBody>
          <a:bodyPr wrap="square" rtlCol="0">
            <a:spAutoFit/>
          </a:bodyPr>
          <a:lstStyle/>
          <a:p>
            <a:pPr algn="just"/>
            <a:r>
              <a:rPr lang="sr-Cyrl-RS" b="1" dirty="0" smtClean="0"/>
              <a:t>Имајући такве родитеље, који су се истицали у свим добрим делима и очувању вере Православне, Драгутин се васпитао у дубоком Хришћанском духу. Као дете је ишао редовно на сва богослужења: јутрење, вечерње,бденија итд.. И тиме стицао мудрост у духу, гледајући да наследи обичај свих Немањића да несебично помажу Цркву. Одликовао се и у дипломатији, војничким вештинама, писмености..</a:t>
            </a:r>
            <a:endParaRPr lang="sr-Latn-RS" b="1" dirty="0" smtClean="0"/>
          </a:p>
          <a:p>
            <a:pPr algn="just"/>
            <a:endParaRPr lang="sr-Latn-RS"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0036" y="112324"/>
            <a:ext cx="2878401" cy="373087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0507" y="1502502"/>
            <a:ext cx="3928056" cy="2340695"/>
          </a:xfrm>
          <a:prstGeom prst="rect">
            <a:avLst/>
          </a:prstGeom>
          <a:ln>
            <a:noFill/>
          </a:ln>
          <a:effectLst>
            <a:softEdge rad="112500"/>
          </a:effectLst>
        </p:spPr>
      </p:pic>
      <p:sp>
        <p:nvSpPr>
          <p:cNvPr id="2" name="TextBox 1"/>
          <p:cNvSpPr txBox="1"/>
          <p:nvPr/>
        </p:nvSpPr>
        <p:spPr>
          <a:xfrm>
            <a:off x="4168064" y="4032948"/>
            <a:ext cx="4079963" cy="369332"/>
          </a:xfrm>
          <a:prstGeom prst="rect">
            <a:avLst/>
          </a:prstGeom>
          <a:noFill/>
        </p:spPr>
        <p:txBody>
          <a:bodyPr wrap="none" rtlCol="0">
            <a:spAutoFit/>
          </a:bodyPr>
          <a:lstStyle/>
          <a:p>
            <a:r>
              <a:rPr lang="sr-Cyrl-RS" b="1" dirty="0" smtClean="0">
                <a:solidFill>
                  <a:srgbClr val="FFFF00"/>
                </a:solidFill>
              </a:rPr>
              <a:t>Молитвеност+доброта+вештине</a:t>
            </a:r>
            <a:endParaRPr lang="sr-Latn-RS" b="1" dirty="0">
              <a:solidFill>
                <a:srgbClr val="FFFF00"/>
              </a:solidFill>
            </a:endParaRPr>
          </a:p>
        </p:txBody>
      </p:sp>
    </p:spTree>
    <p:extLst>
      <p:ext uri="{BB962C8B-B14F-4D97-AF65-F5344CB8AC3E}">
        <p14:creationId xmlns:p14="http://schemas.microsoft.com/office/powerpoint/2010/main" val="2941632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26510" y="170800"/>
            <a:ext cx="2581156" cy="738664"/>
          </a:xfrm>
          <a:prstGeom prst="rect">
            <a:avLst/>
          </a:prstGeom>
          <a:noFill/>
        </p:spPr>
        <p:txBody>
          <a:bodyPr wrap="none" rtlCol="0">
            <a:spAutoFit/>
          </a:bodyPr>
          <a:lstStyle/>
          <a:p>
            <a:r>
              <a:rPr lang="sr-Cyrl-RS" sz="2400" b="1" dirty="0" smtClean="0"/>
              <a:t>Сукоб са оцем</a:t>
            </a:r>
          </a:p>
          <a:p>
            <a:endParaRPr lang="sr-Latn-R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3838" y="1091743"/>
            <a:ext cx="4314143" cy="2613323"/>
          </a:xfrm>
          <a:prstGeom prst="rect">
            <a:avLst/>
          </a:prstGeom>
        </p:spPr>
      </p:pic>
      <p:sp>
        <p:nvSpPr>
          <p:cNvPr id="6" name="TextBox 5"/>
          <p:cNvSpPr txBox="1"/>
          <p:nvPr/>
        </p:nvSpPr>
        <p:spPr>
          <a:xfrm>
            <a:off x="373488" y="3826325"/>
            <a:ext cx="11037194" cy="2308324"/>
          </a:xfrm>
          <a:prstGeom prst="rect">
            <a:avLst/>
          </a:prstGeom>
          <a:noFill/>
        </p:spPr>
        <p:txBody>
          <a:bodyPr wrap="square" rtlCol="0">
            <a:spAutoFit/>
          </a:bodyPr>
          <a:lstStyle/>
          <a:p>
            <a:pPr algn="just"/>
            <a:r>
              <a:rPr lang="sr-Cyrl-RS" b="1" dirty="0" smtClean="0"/>
              <a:t>Драгутин као најстири син Уроша Првог је нестрпљиво чекао да наследи део власти од оца, међутим Урош је то одлагао из више разлога. Пошто се Драгутин оженио Угарском принцезом Кателином, притисци од стране њеног оца су постојали и Драгутин то искориштава и добија подршку да скине оца са власти. Урош повређен дубоко таквим развојем догађаја после битке на Гатачком пољу у Херцеговини коју је војнички изгубио повлачи се, монаши, добија име Симон као и његов отац Стефан Првовенчани и брзо после тога умире. Сахрањен је у манастиру Сопоћани, где се и данас налазе његове мошти.</a:t>
            </a:r>
            <a:endParaRPr lang="sr-Latn-RS" b="1" dirty="0"/>
          </a:p>
        </p:txBody>
      </p:sp>
      <p:sp>
        <p:nvSpPr>
          <p:cNvPr id="2" name="TextBox 1"/>
          <p:cNvSpPr txBox="1"/>
          <p:nvPr/>
        </p:nvSpPr>
        <p:spPr>
          <a:xfrm>
            <a:off x="4878370" y="661391"/>
            <a:ext cx="1877437" cy="369332"/>
          </a:xfrm>
          <a:prstGeom prst="rect">
            <a:avLst/>
          </a:prstGeom>
          <a:noFill/>
        </p:spPr>
        <p:txBody>
          <a:bodyPr wrap="none" rtlCol="0">
            <a:spAutoFit/>
          </a:bodyPr>
          <a:lstStyle/>
          <a:p>
            <a:r>
              <a:rPr lang="sr-Cyrl-RS" b="1" dirty="0" smtClean="0">
                <a:solidFill>
                  <a:srgbClr val="FFFF00"/>
                </a:solidFill>
              </a:rPr>
              <a:t>(нестрпљење)</a:t>
            </a:r>
            <a:endParaRPr lang="sr-Latn-RS" b="1" dirty="0">
              <a:solidFill>
                <a:srgbClr val="FFFF00"/>
              </a:solidFill>
            </a:endParaRPr>
          </a:p>
        </p:txBody>
      </p:sp>
    </p:spTree>
    <p:extLst>
      <p:ext uri="{BB962C8B-B14F-4D97-AF65-F5344CB8AC3E}">
        <p14:creationId xmlns:p14="http://schemas.microsoft.com/office/powerpoint/2010/main" val="2519407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1029941948"/>
              </p:ext>
            </p:extLst>
          </p:nvPr>
        </p:nvGraphicFramePr>
        <p:xfrm>
          <a:off x="3871198" y="1214237"/>
          <a:ext cx="3746565" cy="3486552"/>
        </p:xfrm>
        <a:graphic>
          <a:graphicData uri="http://schemas.openxmlformats.org/presentationml/2006/ole">
            <mc:AlternateContent xmlns:mc="http://schemas.openxmlformats.org/markup-compatibility/2006">
              <mc:Choice xmlns:v="urn:schemas-microsoft-com:vml" Requires="v">
                <p:oleObj spid="_x0000_s1039" name="CorelDRAW" r:id="rId3" imgW="2516119" imgH="2342214" progId="CorelDRAW.Graphic.11">
                  <p:embed/>
                </p:oleObj>
              </mc:Choice>
              <mc:Fallback>
                <p:oleObj name="CorelDRAW" r:id="rId3" imgW="2516119" imgH="2342214" progId="CorelDRAW.Graphic.11">
                  <p:embed/>
                  <p:pic>
                    <p:nvPicPr>
                      <p:cNvPr id="0" name=""/>
                      <p:cNvPicPr/>
                      <p:nvPr/>
                    </p:nvPicPr>
                    <p:blipFill>
                      <a:blip r:embed="rId4"/>
                      <a:stretch>
                        <a:fillRect/>
                      </a:stretch>
                    </p:blipFill>
                    <p:spPr>
                      <a:xfrm>
                        <a:off x="3871198" y="1214237"/>
                        <a:ext cx="3746565" cy="3486552"/>
                      </a:xfrm>
                      <a:prstGeom prst="rect">
                        <a:avLst/>
                      </a:prstGeom>
                    </p:spPr>
                  </p:pic>
                </p:oleObj>
              </mc:Fallback>
            </mc:AlternateContent>
          </a:graphicData>
        </a:graphic>
      </p:graphicFrame>
      <p:sp>
        <p:nvSpPr>
          <p:cNvPr id="5" name="TextBox 4"/>
          <p:cNvSpPr txBox="1"/>
          <p:nvPr/>
        </p:nvSpPr>
        <p:spPr>
          <a:xfrm>
            <a:off x="3965801" y="309092"/>
            <a:ext cx="3651962" cy="369332"/>
          </a:xfrm>
          <a:prstGeom prst="rect">
            <a:avLst/>
          </a:prstGeom>
          <a:noFill/>
        </p:spPr>
        <p:txBody>
          <a:bodyPr wrap="none" rtlCol="0">
            <a:spAutoFit/>
          </a:bodyPr>
          <a:lstStyle/>
          <a:p>
            <a:r>
              <a:rPr lang="sr-Cyrl-RS" b="1" dirty="0" smtClean="0"/>
              <a:t>Крунисање краља Драгутина</a:t>
            </a:r>
            <a:endParaRPr lang="sr-Latn-RS" b="1" dirty="0"/>
          </a:p>
        </p:txBody>
      </p:sp>
      <p:sp>
        <p:nvSpPr>
          <p:cNvPr id="6" name="TextBox 5"/>
          <p:cNvSpPr txBox="1"/>
          <p:nvPr/>
        </p:nvSpPr>
        <p:spPr>
          <a:xfrm>
            <a:off x="141668" y="4875992"/>
            <a:ext cx="11372045" cy="1200329"/>
          </a:xfrm>
          <a:prstGeom prst="rect">
            <a:avLst/>
          </a:prstGeom>
          <a:noFill/>
        </p:spPr>
        <p:txBody>
          <a:bodyPr wrap="square" rtlCol="0">
            <a:spAutoFit/>
          </a:bodyPr>
          <a:lstStyle/>
          <a:p>
            <a:pPr algn="just"/>
            <a:r>
              <a:rPr lang="sr-Cyrl-RS" b="1" dirty="0" smtClean="0"/>
              <a:t>Краљ Драгутин је после насилног преврата сам себе прогласио за краља, док је Српска Црква осудила такав ток догађаја. Архиепископ Српски Јоаникије је био велики поштовалац краља Уроша Првог и због његовог насилног протеривања је напустио власт у Српској Цркви. Тек после смрти његове је Српска Црква добила поглавра. </a:t>
            </a:r>
            <a:endParaRPr lang="sr-Latn-RS" b="1" dirty="0"/>
          </a:p>
        </p:txBody>
      </p:sp>
      <p:sp>
        <p:nvSpPr>
          <p:cNvPr id="8" name="TextBox 7"/>
          <p:cNvSpPr txBox="1"/>
          <p:nvPr/>
        </p:nvSpPr>
        <p:spPr>
          <a:xfrm>
            <a:off x="5022968" y="682045"/>
            <a:ext cx="1592103" cy="369332"/>
          </a:xfrm>
          <a:prstGeom prst="rect">
            <a:avLst/>
          </a:prstGeom>
          <a:noFill/>
        </p:spPr>
        <p:txBody>
          <a:bodyPr wrap="none" rtlCol="0">
            <a:spAutoFit/>
          </a:bodyPr>
          <a:lstStyle/>
          <a:p>
            <a:r>
              <a:rPr lang="sr-Cyrl-RS" b="1" dirty="0" smtClean="0">
                <a:solidFill>
                  <a:srgbClr val="FFC000"/>
                </a:solidFill>
              </a:rPr>
              <a:t>(самовоља)</a:t>
            </a:r>
            <a:endParaRPr lang="sr-Latn-RS" b="1" dirty="0">
              <a:solidFill>
                <a:srgbClr val="FFC000"/>
              </a:solidFill>
            </a:endParaRPr>
          </a:p>
        </p:txBody>
      </p:sp>
    </p:spTree>
    <p:extLst>
      <p:ext uri="{BB962C8B-B14F-4D97-AF65-F5344CB8AC3E}">
        <p14:creationId xmlns:p14="http://schemas.microsoft.com/office/powerpoint/2010/main" val="3024060571"/>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3358287405"/>
              </p:ext>
            </p:extLst>
          </p:nvPr>
        </p:nvGraphicFramePr>
        <p:xfrm>
          <a:off x="9414458" y="220370"/>
          <a:ext cx="2435170" cy="3875112"/>
        </p:xfrm>
        <a:graphic>
          <a:graphicData uri="http://schemas.openxmlformats.org/presentationml/2006/ole">
            <mc:AlternateContent xmlns:mc="http://schemas.openxmlformats.org/markup-compatibility/2006">
              <mc:Choice xmlns:v="urn:schemas-microsoft-com:vml" Requires="v">
                <p:oleObj spid="_x0000_s2077" name="CorelDRAW" r:id="rId3" imgW="2233221" imgH="3461628" progId="CorelDRAW.Graphic.11">
                  <p:embed/>
                </p:oleObj>
              </mc:Choice>
              <mc:Fallback>
                <p:oleObj name="CorelDRAW" r:id="rId3" imgW="2233221" imgH="3461628" progId="CorelDRAW.Graphic.11">
                  <p:embed/>
                  <p:pic>
                    <p:nvPicPr>
                      <p:cNvPr id="0" name=""/>
                      <p:cNvPicPr/>
                      <p:nvPr/>
                    </p:nvPicPr>
                    <p:blipFill>
                      <a:blip r:embed="rId4"/>
                      <a:stretch>
                        <a:fillRect/>
                      </a:stretch>
                    </p:blipFill>
                    <p:spPr>
                      <a:xfrm>
                        <a:off x="9414458" y="220370"/>
                        <a:ext cx="2435170" cy="3875112"/>
                      </a:xfrm>
                      <a:prstGeom prst="rect">
                        <a:avLst/>
                      </a:prstGeom>
                    </p:spPr>
                  </p:pic>
                </p:oleObj>
              </mc:Fallback>
            </mc:AlternateContent>
          </a:graphicData>
        </a:graphic>
      </p:graphicFrame>
      <p:sp>
        <p:nvSpPr>
          <p:cNvPr id="6" name="TextBox 5"/>
          <p:cNvSpPr txBox="1"/>
          <p:nvPr/>
        </p:nvSpPr>
        <p:spPr>
          <a:xfrm>
            <a:off x="3670424" y="19927"/>
            <a:ext cx="4607352"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sr-Cyrl-RS" b="1" dirty="0" smtClean="0"/>
              <a:t>Пад са коња и мирна предаја власти</a:t>
            </a:r>
            <a:endParaRPr lang="sr-Latn-RS" b="1" dirty="0"/>
          </a:p>
        </p:txBody>
      </p:sp>
      <p:sp>
        <p:nvSpPr>
          <p:cNvPr id="7" name="TextBox 6"/>
          <p:cNvSpPr txBox="1"/>
          <p:nvPr/>
        </p:nvSpPr>
        <p:spPr>
          <a:xfrm>
            <a:off x="2756026" y="1250919"/>
            <a:ext cx="6370700"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После збацивања оца са власти краљ Драгутин је мирно и праведно управљао земљом, не начинивши ни један прекршај и стално кајући се за своје грехе, а доказ за то је да после пада са коња схвата да је то Божија казна.</a:t>
            </a:r>
            <a:endParaRPr lang="sr-Latn-RS" b="1" dirty="0"/>
          </a:p>
        </p:txBody>
      </p:sp>
      <p:sp>
        <p:nvSpPr>
          <p:cNvPr id="8" name="TextBox 7"/>
          <p:cNvSpPr txBox="1"/>
          <p:nvPr/>
        </p:nvSpPr>
        <p:spPr>
          <a:xfrm>
            <a:off x="1285827" y="5378002"/>
            <a:ext cx="9572128" cy="120032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Он тајно зове брата Милутина, предлажући му да га наследи, што се и дешава у Дежевској долини у Расу 1282. године.И говори му: </a:t>
            </a:r>
            <a:r>
              <a:rPr lang="sr-Cyrl-RS" b="1" i="1" dirty="0" smtClean="0"/>
              <a:t>,,Сагреших брате јер збацих оца и нисам заслужио више да владам, и бојим се да ме Бог одбаци..’’</a:t>
            </a:r>
            <a:endParaRPr lang="sr-Latn-RS" b="1" i="1" dirty="0"/>
          </a:p>
        </p:txBody>
      </p:sp>
      <p:sp>
        <p:nvSpPr>
          <p:cNvPr id="9" name="TextBox 8"/>
          <p:cNvSpPr txBox="1"/>
          <p:nvPr/>
        </p:nvSpPr>
        <p:spPr>
          <a:xfrm>
            <a:off x="2756026" y="3029536"/>
            <a:ext cx="6370700"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sr-Cyrl-RS" b="1" dirty="0" smtClean="0"/>
              <a:t>Краљ Драгутин исповеда: </a:t>
            </a:r>
            <a:r>
              <a:rPr lang="sr-Cyrl-RS" b="1" i="1" dirty="0" smtClean="0"/>
              <a:t>,,Господе сагреших теби, јер не послушах заповести твоје да слушам родитеље своје, него збацих оца и ране ове које сам добио заслужио сам’’.</a:t>
            </a:r>
            <a:endParaRPr lang="sr-Latn-RS" b="1" i="1" dirty="0"/>
          </a:p>
        </p:txBody>
      </p:sp>
      <p:graphicFrame>
        <p:nvGraphicFramePr>
          <p:cNvPr id="11" name="Object 10"/>
          <p:cNvGraphicFramePr>
            <a:graphicFrameLocks noChangeAspect="1"/>
          </p:cNvGraphicFramePr>
          <p:nvPr>
            <p:extLst>
              <p:ext uri="{D42A27DB-BD31-4B8C-83A1-F6EECF244321}">
                <p14:modId xmlns:p14="http://schemas.microsoft.com/office/powerpoint/2010/main" val="3038628604"/>
              </p:ext>
            </p:extLst>
          </p:nvPr>
        </p:nvGraphicFramePr>
        <p:xfrm>
          <a:off x="167372" y="167020"/>
          <a:ext cx="2451382" cy="3928462"/>
        </p:xfrm>
        <a:graphic>
          <a:graphicData uri="http://schemas.openxmlformats.org/presentationml/2006/ole">
            <mc:AlternateContent xmlns:mc="http://schemas.openxmlformats.org/markup-compatibility/2006">
              <mc:Choice xmlns:v="urn:schemas-microsoft-com:vml" Requires="v">
                <p:oleObj spid="_x0000_s2078" name="CorelDRAW" r:id="rId5" imgW="1365631" imgH="2111420" progId="CorelDRAW.Graphic.11">
                  <p:embed/>
                </p:oleObj>
              </mc:Choice>
              <mc:Fallback>
                <p:oleObj name="CorelDRAW" r:id="rId5" imgW="1365631" imgH="2111420" progId="CorelDRAW.Graphic.11">
                  <p:embed/>
                  <p:pic>
                    <p:nvPicPr>
                      <p:cNvPr id="0" name=""/>
                      <p:cNvPicPr/>
                      <p:nvPr/>
                    </p:nvPicPr>
                    <p:blipFill>
                      <a:blip r:embed="rId6"/>
                      <a:stretch>
                        <a:fillRect/>
                      </a:stretch>
                    </p:blipFill>
                    <p:spPr>
                      <a:xfrm>
                        <a:off x="167372" y="167020"/>
                        <a:ext cx="2451382" cy="3928462"/>
                      </a:xfrm>
                      <a:prstGeom prst="rect">
                        <a:avLst/>
                      </a:prstGeom>
                    </p:spPr>
                  </p:pic>
                </p:oleObj>
              </mc:Fallback>
            </mc:AlternateContent>
          </a:graphicData>
        </a:graphic>
      </p:graphicFrame>
      <p:sp>
        <p:nvSpPr>
          <p:cNvPr id="12" name="TextBox 11"/>
          <p:cNvSpPr txBox="1"/>
          <p:nvPr/>
        </p:nvSpPr>
        <p:spPr>
          <a:xfrm>
            <a:off x="3657600" y="651446"/>
            <a:ext cx="4620176" cy="400110"/>
          </a:xfrm>
          <a:prstGeom prst="rect">
            <a:avLst/>
          </a:prstGeom>
          <a:noFill/>
        </p:spPr>
        <p:txBody>
          <a:bodyPr wrap="none" rtlCol="0">
            <a:spAutoFit/>
          </a:bodyPr>
          <a:lstStyle/>
          <a:p>
            <a:r>
              <a:rPr lang="sr-Cyrl-RS" sz="2000" b="1" dirty="0">
                <a:ln w="6600">
                  <a:solidFill>
                    <a:schemeClr val="accent2"/>
                  </a:solidFill>
                  <a:prstDash val="solid"/>
                </a:ln>
                <a:solidFill>
                  <a:srgbClr val="FFFFFF"/>
                </a:solidFill>
                <a:effectLst>
                  <a:outerShdw dist="38100" dir="2700000" algn="tl" rotWithShape="0">
                    <a:schemeClr val="accent2"/>
                  </a:outerShdw>
                </a:effectLst>
              </a:rPr>
              <a:t>п</a:t>
            </a:r>
            <a:r>
              <a:rPr lang="sr-Cyrl-RS" sz="2000" b="1" dirty="0" smtClean="0">
                <a:ln w="6600">
                  <a:solidFill>
                    <a:schemeClr val="accent2"/>
                  </a:solidFill>
                  <a:prstDash val="solid"/>
                </a:ln>
                <a:solidFill>
                  <a:srgbClr val="FFFFFF"/>
                </a:solidFill>
                <a:effectLst>
                  <a:outerShdw dist="38100" dir="2700000" algn="tl" rotWithShape="0">
                    <a:schemeClr val="accent2"/>
                  </a:outerShdw>
                </a:effectLst>
              </a:rPr>
              <a:t>окајање+скромност+ понизност</a:t>
            </a:r>
            <a:endParaRPr lang="sr-Latn-R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3" name="TextBox 12"/>
          <p:cNvSpPr txBox="1"/>
          <p:nvPr/>
        </p:nvSpPr>
        <p:spPr>
          <a:xfrm>
            <a:off x="98736" y="4229865"/>
            <a:ext cx="2588654" cy="830997"/>
          </a:xfrm>
          <a:prstGeom prst="rect">
            <a:avLst/>
          </a:prstGeom>
          <a:noFill/>
        </p:spPr>
        <p:txBody>
          <a:bodyPr wrap="square" rtlCol="0">
            <a:spAutoFit/>
          </a:bodyPr>
          <a:lstStyle/>
          <a:p>
            <a:r>
              <a:rPr lang="sr-Cyrl-RS" sz="1600" b="1" dirty="0" smtClean="0">
                <a:ln w="6600">
                  <a:solidFill>
                    <a:schemeClr val="accent2"/>
                  </a:solidFill>
                  <a:prstDash val="solid"/>
                </a:ln>
                <a:solidFill>
                  <a:srgbClr val="FFFFFF"/>
                </a:solidFill>
                <a:effectLst>
                  <a:outerShdw dist="38100" dir="2700000" algn="tl" rotWithShape="0">
                    <a:schemeClr val="accent2"/>
                  </a:outerShdw>
                </a:effectLst>
              </a:rPr>
              <a:t>Црква у Дежеви где је Драгутин предао власт Милутину</a:t>
            </a:r>
            <a:endParaRPr lang="sr-Latn-RS" sz="16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4" name="TextBox 13"/>
          <p:cNvSpPr txBox="1"/>
          <p:nvPr/>
        </p:nvSpPr>
        <p:spPr>
          <a:xfrm>
            <a:off x="9763251" y="4231830"/>
            <a:ext cx="2189408" cy="369332"/>
          </a:xfrm>
          <a:prstGeom prst="rect">
            <a:avLst/>
          </a:prstGeom>
          <a:noFill/>
        </p:spPr>
        <p:txBody>
          <a:bodyPr wrap="square" rtlCol="0">
            <a:spAutoFit/>
          </a:bodyPr>
          <a:lstStyle/>
          <a:p>
            <a:r>
              <a:rPr lang="sr-Cyrl-RS" b="1" dirty="0" smtClean="0">
                <a:ln w="6600">
                  <a:solidFill>
                    <a:schemeClr val="accent2"/>
                  </a:solidFill>
                  <a:prstDash val="solid"/>
                </a:ln>
                <a:solidFill>
                  <a:srgbClr val="FFFFFF"/>
                </a:solidFill>
                <a:effectLst>
                  <a:outerShdw dist="38100" dir="2700000" algn="tl" rotWithShape="0">
                    <a:schemeClr val="accent2"/>
                  </a:outerShdw>
                </a:effectLst>
              </a:rPr>
              <a:t>Пад са коња</a:t>
            </a:r>
            <a:endParaRPr lang="sr-Latn-RS" b="1"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1320663758"/>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2900827598"/>
              </p:ext>
            </p:extLst>
          </p:nvPr>
        </p:nvGraphicFramePr>
        <p:xfrm>
          <a:off x="9206026" y="182248"/>
          <a:ext cx="2801362" cy="4082603"/>
        </p:xfrm>
        <a:graphic>
          <a:graphicData uri="http://schemas.openxmlformats.org/presentationml/2006/ole">
            <mc:AlternateContent xmlns:mc="http://schemas.openxmlformats.org/markup-compatibility/2006">
              <mc:Choice xmlns:v="urn:schemas-microsoft-com:vml" Requires="v">
                <p:oleObj spid="_x0000_s3108" name="CorelDRAW" r:id="rId3" imgW="2253196" imgH="3282932" progId="CorelDRAW.Graphic.11">
                  <p:embed/>
                </p:oleObj>
              </mc:Choice>
              <mc:Fallback>
                <p:oleObj name="CorelDRAW" r:id="rId3" imgW="2253196" imgH="3282932" progId="CorelDRAW.Graphic.11">
                  <p:embed/>
                  <p:pic>
                    <p:nvPicPr>
                      <p:cNvPr id="0" name=""/>
                      <p:cNvPicPr/>
                      <p:nvPr/>
                    </p:nvPicPr>
                    <p:blipFill>
                      <a:blip r:embed="rId4"/>
                      <a:stretch>
                        <a:fillRect/>
                      </a:stretch>
                    </p:blipFill>
                    <p:spPr>
                      <a:xfrm>
                        <a:off x="9206026" y="182248"/>
                        <a:ext cx="2801362" cy="4082603"/>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276147877"/>
              </p:ext>
            </p:extLst>
          </p:nvPr>
        </p:nvGraphicFramePr>
        <p:xfrm>
          <a:off x="309093" y="182249"/>
          <a:ext cx="2824030" cy="4082603"/>
        </p:xfrm>
        <a:graphic>
          <a:graphicData uri="http://schemas.openxmlformats.org/presentationml/2006/ole">
            <mc:AlternateContent xmlns:mc="http://schemas.openxmlformats.org/markup-compatibility/2006">
              <mc:Choice xmlns:v="urn:schemas-microsoft-com:vml" Requires="v">
                <p:oleObj spid="_x0000_s3109" name="CorelDRAW" r:id="rId5" imgW="2163576" imgH="2402139" progId="CorelDRAW.Graphic.11">
                  <p:embed/>
                </p:oleObj>
              </mc:Choice>
              <mc:Fallback>
                <p:oleObj name="CorelDRAW" r:id="rId5" imgW="2163576" imgH="2402139" progId="CorelDRAW.Graphic.11">
                  <p:embed/>
                  <p:pic>
                    <p:nvPicPr>
                      <p:cNvPr id="0" name=""/>
                      <p:cNvPicPr/>
                      <p:nvPr/>
                    </p:nvPicPr>
                    <p:blipFill>
                      <a:blip r:embed="rId6"/>
                      <a:stretch>
                        <a:fillRect/>
                      </a:stretch>
                    </p:blipFill>
                    <p:spPr>
                      <a:xfrm>
                        <a:off x="309093" y="182249"/>
                        <a:ext cx="2824030" cy="4082603"/>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770906826"/>
              </p:ext>
            </p:extLst>
          </p:nvPr>
        </p:nvGraphicFramePr>
        <p:xfrm>
          <a:off x="4213764" y="1414444"/>
          <a:ext cx="3551011" cy="3457020"/>
        </p:xfrm>
        <a:graphic>
          <a:graphicData uri="http://schemas.openxmlformats.org/presentationml/2006/ole">
            <mc:AlternateContent xmlns:mc="http://schemas.openxmlformats.org/markup-compatibility/2006">
              <mc:Choice xmlns:v="urn:schemas-microsoft-com:vml" Requires="v">
                <p:oleObj spid="_x0000_s3110" name="CorelDRAW" r:id="rId7" imgW="2459161" imgH="2394041" progId="CorelDRAW.Graphic.11">
                  <p:embed/>
                </p:oleObj>
              </mc:Choice>
              <mc:Fallback>
                <p:oleObj name="CorelDRAW" r:id="rId7" imgW="2459161" imgH="2394041" progId="CorelDRAW.Graphic.11">
                  <p:embed/>
                  <p:pic>
                    <p:nvPicPr>
                      <p:cNvPr id="0" name=""/>
                      <p:cNvPicPr/>
                      <p:nvPr/>
                    </p:nvPicPr>
                    <p:blipFill>
                      <a:blip r:embed="rId8"/>
                      <a:stretch>
                        <a:fillRect/>
                      </a:stretch>
                    </p:blipFill>
                    <p:spPr>
                      <a:xfrm>
                        <a:off x="4213764" y="1414444"/>
                        <a:ext cx="3551011" cy="3457020"/>
                      </a:xfrm>
                      <a:prstGeom prst="rect">
                        <a:avLst/>
                      </a:prstGeom>
                    </p:spPr>
                  </p:pic>
                </p:oleObj>
              </mc:Fallback>
            </mc:AlternateContent>
          </a:graphicData>
        </a:graphic>
      </p:graphicFrame>
      <p:sp>
        <p:nvSpPr>
          <p:cNvPr id="11" name="TextBox 10"/>
          <p:cNvSpPr txBox="1"/>
          <p:nvPr/>
        </p:nvSpPr>
        <p:spPr>
          <a:xfrm>
            <a:off x="2369713" y="5126664"/>
            <a:ext cx="6941324" cy="1477328"/>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just"/>
            <a:r>
              <a:rPr lang="sr-Cyrl-RS" b="1" dirty="0" smtClean="0"/>
              <a:t>После државног сабора у Дежеви 1282. године Драгутин</a:t>
            </a:r>
          </a:p>
          <a:p>
            <a:pPr algn="just"/>
            <a:r>
              <a:rPr lang="sr-Cyrl-RS" b="1" dirty="0"/>
              <a:t>ј</a:t>
            </a:r>
            <a:r>
              <a:rPr lang="sr-Cyrl-RS" b="1" dirty="0" smtClean="0"/>
              <a:t>е мирно и спокојно напустио престо и Рас, отишавши </a:t>
            </a:r>
          </a:p>
          <a:p>
            <a:pPr algn="just"/>
            <a:r>
              <a:rPr lang="sr-Cyrl-RS" b="1" dirty="0"/>
              <a:t>у</a:t>
            </a:r>
            <a:r>
              <a:rPr lang="sr-Cyrl-RS" b="1" dirty="0" smtClean="0"/>
              <a:t> северне крајеве српске земље са својом породицом. </a:t>
            </a:r>
            <a:endParaRPr lang="sr-Cyrl-RS" b="1" dirty="0"/>
          </a:p>
          <a:p>
            <a:pPr algn="just"/>
            <a:r>
              <a:rPr lang="sr-Cyrl-RS" b="1" dirty="0" smtClean="0"/>
              <a:t>Он је тамо постао Сремски краљ, управљајући великим </a:t>
            </a:r>
          </a:p>
          <a:p>
            <a:pPr algn="just"/>
            <a:r>
              <a:rPr lang="sr-Cyrl-RS" b="1" dirty="0"/>
              <a:t>о</a:t>
            </a:r>
            <a:r>
              <a:rPr lang="sr-Cyrl-RS" b="1" dirty="0" smtClean="0"/>
              <a:t>бластима:Срем,Мачва,Посавина,Подриње,Крајина..</a:t>
            </a:r>
            <a:endParaRPr lang="sr-Latn-RS" b="1" dirty="0"/>
          </a:p>
        </p:txBody>
      </p:sp>
      <p:sp>
        <p:nvSpPr>
          <p:cNvPr id="12" name="TextBox 11"/>
          <p:cNvSpPr txBox="1"/>
          <p:nvPr/>
        </p:nvSpPr>
        <p:spPr>
          <a:xfrm>
            <a:off x="4733157" y="251892"/>
            <a:ext cx="2512226" cy="46166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2400" b="1" dirty="0" smtClean="0">
                <a:solidFill>
                  <a:srgbClr val="FF0000"/>
                </a:solidFill>
              </a:rPr>
              <a:t>Сремски краљ</a:t>
            </a:r>
            <a:endParaRPr lang="sr-Latn-RS" sz="2400" b="1" dirty="0">
              <a:solidFill>
                <a:srgbClr val="FF0000"/>
              </a:solidFill>
            </a:endParaRPr>
          </a:p>
        </p:txBody>
      </p:sp>
      <p:sp>
        <p:nvSpPr>
          <p:cNvPr id="13" name="TextBox 12"/>
          <p:cNvSpPr txBox="1"/>
          <p:nvPr/>
        </p:nvSpPr>
        <p:spPr>
          <a:xfrm>
            <a:off x="734096" y="4357204"/>
            <a:ext cx="1569660" cy="307777"/>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400" b="1" dirty="0" smtClean="0">
                <a:solidFill>
                  <a:srgbClr val="FF0000"/>
                </a:solidFill>
              </a:rPr>
              <a:t>Двор у Дебрцу</a:t>
            </a:r>
            <a:endParaRPr lang="sr-Latn-RS" sz="1400" b="1" dirty="0">
              <a:solidFill>
                <a:srgbClr val="FF0000"/>
              </a:solidFill>
            </a:endParaRPr>
          </a:p>
        </p:txBody>
      </p:sp>
      <p:sp>
        <p:nvSpPr>
          <p:cNvPr id="14" name="TextBox 13"/>
          <p:cNvSpPr txBox="1"/>
          <p:nvPr/>
        </p:nvSpPr>
        <p:spPr>
          <a:xfrm>
            <a:off x="9206026" y="4532910"/>
            <a:ext cx="2577950"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1600" b="1" dirty="0" smtClean="0">
                <a:solidFill>
                  <a:srgbClr val="FF0000"/>
                </a:solidFill>
              </a:rPr>
              <a:t>Мирна предаја власти</a:t>
            </a:r>
            <a:endParaRPr lang="sr-Latn-RS" sz="1600" b="1" dirty="0">
              <a:solidFill>
                <a:srgbClr val="FF0000"/>
              </a:solidFill>
            </a:endParaRPr>
          </a:p>
        </p:txBody>
      </p:sp>
      <p:sp>
        <p:nvSpPr>
          <p:cNvPr id="15" name="TextBox 14"/>
          <p:cNvSpPr txBox="1"/>
          <p:nvPr/>
        </p:nvSpPr>
        <p:spPr>
          <a:xfrm>
            <a:off x="5177187" y="798872"/>
            <a:ext cx="1624163" cy="369332"/>
          </a:xfrm>
          <a:prstGeom prst="rect">
            <a:avLst/>
          </a:prstGeom>
          <a:noFill/>
        </p:spPr>
        <p:txBody>
          <a:bodyPr wrap="none" rtlCol="0">
            <a:spAutoFit/>
          </a:bodyPr>
          <a:lstStyle/>
          <a:p>
            <a:r>
              <a:rPr lang="sr-Cyrl-RS" b="1" dirty="0" smtClean="0">
                <a:ln w="6600">
                  <a:solidFill>
                    <a:schemeClr val="accent2"/>
                  </a:solidFill>
                  <a:prstDash val="solid"/>
                </a:ln>
                <a:solidFill>
                  <a:srgbClr val="FFFFFF"/>
                </a:solidFill>
                <a:effectLst>
                  <a:outerShdw dist="38100" dir="2700000" algn="tl" rotWithShape="0">
                    <a:schemeClr val="accent2"/>
                  </a:outerShdw>
                </a:effectLst>
              </a:rPr>
              <a:t>+државник+</a:t>
            </a:r>
            <a:endParaRPr lang="sr-Latn-RS" b="1"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52573779"/>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2602" y="1601307"/>
            <a:ext cx="3416724" cy="2547499"/>
          </a:xfrm>
          <a:prstGeom prst="rect">
            <a:avLst/>
          </a:prstGeom>
        </p:spPr>
      </p:pic>
      <p:sp>
        <p:nvSpPr>
          <p:cNvPr id="7" name="TextBox 6"/>
          <p:cNvSpPr txBox="1"/>
          <p:nvPr/>
        </p:nvSpPr>
        <p:spPr>
          <a:xfrm>
            <a:off x="3405792" y="296214"/>
            <a:ext cx="5431295" cy="1015663"/>
          </a:xfrm>
          <a:prstGeom prst="rect">
            <a:avLst/>
          </a:prstGeom>
          <a:noFill/>
        </p:spPr>
        <p:txBody>
          <a:bodyPr wrap="none" rtlCol="0">
            <a:spAutoFit/>
          </a:bodyPr>
          <a:lstStyle/>
          <a:p>
            <a:r>
              <a:rPr lang="sr-Cyrl-RS" b="1" dirty="0" smtClean="0">
                <a:ln w="6600">
                  <a:solidFill>
                    <a:schemeClr val="accent2"/>
                  </a:solidFill>
                  <a:prstDash val="solid"/>
                </a:ln>
                <a:solidFill>
                  <a:srgbClr val="FFFFFF"/>
                </a:solidFill>
                <a:effectLst>
                  <a:outerShdw dist="38100" dir="2700000" algn="tl" rotWithShape="0">
                    <a:schemeClr val="accent2"/>
                  </a:outerShdw>
                </a:effectLst>
              </a:rPr>
              <a:t>                          </a:t>
            </a:r>
            <a:r>
              <a:rPr lang="sr-Cyrl-RS" sz="2000" b="1" dirty="0" smtClean="0">
                <a:ln w="6600">
                  <a:solidFill>
                    <a:schemeClr val="accent2"/>
                  </a:solidFill>
                  <a:prstDash val="solid"/>
                </a:ln>
                <a:solidFill>
                  <a:srgbClr val="FFFFFF"/>
                </a:solidFill>
                <a:effectLst>
                  <a:outerShdw dist="38100" dir="2700000" algn="tl" rotWithShape="0">
                    <a:schemeClr val="accent2"/>
                  </a:outerShdw>
                </a:effectLst>
              </a:rPr>
              <a:t>Задужбинар </a:t>
            </a:r>
          </a:p>
          <a:p>
            <a:r>
              <a:rPr lang="sr-Cyrl-RS" sz="2000" b="1" dirty="0">
                <a:ln w="6600">
                  <a:solidFill>
                    <a:schemeClr val="accent2"/>
                  </a:solidFill>
                  <a:prstDash val="solid"/>
                </a:ln>
                <a:solidFill>
                  <a:srgbClr val="FFFFFF"/>
                </a:solidFill>
                <a:effectLst>
                  <a:outerShdw dist="38100" dir="2700000" algn="tl" rotWithShape="0">
                    <a:schemeClr val="accent2"/>
                  </a:outerShdw>
                </a:effectLst>
              </a:rPr>
              <a:t> </a:t>
            </a:r>
            <a:r>
              <a:rPr lang="sr-Cyrl-RS" sz="2000" b="1" dirty="0" smtClean="0">
                <a:ln w="6600">
                  <a:solidFill>
                    <a:schemeClr val="accent2"/>
                  </a:solidFill>
                  <a:prstDash val="solid"/>
                </a:ln>
                <a:solidFill>
                  <a:srgbClr val="FFFFFF"/>
                </a:solidFill>
                <a:effectLst>
                  <a:outerShdw dist="38100" dir="2700000" algn="tl" rotWithShape="0">
                    <a:schemeClr val="accent2"/>
                  </a:outerShdw>
                </a:effectLst>
              </a:rPr>
              <a:t>                                  +</a:t>
            </a:r>
          </a:p>
          <a:p>
            <a:r>
              <a:rPr lang="sr-Cyrl-RS" sz="2000" b="1" dirty="0" smtClean="0">
                <a:ln w="6600">
                  <a:solidFill>
                    <a:schemeClr val="accent2"/>
                  </a:solidFill>
                  <a:prstDash val="solid"/>
                </a:ln>
                <a:solidFill>
                  <a:srgbClr val="FFFFFF"/>
                </a:solidFill>
                <a:effectLst>
                  <a:outerShdw dist="38100" dir="2700000" algn="tl" rotWithShape="0">
                    <a:schemeClr val="accent2"/>
                  </a:outerShdw>
                </a:effectLst>
              </a:rPr>
              <a:t> храбри бранитељ православног учења</a:t>
            </a:r>
            <a:endParaRPr lang="sr-Latn-R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8" name="TextBox 7"/>
          <p:cNvSpPr txBox="1"/>
          <p:nvPr/>
        </p:nvSpPr>
        <p:spPr>
          <a:xfrm>
            <a:off x="71742" y="4584879"/>
            <a:ext cx="11913839" cy="923330"/>
          </a:xfrm>
          <a:prstGeom prst="rect">
            <a:avLst/>
          </a:prstGeom>
        </p:spPr>
        <p:style>
          <a:lnRef idx="1">
            <a:schemeClr val="accent1"/>
          </a:lnRef>
          <a:fillRef idx="3">
            <a:schemeClr val="accent1"/>
          </a:fillRef>
          <a:effectRef idx="2">
            <a:schemeClr val="accent1"/>
          </a:effectRef>
          <a:fontRef idx="minor">
            <a:schemeClr val="lt1"/>
          </a:fontRef>
        </p:style>
        <p:txBody>
          <a:bodyPr wrap="none" rtlCol="0">
            <a:spAutoFit/>
          </a:bodyPr>
          <a:lstStyle/>
          <a:p>
            <a:pPr algn="just"/>
            <a:r>
              <a:rPr lang="sr-Cyrl-RS" b="1" dirty="0" smtClean="0">
                <a:ln w="0"/>
                <a:solidFill>
                  <a:srgbClr val="00B0F0"/>
                </a:solidFill>
                <a:effectLst>
                  <a:outerShdw blurRad="38100" dist="19050" dir="2700000" algn="tl" rotWithShape="0">
                    <a:schemeClr val="dk1">
                      <a:alpha val="40000"/>
                    </a:schemeClr>
                  </a:outerShdw>
                </a:effectLst>
              </a:rPr>
              <a:t>Када је постао краљ Сремски, Драгутин је наставио обичај свих Немањића да гради многе Цркве</a:t>
            </a:r>
          </a:p>
          <a:p>
            <a:pPr algn="just"/>
            <a:r>
              <a:rPr lang="sr-Cyrl-RS" b="1" dirty="0">
                <a:ln w="0"/>
                <a:solidFill>
                  <a:srgbClr val="00B0F0"/>
                </a:solidFill>
                <a:effectLst>
                  <a:outerShdw blurRad="38100" dist="19050" dir="2700000" algn="tl" rotWithShape="0">
                    <a:schemeClr val="dk1">
                      <a:alpha val="40000"/>
                    </a:schemeClr>
                  </a:outerShdw>
                </a:effectLst>
              </a:rPr>
              <a:t>и</a:t>
            </a:r>
            <a:r>
              <a:rPr lang="sr-Cyrl-RS" b="1" dirty="0" smtClean="0">
                <a:ln w="0"/>
                <a:solidFill>
                  <a:srgbClr val="00B0F0"/>
                </a:solidFill>
                <a:effectLst>
                  <a:outerShdw blurRad="38100" dist="19050" dir="2700000" algn="tl" rotWithShape="0">
                    <a:schemeClr val="dk1">
                      <a:alpha val="40000"/>
                    </a:schemeClr>
                  </a:outerShdw>
                </a:effectLst>
              </a:rPr>
              <a:t> манастире, помажући их све црквенима предметима, одећом и поклањајући им многа имања. </a:t>
            </a:r>
          </a:p>
          <a:p>
            <a:pPr algn="just"/>
            <a:r>
              <a:rPr lang="sr-Cyrl-RS" b="1" dirty="0" smtClean="0">
                <a:ln w="0"/>
                <a:solidFill>
                  <a:srgbClr val="00B0F0"/>
                </a:solidFill>
                <a:effectLst>
                  <a:outerShdw blurRad="38100" dist="19050" dir="2700000" algn="tl" rotWithShape="0">
                    <a:schemeClr val="dk1">
                      <a:alpha val="40000"/>
                    </a:schemeClr>
                  </a:outerShdw>
                </a:effectLst>
              </a:rPr>
              <a:t>Подигао је манастире:Рачу,Троношу,Папраћу,Озрен.. </a:t>
            </a:r>
            <a:endParaRPr lang="sr-Latn-RS" b="1" dirty="0">
              <a:ln w="0"/>
              <a:solidFill>
                <a:srgbClr val="00B0F0"/>
              </a:solidFill>
              <a:effectLst>
                <a:outerShdw blurRad="38100" dist="19050" dir="2700000" algn="tl" rotWithShape="0">
                  <a:schemeClr val="dk1">
                    <a:alpha val="40000"/>
                  </a:schemeClr>
                </a:outerShdw>
              </a:effectLst>
            </a:endParaRPr>
          </a:p>
        </p:txBody>
      </p:sp>
      <p:sp>
        <p:nvSpPr>
          <p:cNvPr id="9" name="TextBox 8"/>
          <p:cNvSpPr txBox="1"/>
          <p:nvPr/>
        </p:nvSpPr>
        <p:spPr>
          <a:xfrm>
            <a:off x="103113" y="5769735"/>
            <a:ext cx="11882468" cy="92333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sr-Cyrl-RS" b="1" dirty="0" smtClean="0"/>
              <a:t>Познато је да се Драгутин борио у Босни против богумила, познате секте која је угрожавала</a:t>
            </a:r>
          </a:p>
          <a:p>
            <a:r>
              <a:rPr lang="sr-Cyrl-RS" b="1" dirty="0"/>
              <a:t>и</a:t>
            </a:r>
            <a:r>
              <a:rPr lang="sr-Cyrl-RS" b="1" dirty="0" smtClean="0"/>
              <a:t> црквено учење, а и државу и зато је слао проповеднике који су им помогали да се врате </a:t>
            </a:r>
          </a:p>
          <a:p>
            <a:r>
              <a:rPr lang="sr-Cyrl-RS" b="1" dirty="0" smtClean="0"/>
              <a:t>Православљу..</a:t>
            </a:r>
            <a:endParaRPr lang="sr-Latn-RS" b="1" dirty="0"/>
          </a:p>
        </p:txBody>
      </p:sp>
      <p:graphicFrame>
        <p:nvGraphicFramePr>
          <p:cNvPr id="11" name="Object 10"/>
          <p:cNvGraphicFramePr>
            <a:graphicFrameLocks noChangeAspect="1"/>
          </p:cNvGraphicFramePr>
          <p:nvPr>
            <p:extLst>
              <p:ext uri="{D42A27DB-BD31-4B8C-83A1-F6EECF244321}">
                <p14:modId xmlns:p14="http://schemas.microsoft.com/office/powerpoint/2010/main" val="3800450883"/>
              </p:ext>
            </p:extLst>
          </p:nvPr>
        </p:nvGraphicFramePr>
        <p:xfrm>
          <a:off x="9218784" y="321972"/>
          <a:ext cx="2766797" cy="3944602"/>
        </p:xfrm>
        <a:graphic>
          <a:graphicData uri="http://schemas.openxmlformats.org/presentationml/2006/ole">
            <mc:AlternateContent xmlns:mc="http://schemas.openxmlformats.org/markup-compatibility/2006">
              <mc:Choice xmlns:v="urn:schemas-microsoft-com:vml" Requires="v">
                <p:oleObj spid="_x0000_s4120" name="CorelDRAW" r:id="rId4" imgW="2393026" imgH="2682330" progId="CorelDRAW.Graphic.11">
                  <p:embed/>
                </p:oleObj>
              </mc:Choice>
              <mc:Fallback>
                <p:oleObj name="CorelDRAW" r:id="rId4" imgW="2393026" imgH="2682330" progId="CorelDRAW.Graphic.11">
                  <p:embed/>
                  <p:pic>
                    <p:nvPicPr>
                      <p:cNvPr id="0" name=""/>
                      <p:cNvPicPr/>
                      <p:nvPr/>
                    </p:nvPicPr>
                    <p:blipFill>
                      <a:blip r:embed="rId5"/>
                      <a:stretch>
                        <a:fillRect/>
                      </a:stretch>
                    </p:blipFill>
                    <p:spPr>
                      <a:xfrm>
                        <a:off x="9218784" y="321972"/>
                        <a:ext cx="2766797" cy="3944602"/>
                      </a:xfrm>
                      <a:prstGeom prst="rect">
                        <a:avLst/>
                      </a:prstGeom>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958161770"/>
              </p:ext>
            </p:extLst>
          </p:nvPr>
        </p:nvGraphicFramePr>
        <p:xfrm>
          <a:off x="229724" y="296214"/>
          <a:ext cx="2481263" cy="3852592"/>
        </p:xfrm>
        <a:graphic>
          <a:graphicData uri="http://schemas.openxmlformats.org/presentationml/2006/ole">
            <mc:AlternateContent xmlns:mc="http://schemas.openxmlformats.org/markup-compatibility/2006">
              <mc:Choice xmlns:v="urn:schemas-microsoft-com:vml" Requires="v">
                <p:oleObj spid="_x0000_s4121" name="CorelDRAW" r:id="rId6" imgW="2480757" imgH="2786254" progId="CorelDRAW.Graphic.11">
                  <p:embed/>
                </p:oleObj>
              </mc:Choice>
              <mc:Fallback>
                <p:oleObj name="CorelDRAW" r:id="rId6" imgW="2480757" imgH="2786254" progId="CorelDRAW.Graphic.11">
                  <p:embed/>
                  <p:pic>
                    <p:nvPicPr>
                      <p:cNvPr id="0" name=""/>
                      <p:cNvPicPr/>
                      <p:nvPr/>
                    </p:nvPicPr>
                    <p:blipFill>
                      <a:blip r:embed="rId7"/>
                      <a:stretch>
                        <a:fillRect/>
                      </a:stretch>
                    </p:blipFill>
                    <p:spPr>
                      <a:xfrm>
                        <a:off x="229724" y="296214"/>
                        <a:ext cx="2481263" cy="3852592"/>
                      </a:xfrm>
                      <a:prstGeom prst="rect">
                        <a:avLst/>
                      </a:prstGeom>
                    </p:spPr>
                  </p:pic>
                </p:oleObj>
              </mc:Fallback>
            </mc:AlternateContent>
          </a:graphicData>
        </a:graphic>
      </p:graphicFrame>
    </p:spTree>
    <p:extLst>
      <p:ext uri="{BB962C8B-B14F-4D97-AF65-F5344CB8AC3E}">
        <p14:creationId xmlns:p14="http://schemas.microsoft.com/office/powerpoint/2010/main" val="11875010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p:cNvGraphicFramePr>
            <a:graphicFrameLocks noChangeAspect="1"/>
          </p:cNvGraphicFramePr>
          <p:nvPr>
            <p:extLst>
              <p:ext uri="{D42A27DB-BD31-4B8C-83A1-F6EECF244321}">
                <p14:modId xmlns:p14="http://schemas.microsoft.com/office/powerpoint/2010/main" val="3777179721"/>
              </p:ext>
            </p:extLst>
          </p:nvPr>
        </p:nvGraphicFramePr>
        <p:xfrm>
          <a:off x="90152" y="312479"/>
          <a:ext cx="2833352" cy="3529449"/>
        </p:xfrm>
        <a:graphic>
          <a:graphicData uri="http://schemas.openxmlformats.org/presentationml/2006/ole">
            <mc:AlternateContent xmlns:mc="http://schemas.openxmlformats.org/markup-compatibility/2006">
              <mc:Choice xmlns:v="urn:schemas-microsoft-com:vml" Requires="v">
                <p:oleObj spid="_x0000_s5133" name="CorelDRAW" r:id="rId3" imgW="2112827" imgH="2631313" progId="CorelDRAW.Graphic.11">
                  <p:embed/>
                </p:oleObj>
              </mc:Choice>
              <mc:Fallback>
                <p:oleObj name="CorelDRAW" r:id="rId3" imgW="2112827" imgH="2631313" progId="CorelDRAW.Graphic.11">
                  <p:embed/>
                  <p:pic>
                    <p:nvPicPr>
                      <p:cNvPr id="0" name=""/>
                      <p:cNvPicPr/>
                      <p:nvPr/>
                    </p:nvPicPr>
                    <p:blipFill>
                      <a:blip r:embed="rId4"/>
                      <a:stretch>
                        <a:fillRect/>
                      </a:stretch>
                    </p:blipFill>
                    <p:spPr>
                      <a:xfrm>
                        <a:off x="90152" y="312479"/>
                        <a:ext cx="2833352" cy="3529449"/>
                      </a:xfrm>
                      <a:prstGeom prst="rect">
                        <a:avLst/>
                      </a:prstGeom>
                    </p:spPr>
                  </p:pic>
                </p:oleObj>
              </mc:Fallback>
            </mc:AlternateContent>
          </a:graphicData>
        </a:graphic>
      </p:graphicFrame>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69305" y="1346356"/>
            <a:ext cx="5241422" cy="317502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3" name="TextBox 12"/>
          <p:cNvSpPr txBox="1"/>
          <p:nvPr/>
        </p:nvSpPr>
        <p:spPr>
          <a:xfrm>
            <a:off x="4095482" y="193184"/>
            <a:ext cx="3541354" cy="923330"/>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sr-Cyrl-RS" b="1" dirty="0" smtClean="0">
                <a:solidFill>
                  <a:srgbClr val="002060"/>
                </a:solidFill>
              </a:rPr>
              <a:t>         Војничка храброст</a:t>
            </a:r>
          </a:p>
          <a:p>
            <a:r>
              <a:rPr lang="sr-Cyrl-RS" b="1" dirty="0">
                <a:solidFill>
                  <a:srgbClr val="002060"/>
                </a:solidFill>
              </a:rPr>
              <a:t> </a:t>
            </a:r>
            <a:r>
              <a:rPr lang="sr-Cyrl-RS" b="1" dirty="0" smtClean="0">
                <a:solidFill>
                  <a:srgbClr val="002060"/>
                </a:solidFill>
              </a:rPr>
              <a:t>                        +</a:t>
            </a:r>
          </a:p>
          <a:p>
            <a:r>
              <a:rPr lang="sr-Cyrl-RS" b="1" dirty="0" smtClean="0">
                <a:solidFill>
                  <a:srgbClr val="002060"/>
                </a:solidFill>
              </a:rPr>
              <a:t>  борба за државне границе</a:t>
            </a:r>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15211" y="454147"/>
            <a:ext cx="3009784" cy="3387781"/>
          </a:xfrm>
          <a:prstGeom prst="rect">
            <a:avLst/>
          </a:prstGeom>
        </p:spPr>
      </p:pic>
      <p:sp>
        <p:nvSpPr>
          <p:cNvPr id="15" name="TextBox 14"/>
          <p:cNvSpPr txBox="1"/>
          <p:nvPr/>
        </p:nvSpPr>
        <p:spPr>
          <a:xfrm>
            <a:off x="90153" y="5241701"/>
            <a:ext cx="11872026"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sr-Cyrl-RS" b="1" dirty="0" smtClean="0">
                <a:solidFill>
                  <a:srgbClr val="002060"/>
                </a:solidFill>
              </a:rPr>
              <a:t>Драгутин заједно са својим братом Милутиновом 1282. године продире преко Скопља </a:t>
            </a:r>
          </a:p>
          <a:p>
            <a:pPr algn="ctr"/>
            <a:r>
              <a:rPr lang="sr-Cyrl-RS" b="1" dirty="0" smtClean="0">
                <a:solidFill>
                  <a:srgbClr val="002060"/>
                </a:solidFill>
              </a:rPr>
              <a:t>до Свете Горе, а Милутин ће преместити  јужније своју престоницу. Познато је такође да </a:t>
            </a:r>
          </a:p>
          <a:p>
            <a:pPr algn="ctr"/>
            <a:r>
              <a:rPr lang="sr-Cyrl-RS" b="1" dirty="0">
                <a:solidFill>
                  <a:srgbClr val="002060"/>
                </a:solidFill>
              </a:rPr>
              <a:t>с</a:t>
            </a:r>
            <a:r>
              <a:rPr lang="sr-Cyrl-RS" b="1" dirty="0" smtClean="0">
                <a:solidFill>
                  <a:srgbClr val="002060"/>
                </a:solidFill>
              </a:rPr>
              <a:t>у браћа заједно победили чувене насилнике у Браничеву Дрмана и Куделина 1291. године, </a:t>
            </a:r>
          </a:p>
          <a:p>
            <a:pPr algn="ctr"/>
            <a:r>
              <a:rPr lang="sr-Cyrl-RS" b="1" dirty="0" smtClean="0">
                <a:solidFill>
                  <a:srgbClr val="002060"/>
                </a:solidFill>
              </a:rPr>
              <a:t>од када Драгутин припаја Браничево својој територији.</a:t>
            </a:r>
            <a:endParaRPr lang="sr-Latn-RS" b="1" dirty="0">
              <a:solidFill>
                <a:srgbClr val="002060"/>
              </a:solidFill>
            </a:endParaRPr>
          </a:p>
        </p:txBody>
      </p:sp>
      <p:sp>
        <p:nvSpPr>
          <p:cNvPr id="16" name="TextBox 15"/>
          <p:cNvSpPr txBox="1"/>
          <p:nvPr/>
        </p:nvSpPr>
        <p:spPr>
          <a:xfrm>
            <a:off x="2849147" y="4521385"/>
            <a:ext cx="6034024" cy="369332"/>
          </a:xfrm>
          <a:prstGeom prst="rect">
            <a:avLst/>
          </a:prstGeom>
        </p:spPr>
        <p:style>
          <a:lnRef idx="0">
            <a:schemeClr val="accent4"/>
          </a:lnRef>
          <a:fillRef idx="3">
            <a:schemeClr val="accent4"/>
          </a:fillRef>
          <a:effectRef idx="3">
            <a:schemeClr val="accent4"/>
          </a:effectRef>
          <a:fontRef idx="minor">
            <a:schemeClr val="lt1"/>
          </a:fontRef>
        </p:style>
        <p:txBody>
          <a:bodyPr wrap="none" rtlCol="0">
            <a:spAutoFit/>
          </a:bodyPr>
          <a:lstStyle/>
          <a:p>
            <a:r>
              <a:rPr lang="sr-Cyrl-RS" b="1" dirty="0" smtClean="0">
                <a:ln w="6600">
                  <a:solidFill>
                    <a:schemeClr val="accent2"/>
                  </a:solidFill>
                  <a:prstDash val="solid"/>
                </a:ln>
                <a:solidFill>
                  <a:srgbClr val="FFFFFF"/>
                </a:solidFill>
                <a:effectLst>
                  <a:outerShdw dist="38100" dir="2700000" algn="tl" rotWithShape="0">
                    <a:schemeClr val="accent2"/>
                  </a:outerShdw>
                </a:effectLst>
              </a:rPr>
              <a:t>Краљеви Драгутин, Милутин и краљица Каталина</a:t>
            </a:r>
            <a:endParaRPr lang="sr-Latn-RS" b="1"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32701563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149205511"/>
              </p:ext>
            </p:extLst>
          </p:nvPr>
        </p:nvGraphicFramePr>
        <p:xfrm>
          <a:off x="4018209" y="1165293"/>
          <a:ext cx="3050214" cy="3625648"/>
        </p:xfrm>
        <a:graphic>
          <a:graphicData uri="http://schemas.openxmlformats.org/presentationml/2006/ole">
            <mc:AlternateContent xmlns:mc="http://schemas.openxmlformats.org/markup-compatibility/2006">
              <mc:Choice xmlns:v="urn:schemas-microsoft-com:vml" Requires="v">
                <p:oleObj spid="_x0000_s6162" name="CorelDRAW" r:id="rId3" imgW="2049661" imgH="3228406" progId="CorelDRAW.Graphic.11">
                  <p:embed/>
                </p:oleObj>
              </mc:Choice>
              <mc:Fallback>
                <p:oleObj name="CorelDRAW" r:id="rId3" imgW="2049661" imgH="3228406" progId="CorelDRAW.Graphic.11">
                  <p:embed/>
                  <p:pic>
                    <p:nvPicPr>
                      <p:cNvPr id="0" name=""/>
                      <p:cNvPicPr/>
                      <p:nvPr/>
                    </p:nvPicPr>
                    <p:blipFill>
                      <a:blip r:embed="rId4"/>
                      <a:stretch>
                        <a:fillRect/>
                      </a:stretch>
                    </p:blipFill>
                    <p:spPr>
                      <a:xfrm>
                        <a:off x="4018209" y="1165293"/>
                        <a:ext cx="3050214" cy="3625648"/>
                      </a:xfrm>
                      <a:prstGeom prst="rect">
                        <a:avLst/>
                      </a:prstGeom>
                    </p:spPr>
                  </p:pic>
                </p:oleObj>
              </mc:Fallback>
            </mc:AlternateContent>
          </a:graphicData>
        </a:graphic>
      </p:graphicFrame>
      <p:sp>
        <p:nvSpPr>
          <p:cNvPr id="7" name="TextBox 6"/>
          <p:cNvSpPr txBox="1"/>
          <p:nvPr/>
        </p:nvSpPr>
        <p:spPr>
          <a:xfrm>
            <a:off x="4724021" y="297023"/>
            <a:ext cx="1638590" cy="461665"/>
          </a:xfrm>
          <a:prstGeom prst="rect">
            <a:avLst/>
          </a:prstGeom>
          <a:noFill/>
        </p:spPr>
        <p:txBody>
          <a:bodyPr wrap="none" rtlCol="0">
            <a:spAutoFit/>
          </a:bodyPr>
          <a:lstStyle/>
          <a:p>
            <a:r>
              <a:rPr lang="sr-Cyrl-RS" sz="2400" b="1" dirty="0" smtClean="0"/>
              <a:t>Покајник</a:t>
            </a:r>
            <a:r>
              <a:rPr lang="sr-Cyrl-RS" b="1" dirty="0" smtClean="0"/>
              <a:t> </a:t>
            </a:r>
          </a:p>
        </p:txBody>
      </p:sp>
      <p:sp>
        <p:nvSpPr>
          <p:cNvPr id="8" name="TextBox 7"/>
          <p:cNvSpPr txBox="1"/>
          <p:nvPr/>
        </p:nvSpPr>
        <p:spPr>
          <a:xfrm>
            <a:off x="7070501" y="2221360"/>
            <a:ext cx="5059320" cy="175432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sr-Cyrl-RS" b="1" dirty="0" smtClean="0"/>
              <a:t>Жал због неправедног збацивања оца са власти и сукоба са братом заувек је оставила ожиљке на Драгутиновој души</a:t>
            </a:r>
            <a:r>
              <a:rPr lang="sr-Cyrl-RS" dirty="0" smtClean="0"/>
              <a:t>.. </a:t>
            </a:r>
            <a:r>
              <a:rPr lang="sr-Cyrl-RS" b="1" dirty="0" smtClean="0"/>
              <a:t>Зато он узима на себе терет труда, које су узимали највећи Хришћански светитељи.</a:t>
            </a:r>
            <a:endParaRPr lang="sr-Latn-RS" b="1" dirty="0"/>
          </a:p>
        </p:txBody>
      </p:sp>
      <p:sp>
        <p:nvSpPr>
          <p:cNvPr id="9" name="TextBox 8"/>
          <p:cNvSpPr txBox="1"/>
          <p:nvPr/>
        </p:nvSpPr>
        <p:spPr>
          <a:xfrm>
            <a:off x="1" y="2100954"/>
            <a:ext cx="4018208" cy="2308324"/>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sr-Cyrl-RS" b="1" dirty="0" smtClean="0"/>
              <a:t>На државном сабору у Дебрцу почетком марта 1316. године</a:t>
            </a:r>
          </a:p>
          <a:p>
            <a:pPr algn="just"/>
            <a:r>
              <a:rPr lang="sr-Cyrl-RS" b="1" dirty="0" smtClean="0"/>
              <a:t>Драгутин је одредио свог наследника сина Владилслава. Замолио је Великаше и све присутне да поштују његову коначну одлуку и његовог наследника.</a:t>
            </a:r>
            <a:endParaRPr lang="sr-Latn-RS" b="1" dirty="0"/>
          </a:p>
        </p:txBody>
      </p:sp>
      <p:sp>
        <p:nvSpPr>
          <p:cNvPr id="11" name="Rectangle 10"/>
          <p:cNvSpPr/>
          <p:nvPr/>
        </p:nvSpPr>
        <p:spPr>
          <a:xfrm>
            <a:off x="2178301" y="4945488"/>
            <a:ext cx="7831463"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sr-Cyrl-RS" b="1" dirty="0"/>
              <a:t>После тога сабрао је црквене слуге рекавши им да хоће да се замонаши, и </a:t>
            </a:r>
            <a:r>
              <a:rPr lang="sr-Cyrl-RS" b="1" dirty="0" smtClean="0"/>
              <a:t>тако се угледао </a:t>
            </a:r>
            <a:r>
              <a:rPr lang="sr-Cyrl-RS" b="1" dirty="0"/>
              <a:t>на свога оца Уроша, деду Стефана и прадеду Немању.. Драгутин се тада замонашио добивши </a:t>
            </a:r>
            <a:r>
              <a:rPr lang="sr-Cyrl-RS" b="1" dirty="0" smtClean="0"/>
              <a:t>ново име </a:t>
            </a:r>
            <a:r>
              <a:rPr lang="sr-Cyrl-RS" b="1" dirty="0"/>
              <a:t>Теоктист.</a:t>
            </a:r>
            <a:endParaRPr lang="sr-Latn-RS" b="1" dirty="0"/>
          </a:p>
        </p:txBody>
      </p:sp>
    </p:spTree>
    <p:extLst>
      <p:ext uri="{BB962C8B-B14F-4D97-AF65-F5344CB8AC3E}">
        <p14:creationId xmlns:p14="http://schemas.microsoft.com/office/powerpoint/2010/main" val="1841007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452</TotalTime>
  <Words>958</Words>
  <Application>Microsoft Office PowerPoint</Application>
  <PresentationFormat>Widescreen</PresentationFormat>
  <Paragraphs>65</Paragraphs>
  <Slides>11</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6" baseType="lpstr">
      <vt:lpstr>Arial</vt:lpstr>
      <vt:lpstr>Century Gothic</vt:lpstr>
      <vt:lpstr>Wingdings 3</vt:lpstr>
      <vt:lpstr>Ion</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Korisnik</dc:creator>
  <cp:lastModifiedBy>Dragan</cp:lastModifiedBy>
  <cp:revision>43</cp:revision>
  <dcterms:created xsi:type="dcterms:W3CDTF">2017-05-15T08:23:02Z</dcterms:created>
  <dcterms:modified xsi:type="dcterms:W3CDTF">2020-05-14T14:43:26Z</dcterms:modified>
</cp:coreProperties>
</file>