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 id="269" r:id="rId14"/>
    <p:sldId id="268"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8" d="100"/>
          <a:sy n="78" d="100"/>
        </p:scale>
        <p:origin x="8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6E189-3C7B-3D56-89EA-3C902A2B09F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76BB1E7-56F0-5B02-A18C-2D4C9ECBB4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0B39006-E1F1-CD41-44EA-F92288115981}"/>
              </a:ext>
            </a:extLst>
          </p:cNvPr>
          <p:cNvSpPr>
            <a:spLocks noGrp="1"/>
          </p:cNvSpPr>
          <p:nvPr>
            <p:ph type="dt" sz="half" idx="10"/>
          </p:nvPr>
        </p:nvSpPr>
        <p:spPr/>
        <p:txBody>
          <a:bodyPr/>
          <a:lstStyle/>
          <a:p>
            <a:fld id="{48247689-D2FF-4662-A5CE-9B0D52252A76}" type="datetimeFigureOut">
              <a:rPr lang="en-US" smtClean="0"/>
              <a:t>10/13/2024</a:t>
            </a:fld>
            <a:endParaRPr lang="en-US"/>
          </a:p>
        </p:txBody>
      </p:sp>
      <p:sp>
        <p:nvSpPr>
          <p:cNvPr id="5" name="Footer Placeholder 4">
            <a:extLst>
              <a:ext uri="{FF2B5EF4-FFF2-40B4-BE49-F238E27FC236}">
                <a16:creationId xmlns:a16="http://schemas.microsoft.com/office/drawing/2014/main" id="{E3A4208C-0312-A988-7F85-D2C1E45087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953606-7A6A-FE66-C32D-FD07F54C5E6D}"/>
              </a:ext>
            </a:extLst>
          </p:cNvPr>
          <p:cNvSpPr>
            <a:spLocks noGrp="1"/>
          </p:cNvSpPr>
          <p:nvPr>
            <p:ph type="sldNum" sz="quarter" idx="12"/>
          </p:nvPr>
        </p:nvSpPr>
        <p:spPr/>
        <p:txBody>
          <a:bodyPr/>
          <a:lstStyle/>
          <a:p>
            <a:fld id="{949544F5-7661-4685-B944-ECD2C3CA6F8D}" type="slidenum">
              <a:rPr lang="en-US" smtClean="0"/>
              <a:t>‹#›</a:t>
            </a:fld>
            <a:endParaRPr lang="en-US"/>
          </a:p>
        </p:txBody>
      </p:sp>
    </p:spTree>
    <p:extLst>
      <p:ext uri="{BB962C8B-B14F-4D97-AF65-F5344CB8AC3E}">
        <p14:creationId xmlns:p14="http://schemas.microsoft.com/office/powerpoint/2010/main" val="1712194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2A168-5813-B063-6425-E2F8725949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7D480E-38B0-910E-0956-13E858FCAEF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9CEF5F-05CB-FA2E-7D21-E06775F2CF9A}"/>
              </a:ext>
            </a:extLst>
          </p:cNvPr>
          <p:cNvSpPr>
            <a:spLocks noGrp="1"/>
          </p:cNvSpPr>
          <p:nvPr>
            <p:ph type="dt" sz="half" idx="10"/>
          </p:nvPr>
        </p:nvSpPr>
        <p:spPr/>
        <p:txBody>
          <a:bodyPr/>
          <a:lstStyle/>
          <a:p>
            <a:fld id="{48247689-D2FF-4662-A5CE-9B0D52252A76}" type="datetimeFigureOut">
              <a:rPr lang="en-US" smtClean="0"/>
              <a:t>10/13/2024</a:t>
            </a:fld>
            <a:endParaRPr lang="en-US"/>
          </a:p>
        </p:txBody>
      </p:sp>
      <p:sp>
        <p:nvSpPr>
          <p:cNvPr id="5" name="Footer Placeholder 4">
            <a:extLst>
              <a:ext uri="{FF2B5EF4-FFF2-40B4-BE49-F238E27FC236}">
                <a16:creationId xmlns:a16="http://schemas.microsoft.com/office/drawing/2014/main" id="{D61A9A48-32E9-D514-57D9-FC40BBA5AA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0FC90B-33BD-CC4A-D9A3-2A4F1C2ED65A}"/>
              </a:ext>
            </a:extLst>
          </p:cNvPr>
          <p:cNvSpPr>
            <a:spLocks noGrp="1"/>
          </p:cNvSpPr>
          <p:nvPr>
            <p:ph type="sldNum" sz="quarter" idx="12"/>
          </p:nvPr>
        </p:nvSpPr>
        <p:spPr/>
        <p:txBody>
          <a:bodyPr/>
          <a:lstStyle/>
          <a:p>
            <a:fld id="{949544F5-7661-4685-B944-ECD2C3CA6F8D}" type="slidenum">
              <a:rPr lang="en-US" smtClean="0"/>
              <a:t>‹#›</a:t>
            </a:fld>
            <a:endParaRPr lang="en-US"/>
          </a:p>
        </p:txBody>
      </p:sp>
    </p:spTree>
    <p:extLst>
      <p:ext uri="{BB962C8B-B14F-4D97-AF65-F5344CB8AC3E}">
        <p14:creationId xmlns:p14="http://schemas.microsoft.com/office/powerpoint/2010/main" val="17794663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3E2D401-F0F5-2473-B5A1-934947783D5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D33F25F-6558-0445-A676-5ADC371393C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D66A0C-23F8-D2EC-D6CA-7A7AE918B509}"/>
              </a:ext>
            </a:extLst>
          </p:cNvPr>
          <p:cNvSpPr>
            <a:spLocks noGrp="1"/>
          </p:cNvSpPr>
          <p:nvPr>
            <p:ph type="dt" sz="half" idx="10"/>
          </p:nvPr>
        </p:nvSpPr>
        <p:spPr/>
        <p:txBody>
          <a:bodyPr/>
          <a:lstStyle/>
          <a:p>
            <a:fld id="{48247689-D2FF-4662-A5CE-9B0D52252A76}" type="datetimeFigureOut">
              <a:rPr lang="en-US" smtClean="0"/>
              <a:t>10/13/2024</a:t>
            </a:fld>
            <a:endParaRPr lang="en-US"/>
          </a:p>
        </p:txBody>
      </p:sp>
      <p:sp>
        <p:nvSpPr>
          <p:cNvPr id="5" name="Footer Placeholder 4">
            <a:extLst>
              <a:ext uri="{FF2B5EF4-FFF2-40B4-BE49-F238E27FC236}">
                <a16:creationId xmlns:a16="http://schemas.microsoft.com/office/drawing/2014/main" id="{EEC0E5B4-CCE2-1C36-E271-61951D795E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A7357B-76EB-8DD9-8D7E-147E33FB0381}"/>
              </a:ext>
            </a:extLst>
          </p:cNvPr>
          <p:cNvSpPr>
            <a:spLocks noGrp="1"/>
          </p:cNvSpPr>
          <p:nvPr>
            <p:ph type="sldNum" sz="quarter" idx="12"/>
          </p:nvPr>
        </p:nvSpPr>
        <p:spPr/>
        <p:txBody>
          <a:bodyPr/>
          <a:lstStyle/>
          <a:p>
            <a:fld id="{949544F5-7661-4685-B944-ECD2C3CA6F8D}" type="slidenum">
              <a:rPr lang="en-US" smtClean="0"/>
              <a:t>‹#›</a:t>
            </a:fld>
            <a:endParaRPr lang="en-US"/>
          </a:p>
        </p:txBody>
      </p:sp>
    </p:spTree>
    <p:extLst>
      <p:ext uri="{BB962C8B-B14F-4D97-AF65-F5344CB8AC3E}">
        <p14:creationId xmlns:p14="http://schemas.microsoft.com/office/powerpoint/2010/main" val="2358340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78457-DAF6-6635-1A0D-7CF583E773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9CB212-0730-8FC5-7333-9B55DFD3674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02573D-B303-FD56-5876-E39D330EF364}"/>
              </a:ext>
            </a:extLst>
          </p:cNvPr>
          <p:cNvSpPr>
            <a:spLocks noGrp="1"/>
          </p:cNvSpPr>
          <p:nvPr>
            <p:ph type="dt" sz="half" idx="10"/>
          </p:nvPr>
        </p:nvSpPr>
        <p:spPr/>
        <p:txBody>
          <a:bodyPr/>
          <a:lstStyle/>
          <a:p>
            <a:fld id="{48247689-D2FF-4662-A5CE-9B0D52252A76}" type="datetimeFigureOut">
              <a:rPr lang="en-US" smtClean="0"/>
              <a:t>10/13/2024</a:t>
            </a:fld>
            <a:endParaRPr lang="en-US"/>
          </a:p>
        </p:txBody>
      </p:sp>
      <p:sp>
        <p:nvSpPr>
          <p:cNvPr id="5" name="Footer Placeholder 4">
            <a:extLst>
              <a:ext uri="{FF2B5EF4-FFF2-40B4-BE49-F238E27FC236}">
                <a16:creationId xmlns:a16="http://schemas.microsoft.com/office/drawing/2014/main" id="{34B144B5-3B37-F791-EB18-3FFA89B150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0A5F4A-E0C9-D5C5-B771-8A57CFDE35C4}"/>
              </a:ext>
            </a:extLst>
          </p:cNvPr>
          <p:cNvSpPr>
            <a:spLocks noGrp="1"/>
          </p:cNvSpPr>
          <p:nvPr>
            <p:ph type="sldNum" sz="quarter" idx="12"/>
          </p:nvPr>
        </p:nvSpPr>
        <p:spPr/>
        <p:txBody>
          <a:bodyPr/>
          <a:lstStyle/>
          <a:p>
            <a:fld id="{949544F5-7661-4685-B944-ECD2C3CA6F8D}" type="slidenum">
              <a:rPr lang="en-US" smtClean="0"/>
              <a:t>‹#›</a:t>
            </a:fld>
            <a:endParaRPr lang="en-US"/>
          </a:p>
        </p:txBody>
      </p:sp>
    </p:spTree>
    <p:extLst>
      <p:ext uri="{BB962C8B-B14F-4D97-AF65-F5344CB8AC3E}">
        <p14:creationId xmlns:p14="http://schemas.microsoft.com/office/powerpoint/2010/main" val="891610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F6C3B-48B0-1088-EBE0-EB8D9E7591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6F36CED-2563-6161-1024-EE9DC774C6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F279A3-474B-A3B0-7F31-DC4697184E21}"/>
              </a:ext>
            </a:extLst>
          </p:cNvPr>
          <p:cNvSpPr>
            <a:spLocks noGrp="1"/>
          </p:cNvSpPr>
          <p:nvPr>
            <p:ph type="dt" sz="half" idx="10"/>
          </p:nvPr>
        </p:nvSpPr>
        <p:spPr/>
        <p:txBody>
          <a:bodyPr/>
          <a:lstStyle/>
          <a:p>
            <a:fld id="{48247689-D2FF-4662-A5CE-9B0D52252A76}" type="datetimeFigureOut">
              <a:rPr lang="en-US" smtClean="0"/>
              <a:t>10/13/2024</a:t>
            </a:fld>
            <a:endParaRPr lang="en-US"/>
          </a:p>
        </p:txBody>
      </p:sp>
      <p:sp>
        <p:nvSpPr>
          <p:cNvPr id="5" name="Footer Placeholder 4">
            <a:extLst>
              <a:ext uri="{FF2B5EF4-FFF2-40B4-BE49-F238E27FC236}">
                <a16:creationId xmlns:a16="http://schemas.microsoft.com/office/drawing/2014/main" id="{A5142C2C-8A89-DD4F-A180-A71382E946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4565A4-32EC-087C-E1BE-560158D6CEEA}"/>
              </a:ext>
            </a:extLst>
          </p:cNvPr>
          <p:cNvSpPr>
            <a:spLocks noGrp="1"/>
          </p:cNvSpPr>
          <p:nvPr>
            <p:ph type="sldNum" sz="quarter" idx="12"/>
          </p:nvPr>
        </p:nvSpPr>
        <p:spPr/>
        <p:txBody>
          <a:bodyPr/>
          <a:lstStyle/>
          <a:p>
            <a:fld id="{949544F5-7661-4685-B944-ECD2C3CA6F8D}" type="slidenum">
              <a:rPr lang="en-US" smtClean="0"/>
              <a:t>‹#›</a:t>
            </a:fld>
            <a:endParaRPr lang="en-US"/>
          </a:p>
        </p:txBody>
      </p:sp>
    </p:spTree>
    <p:extLst>
      <p:ext uri="{BB962C8B-B14F-4D97-AF65-F5344CB8AC3E}">
        <p14:creationId xmlns:p14="http://schemas.microsoft.com/office/powerpoint/2010/main" val="2295634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C190-67F9-FDAF-7045-D59E3717C5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02301E3-B608-663B-7E4F-754DB8F9806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79EB1C-CC5C-925D-EA08-53DA3FB93D6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BB9A8E2-DE2B-7548-B68E-DFE2256F22D3}"/>
              </a:ext>
            </a:extLst>
          </p:cNvPr>
          <p:cNvSpPr>
            <a:spLocks noGrp="1"/>
          </p:cNvSpPr>
          <p:nvPr>
            <p:ph type="dt" sz="half" idx="10"/>
          </p:nvPr>
        </p:nvSpPr>
        <p:spPr/>
        <p:txBody>
          <a:bodyPr/>
          <a:lstStyle/>
          <a:p>
            <a:fld id="{48247689-D2FF-4662-A5CE-9B0D52252A76}" type="datetimeFigureOut">
              <a:rPr lang="en-US" smtClean="0"/>
              <a:t>10/13/2024</a:t>
            </a:fld>
            <a:endParaRPr lang="en-US"/>
          </a:p>
        </p:txBody>
      </p:sp>
      <p:sp>
        <p:nvSpPr>
          <p:cNvPr id="6" name="Footer Placeholder 5">
            <a:extLst>
              <a:ext uri="{FF2B5EF4-FFF2-40B4-BE49-F238E27FC236}">
                <a16:creationId xmlns:a16="http://schemas.microsoft.com/office/drawing/2014/main" id="{42AAB7BA-CDEA-89F8-F4EB-619DC47520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79D179-74C0-B969-965F-9179F37B39E0}"/>
              </a:ext>
            </a:extLst>
          </p:cNvPr>
          <p:cNvSpPr>
            <a:spLocks noGrp="1"/>
          </p:cNvSpPr>
          <p:nvPr>
            <p:ph type="sldNum" sz="quarter" idx="12"/>
          </p:nvPr>
        </p:nvSpPr>
        <p:spPr/>
        <p:txBody>
          <a:bodyPr/>
          <a:lstStyle/>
          <a:p>
            <a:fld id="{949544F5-7661-4685-B944-ECD2C3CA6F8D}" type="slidenum">
              <a:rPr lang="en-US" smtClean="0"/>
              <a:t>‹#›</a:t>
            </a:fld>
            <a:endParaRPr lang="en-US"/>
          </a:p>
        </p:txBody>
      </p:sp>
    </p:spTree>
    <p:extLst>
      <p:ext uri="{BB962C8B-B14F-4D97-AF65-F5344CB8AC3E}">
        <p14:creationId xmlns:p14="http://schemas.microsoft.com/office/powerpoint/2010/main" val="2636739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A16A7-C8D3-15B7-16E4-9D4E6A31446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91BA7C3-30EB-12A6-3A4B-92A00703E1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C8489C8-A8E5-9702-AA49-7789C1D736D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0836E7E-83B4-9E31-CC93-B1105E2862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C5D0061-393B-1A7C-2111-7A0BBAAD389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C7B0EB8-1CDF-3D5B-5E86-3742B3B9E9E7}"/>
              </a:ext>
            </a:extLst>
          </p:cNvPr>
          <p:cNvSpPr>
            <a:spLocks noGrp="1"/>
          </p:cNvSpPr>
          <p:nvPr>
            <p:ph type="dt" sz="half" idx="10"/>
          </p:nvPr>
        </p:nvSpPr>
        <p:spPr/>
        <p:txBody>
          <a:bodyPr/>
          <a:lstStyle/>
          <a:p>
            <a:fld id="{48247689-D2FF-4662-A5CE-9B0D52252A76}" type="datetimeFigureOut">
              <a:rPr lang="en-US" smtClean="0"/>
              <a:t>10/13/2024</a:t>
            </a:fld>
            <a:endParaRPr lang="en-US"/>
          </a:p>
        </p:txBody>
      </p:sp>
      <p:sp>
        <p:nvSpPr>
          <p:cNvPr id="8" name="Footer Placeholder 7">
            <a:extLst>
              <a:ext uri="{FF2B5EF4-FFF2-40B4-BE49-F238E27FC236}">
                <a16:creationId xmlns:a16="http://schemas.microsoft.com/office/drawing/2014/main" id="{B85D6977-3932-DB82-2A01-79A96523F1F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28BCE32-B0B6-C320-5C42-7DA0DD7EF462}"/>
              </a:ext>
            </a:extLst>
          </p:cNvPr>
          <p:cNvSpPr>
            <a:spLocks noGrp="1"/>
          </p:cNvSpPr>
          <p:nvPr>
            <p:ph type="sldNum" sz="quarter" idx="12"/>
          </p:nvPr>
        </p:nvSpPr>
        <p:spPr/>
        <p:txBody>
          <a:bodyPr/>
          <a:lstStyle/>
          <a:p>
            <a:fld id="{949544F5-7661-4685-B944-ECD2C3CA6F8D}" type="slidenum">
              <a:rPr lang="en-US" smtClean="0"/>
              <a:t>‹#›</a:t>
            </a:fld>
            <a:endParaRPr lang="en-US"/>
          </a:p>
        </p:txBody>
      </p:sp>
    </p:spTree>
    <p:extLst>
      <p:ext uri="{BB962C8B-B14F-4D97-AF65-F5344CB8AC3E}">
        <p14:creationId xmlns:p14="http://schemas.microsoft.com/office/powerpoint/2010/main" val="1038256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16EC6-E69D-F4CA-A52A-2EA4B3A7C14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7E1318-7665-1730-C561-53CEF893CC0B}"/>
              </a:ext>
            </a:extLst>
          </p:cNvPr>
          <p:cNvSpPr>
            <a:spLocks noGrp="1"/>
          </p:cNvSpPr>
          <p:nvPr>
            <p:ph type="dt" sz="half" idx="10"/>
          </p:nvPr>
        </p:nvSpPr>
        <p:spPr/>
        <p:txBody>
          <a:bodyPr/>
          <a:lstStyle/>
          <a:p>
            <a:fld id="{48247689-D2FF-4662-A5CE-9B0D52252A76}" type="datetimeFigureOut">
              <a:rPr lang="en-US" smtClean="0"/>
              <a:t>10/13/2024</a:t>
            </a:fld>
            <a:endParaRPr lang="en-US"/>
          </a:p>
        </p:txBody>
      </p:sp>
      <p:sp>
        <p:nvSpPr>
          <p:cNvPr id="4" name="Footer Placeholder 3">
            <a:extLst>
              <a:ext uri="{FF2B5EF4-FFF2-40B4-BE49-F238E27FC236}">
                <a16:creationId xmlns:a16="http://schemas.microsoft.com/office/drawing/2014/main" id="{8E38E8A5-339F-F233-30BC-6328D9E01FA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70106A8-44BB-3B84-1817-E14A509FF686}"/>
              </a:ext>
            </a:extLst>
          </p:cNvPr>
          <p:cNvSpPr>
            <a:spLocks noGrp="1"/>
          </p:cNvSpPr>
          <p:nvPr>
            <p:ph type="sldNum" sz="quarter" idx="12"/>
          </p:nvPr>
        </p:nvSpPr>
        <p:spPr/>
        <p:txBody>
          <a:bodyPr/>
          <a:lstStyle/>
          <a:p>
            <a:fld id="{949544F5-7661-4685-B944-ECD2C3CA6F8D}" type="slidenum">
              <a:rPr lang="en-US" smtClean="0"/>
              <a:t>‹#›</a:t>
            </a:fld>
            <a:endParaRPr lang="en-US"/>
          </a:p>
        </p:txBody>
      </p:sp>
    </p:spTree>
    <p:extLst>
      <p:ext uri="{BB962C8B-B14F-4D97-AF65-F5344CB8AC3E}">
        <p14:creationId xmlns:p14="http://schemas.microsoft.com/office/powerpoint/2010/main" val="1625215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164B31-4D8D-4CFA-4979-660C1E02A664}"/>
              </a:ext>
            </a:extLst>
          </p:cNvPr>
          <p:cNvSpPr>
            <a:spLocks noGrp="1"/>
          </p:cNvSpPr>
          <p:nvPr>
            <p:ph type="dt" sz="half" idx="10"/>
          </p:nvPr>
        </p:nvSpPr>
        <p:spPr/>
        <p:txBody>
          <a:bodyPr/>
          <a:lstStyle/>
          <a:p>
            <a:fld id="{48247689-D2FF-4662-A5CE-9B0D52252A76}" type="datetimeFigureOut">
              <a:rPr lang="en-US" smtClean="0"/>
              <a:t>10/13/2024</a:t>
            </a:fld>
            <a:endParaRPr lang="en-US"/>
          </a:p>
        </p:txBody>
      </p:sp>
      <p:sp>
        <p:nvSpPr>
          <p:cNvPr id="3" name="Footer Placeholder 2">
            <a:extLst>
              <a:ext uri="{FF2B5EF4-FFF2-40B4-BE49-F238E27FC236}">
                <a16:creationId xmlns:a16="http://schemas.microsoft.com/office/drawing/2014/main" id="{EF0EC32F-E31B-60AA-D134-BC8D3D2EA37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EDC51F-1F68-2C46-2AE0-FD9CB30A4072}"/>
              </a:ext>
            </a:extLst>
          </p:cNvPr>
          <p:cNvSpPr>
            <a:spLocks noGrp="1"/>
          </p:cNvSpPr>
          <p:nvPr>
            <p:ph type="sldNum" sz="quarter" idx="12"/>
          </p:nvPr>
        </p:nvSpPr>
        <p:spPr/>
        <p:txBody>
          <a:bodyPr/>
          <a:lstStyle/>
          <a:p>
            <a:fld id="{949544F5-7661-4685-B944-ECD2C3CA6F8D}" type="slidenum">
              <a:rPr lang="en-US" smtClean="0"/>
              <a:t>‹#›</a:t>
            </a:fld>
            <a:endParaRPr lang="en-US"/>
          </a:p>
        </p:txBody>
      </p:sp>
    </p:spTree>
    <p:extLst>
      <p:ext uri="{BB962C8B-B14F-4D97-AF65-F5344CB8AC3E}">
        <p14:creationId xmlns:p14="http://schemas.microsoft.com/office/powerpoint/2010/main" val="688166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A26B5-2345-36F1-5A54-AB0AB11864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0CD4D87-758D-ACEA-95A9-779C504C9B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BC02A3A-D85E-5793-2C04-A4F509EF79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54F9A1-9023-2DEB-ED27-0C5900B33F67}"/>
              </a:ext>
            </a:extLst>
          </p:cNvPr>
          <p:cNvSpPr>
            <a:spLocks noGrp="1"/>
          </p:cNvSpPr>
          <p:nvPr>
            <p:ph type="dt" sz="half" idx="10"/>
          </p:nvPr>
        </p:nvSpPr>
        <p:spPr/>
        <p:txBody>
          <a:bodyPr/>
          <a:lstStyle/>
          <a:p>
            <a:fld id="{48247689-D2FF-4662-A5CE-9B0D52252A76}" type="datetimeFigureOut">
              <a:rPr lang="en-US" smtClean="0"/>
              <a:t>10/13/2024</a:t>
            </a:fld>
            <a:endParaRPr lang="en-US"/>
          </a:p>
        </p:txBody>
      </p:sp>
      <p:sp>
        <p:nvSpPr>
          <p:cNvPr id="6" name="Footer Placeholder 5">
            <a:extLst>
              <a:ext uri="{FF2B5EF4-FFF2-40B4-BE49-F238E27FC236}">
                <a16:creationId xmlns:a16="http://schemas.microsoft.com/office/drawing/2014/main" id="{42B932B3-7F03-E476-56D5-3A44192C88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DD4ADC-5611-9AAC-013B-9DF456B51ED7}"/>
              </a:ext>
            </a:extLst>
          </p:cNvPr>
          <p:cNvSpPr>
            <a:spLocks noGrp="1"/>
          </p:cNvSpPr>
          <p:nvPr>
            <p:ph type="sldNum" sz="quarter" idx="12"/>
          </p:nvPr>
        </p:nvSpPr>
        <p:spPr/>
        <p:txBody>
          <a:bodyPr/>
          <a:lstStyle/>
          <a:p>
            <a:fld id="{949544F5-7661-4685-B944-ECD2C3CA6F8D}" type="slidenum">
              <a:rPr lang="en-US" smtClean="0"/>
              <a:t>‹#›</a:t>
            </a:fld>
            <a:endParaRPr lang="en-US"/>
          </a:p>
        </p:txBody>
      </p:sp>
    </p:spTree>
    <p:extLst>
      <p:ext uri="{BB962C8B-B14F-4D97-AF65-F5344CB8AC3E}">
        <p14:creationId xmlns:p14="http://schemas.microsoft.com/office/powerpoint/2010/main" val="3264623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8B105-2479-D7B7-06A1-F578750625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1A9381-C03B-874B-0A55-9F89E3AD2F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D50B8F8-95E5-DA6A-74AA-E8F477F7D5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F795BD-94B6-F6A9-23E4-244235C30075}"/>
              </a:ext>
            </a:extLst>
          </p:cNvPr>
          <p:cNvSpPr>
            <a:spLocks noGrp="1"/>
          </p:cNvSpPr>
          <p:nvPr>
            <p:ph type="dt" sz="half" idx="10"/>
          </p:nvPr>
        </p:nvSpPr>
        <p:spPr/>
        <p:txBody>
          <a:bodyPr/>
          <a:lstStyle/>
          <a:p>
            <a:fld id="{48247689-D2FF-4662-A5CE-9B0D52252A76}" type="datetimeFigureOut">
              <a:rPr lang="en-US" smtClean="0"/>
              <a:t>10/13/2024</a:t>
            </a:fld>
            <a:endParaRPr lang="en-US"/>
          </a:p>
        </p:txBody>
      </p:sp>
      <p:sp>
        <p:nvSpPr>
          <p:cNvPr id="6" name="Footer Placeholder 5">
            <a:extLst>
              <a:ext uri="{FF2B5EF4-FFF2-40B4-BE49-F238E27FC236}">
                <a16:creationId xmlns:a16="http://schemas.microsoft.com/office/drawing/2014/main" id="{3830254A-C326-6500-BAD8-8BA7D27EE2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7E9150-0B3F-EED4-889C-7F019CA14653}"/>
              </a:ext>
            </a:extLst>
          </p:cNvPr>
          <p:cNvSpPr>
            <a:spLocks noGrp="1"/>
          </p:cNvSpPr>
          <p:nvPr>
            <p:ph type="sldNum" sz="quarter" idx="12"/>
          </p:nvPr>
        </p:nvSpPr>
        <p:spPr/>
        <p:txBody>
          <a:bodyPr/>
          <a:lstStyle/>
          <a:p>
            <a:fld id="{949544F5-7661-4685-B944-ECD2C3CA6F8D}" type="slidenum">
              <a:rPr lang="en-US" smtClean="0"/>
              <a:t>‹#›</a:t>
            </a:fld>
            <a:endParaRPr lang="en-US"/>
          </a:p>
        </p:txBody>
      </p:sp>
    </p:spTree>
    <p:extLst>
      <p:ext uri="{BB962C8B-B14F-4D97-AF65-F5344CB8AC3E}">
        <p14:creationId xmlns:p14="http://schemas.microsoft.com/office/powerpoint/2010/main" val="3304841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E3A521-8CE4-F8CE-E4BF-DA9A9B8C06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35D291E-B4B4-E642-0D36-939DD11423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84DD33-5C3D-7562-6A1A-482047593F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247689-D2FF-4662-A5CE-9B0D52252A76}" type="datetimeFigureOut">
              <a:rPr lang="en-US" smtClean="0"/>
              <a:t>10/13/2024</a:t>
            </a:fld>
            <a:endParaRPr lang="en-US"/>
          </a:p>
        </p:txBody>
      </p:sp>
      <p:sp>
        <p:nvSpPr>
          <p:cNvPr id="5" name="Footer Placeholder 4">
            <a:extLst>
              <a:ext uri="{FF2B5EF4-FFF2-40B4-BE49-F238E27FC236}">
                <a16:creationId xmlns:a16="http://schemas.microsoft.com/office/drawing/2014/main" id="{BA92877A-80F8-84E4-3568-DF2B06831C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342FA29-E053-3FFF-A589-132264BD0B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9544F5-7661-4685-B944-ECD2C3CA6F8D}" type="slidenum">
              <a:rPr lang="en-US" smtClean="0"/>
              <a:t>‹#›</a:t>
            </a:fld>
            <a:endParaRPr lang="en-US"/>
          </a:p>
        </p:txBody>
      </p:sp>
    </p:spTree>
    <p:extLst>
      <p:ext uri="{BB962C8B-B14F-4D97-AF65-F5344CB8AC3E}">
        <p14:creationId xmlns:p14="http://schemas.microsoft.com/office/powerpoint/2010/main" val="18488587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22BBA-E08E-094F-1F33-046E03A47180}"/>
              </a:ext>
            </a:extLst>
          </p:cNvPr>
          <p:cNvSpPr>
            <a:spLocks noGrp="1"/>
          </p:cNvSpPr>
          <p:nvPr>
            <p:ph type="ctrTitle"/>
          </p:nvPr>
        </p:nvSpPr>
        <p:spPr>
          <a:xfrm>
            <a:off x="0" y="0"/>
            <a:ext cx="7207624" cy="2519082"/>
          </a:xfrm>
        </p:spPr>
        <p:txBody>
          <a:bodyPr/>
          <a:lstStyle/>
          <a:p>
            <a:r>
              <a:rPr lang="sr-Cyrl-RS" b="1" dirty="0"/>
              <a:t>ХРИШЋАНСКИ ПОГЛЕД </a:t>
            </a:r>
            <a:r>
              <a:rPr lang="sr-Cyrl-RS" b="1"/>
              <a:t>НА ЗДРАВЉЕ</a:t>
            </a:r>
            <a:endParaRPr lang="en-US" b="1" dirty="0"/>
          </a:p>
        </p:txBody>
      </p:sp>
      <p:sp>
        <p:nvSpPr>
          <p:cNvPr id="3" name="Subtitle 2">
            <a:extLst>
              <a:ext uri="{FF2B5EF4-FFF2-40B4-BE49-F238E27FC236}">
                <a16:creationId xmlns:a16="http://schemas.microsoft.com/office/drawing/2014/main" id="{350FA55A-8189-C491-9B87-9559D96201C0}"/>
              </a:ext>
            </a:extLst>
          </p:cNvPr>
          <p:cNvSpPr>
            <a:spLocks noGrp="1"/>
          </p:cNvSpPr>
          <p:nvPr>
            <p:ph type="subTitle" idx="1"/>
          </p:nvPr>
        </p:nvSpPr>
        <p:spPr/>
        <p:txBody>
          <a:bodyPr/>
          <a:lstStyle/>
          <a:p>
            <a:endParaRPr lang="en-US"/>
          </a:p>
        </p:txBody>
      </p:sp>
      <p:pic>
        <p:nvPicPr>
          <p:cNvPr id="1026" name="Picture 2" descr="Jesus Operating Room - Etsy">
            <a:extLst>
              <a:ext uri="{FF2B5EF4-FFF2-40B4-BE49-F238E27FC236}">
                <a16:creationId xmlns:a16="http://schemas.microsoft.com/office/drawing/2014/main" id="{6C3CE2C6-F2A0-84C3-BA29-B4C4AED9C2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92975" y="0"/>
            <a:ext cx="48990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95679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A0F7C1-C4E4-8BE0-4D68-B8A842B10420}"/>
              </a:ext>
            </a:extLst>
          </p:cNvPr>
          <p:cNvSpPr>
            <a:spLocks noGrp="1"/>
          </p:cNvSpPr>
          <p:nvPr>
            <p:ph idx="1"/>
          </p:nvPr>
        </p:nvSpPr>
        <p:spPr>
          <a:xfrm>
            <a:off x="838200" y="525742"/>
            <a:ext cx="10515600" cy="4351338"/>
          </a:xfrm>
        </p:spPr>
        <p:txBody>
          <a:bodyPr>
            <a:normAutofit fontScale="92500" lnSpcReduction="10000"/>
          </a:bodyPr>
          <a:lstStyle/>
          <a:p>
            <a:pPr algn="just"/>
            <a:r>
              <a:rPr lang="ru-RU" dirty="0"/>
              <a:t>Гласањем и консензусом (може ли се о научним чињеницама гласати!?) „Америчке психијатријске асоцијације“, а касније и Скупштине СЗО, хомосексуалност је престала да буде дијагноза. Ствар је у томе што ни стављање хомосексуалности на листу болести, нити њено уклањање са те листе немају много везе са нечим што би се у строгом смислу могло назвати научним. Ради се о вредносном суду, о етичком вредновању једног понашања. До 1990. године, у медицинским енциклопедијама нашег кулутурног неба, неба цивилизације западног човека, читали смо о хомосексуалности као неурози, аномалији и изопачености. </a:t>
            </a:r>
            <a:r>
              <a:rPr lang="ru-RU" b="0" i="0" dirty="0">
                <a:solidFill>
                  <a:srgbClr val="000000"/>
                </a:solidFill>
                <a:effectLst/>
                <a:latin typeface="ff2"/>
              </a:rPr>
              <a:t>Хомосексуалност је очигледно одступала од тих психосоцијалних и етичких норми, од кодекса живљења једне шире друштвене заједнице. </a:t>
            </a:r>
            <a:endParaRPr lang="en-US" dirty="0"/>
          </a:p>
        </p:txBody>
      </p:sp>
    </p:spTree>
    <p:extLst>
      <p:ext uri="{BB962C8B-B14F-4D97-AF65-F5344CB8AC3E}">
        <p14:creationId xmlns:p14="http://schemas.microsoft.com/office/powerpoint/2010/main" val="4261617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D94DE9-8245-77F0-8C77-809C6992D05A}"/>
              </a:ext>
            </a:extLst>
          </p:cNvPr>
          <p:cNvSpPr>
            <a:spLocks noGrp="1"/>
          </p:cNvSpPr>
          <p:nvPr>
            <p:ph idx="1"/>
          </p:nvPr>
        </p:nvSpPr>
        <p:spPr>
          <a:xfrm>
            <a:off x="838200" y="489884"/>
            <a:ext cx="10515600" cy="4351338"/>
          </a:xfrm>
        </p:spPr>
        <p:txBody>
          <a:bodyPr>
            <a:normAutofit fontScale="92500" lnSpcReduction="20000"/>
          </a:bodyPr>
          <a:lstStyle/>
          <a:p>
            <a:pPr algn="just"/>
            <a:r>
              <a:rPr lang="ru-RU" dirty="0"/>
              <a:t>Медицина је задржала право да нека понашања назове болесним. Остало је неодговорено питање: ко, са каквим правом и циљевима одређује норме здравља у том, вредносном аспекту појма? Ко има право да „гласа“ о очигледним вредносним и светоназорним судовима и да резултате тог гласања представи као здравствено - научну, општеважећу, објективну истину? Или је, пак, појам здравља остављен да за свакога може да има посебно значење?</a:t>
            </a:r>
          </a:p>
          <a:p>
            <a:pPr algn="just"/>
            <a:r>
              <a:rPr lang="ru-RU" dirty="0"/>
              <a:t>Здравље је, заправо, тумачење једне стварности из више углова посматрања. Тако:</a:t>
            </a:r>
          </a:p>
          <a:p>
            <a:pPr algn="just"/>
            <a:r>
              <a:rPr lang="ru-RU" dirty="0"/>
              <a:t>за појединца оно значи </a:t>
            </a:r>
            <a:r>
              <a:rPr lang="ru-RU" i="1" dirty="0"/>
              <a:t>осећати се добро</a:t>
            </a:r>
            <a:r>
              <a:rPr lang="ru-RU" dirty="0"/>
              <a:t>. </a:t>
            </a:r>
          </a:p>
          <a:p>
            <a:pPr algn="just"/>
            <a:r>
              <a:rPr lang="ru-RU" dirty="0"/>
              <a:t>За лекара здравље представља </a:t>
            </a:r>
            <a:r>
              <a:rPr lang="ru-RU" i="1" dirty="0"/>
              <a:t>одсуство клиничких знакова болести</a:t>
            </a:r>
            <a:r>
              <a:rPr lang="ru-RU" dirty="0"/>
              <a:t>. </a:t>
            </a:r>
          </a:p>
          <a:p>
            <a:pPr algn="just"/>
            <a:r>
              <a:rPr lang="ru-RU" dirty="0"/>
              <a:t>За друштво здравље значи испуњавање </a:t>
            </a:r>
            <a:r>
              <a:rPr lang="ru-RU" i="1" dirty="0"/>
              <a:t>друштвених улога </a:t>
            </a:r>
            <a:r>
              <a:rPr lang="ru-RU" dirty="0"/>
              <a:t>(маски).</a:t>
            </a:r>
          </a:p>
          <a:p>
            <a:endParaRPr lang="en-US" dirty="0"/>
          </a:p>
        </p:txBody>
      </p:sp>
    </p:spTree>
    <p:extLst>
      <p:ext uri="{BB962C8B-B14F-4D97-AF65-F5344CB8AC3E}">
        <p14:creationId xmlns:p14="http://schemas.microsoft.com/office/powerpoint/2010/main" val="1414505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450C7-43D3-FE91-E086-B8F58EE1C87D}"/>
              </a:ext>
            </a:extLst>
          </p:cNvPr>
          <p:cNvSpPr>
            <a:spLocks noGrp="1"/>
          </p:cNvSpPr>
          <p:nvPr>
            <p:ph type="title"/>
          </p:nvPr>
        </p:nvSpPr>
        <p:spPr/>
        <p:txBody>
          <a:bodyPr/>
          <a:lstStyle/>
          <a:p>
            <a:pPr algn="ctr"/>
            <a:r>
              <a:rPr lang="sr-Cyrl-RS" b="1" dirty="0"/>
              <a:t>Хришћански поглед на здравље –</a:t>
            </a:r>
            <a:br>
              <a:rPr lang="sr-Cyrl-RS" b="1" dirty="0"/>
            </a:br>
            <a:r>
              <a:rPr lang="sr-Cyrl-RS" b="1" dirty="0"/>
              <a:t>Христос је „кључ“ здравља</a:t>
            </a:r>
            <a:endParaRPr lang="en-US" b="1" dirty="0"/>
          </a:p>
        </p:txBody>
      </p:sp>
      <p:sp>
        <p:nvSpPr>
          <p:cNvPr id="3" name="Content Placeholder 2">
            <a:extLst>
              <a:ext uri="{FF2B5EF4-FFF2-40B4-BE49-F238E27FC236}">
                <a16:creationId xmlns:a16="http://schemas.microsoft.com/office/drawing/2014/main" id="{033FC08F-0DAD-C798-A68F-6EFFF7C9A2C5}"/>
              </a:ext>
            </a:extLst>
          </p:cNvPr>
          <p:cNvSpPr>
            <a:spLocks noGrp="1"/>
          </p:cNvSpPr>
          <p:nvPr>
            <p:ph idx="1"/>
          </p:nvPr>
        </p:nvSpPr>
        <p:spPr>
          <a:xfrm>
            <a:off x="838200" y="1861484"/>
            <a:ext cx="10515600" cy="4351338"/>
          </a:xfrm>
        </p:spPr>
        <p:txBody>
          <a:bodyPr>
            <a:normAutofit fontScale="70000" lnSpcReduction="20000"/>
          </a:bodyPr>
          <a:lstStyle/>
          <a:p>
            <a:pPr algn="just"/>
            <a:r>
              <a:rPr lang="ru-RU" dirty="0"/>
              <a:t>Бол, од којег и потиче реч болест, и није аномалија у неком физиолошком смислу. </a:t>
            </a:r>
            <a:r>
              <a:rPr lang="ru-RU" b="1" dirty="0"/>
              <a:t>Бол је информација да аномалија постоји</a:t>
            </a:r>
            <a:r>
              <a:rPr lang="ru-RU" dirty="0"/>
              <a:t>. Заиста, да ли би се сматрао здравим човек који нема болове када му зуб захвати каријес или када му напукне кост? Да ли би се сматрао здравим човек који нема повећану температуру када његово тело нападну бактеријске или вирусне инфекције? Бол је, дакле, упозорење да је здравље угрожено, мада не увек. На пример, болу стомаку код жена за време менструалног циклуса сматра се нормалном појавом. У неком другом периоду, тај бол може указивати на постојање неке аномалије и оболења.</a:t>
            </a:r>
            <a:endParaRPr lang="en-US" dirty="0"/>
          </a:p>
          <a:p>
            <a:pPr algn="just"/>
            <a:r>
              <a:rPr lang="ru-RU" dirty="0"/>
              <a:t>Који је то идеалан, "нормалан" организам, коме болест представља "аномалију"? У овој тачки одговор који се вековима давао гласи: "природни" човек! Природа се сматрала, и још увек се од многих сматра, истоветном са здрављем. Уколико живимо према правилима природе, ми смо здрави.</a:t>
            </a:r>
          </a:p>
          <a:p>
            <a:pPr algn="just"/>
            <a:r>
              <a:rPr lang="ru-RU" dirty="0"/>
              <a:t>Међутим, </a:t>
            </a:r>
            <a:r>
              <a:rPr lang="ru-RU" b="1" dirty="0"/>
              <a:t>за Хришћанство, болест се не повезује са кршењем природних закона него са човековом слободом, човеком који је одвојио од Бога</a:t>
            </a:r>
            <a:r>
              <a:rPr lang="ru-RU" dirty="0"/>
              <a:t>. </a:t>
            </a:r>
            <a:r>
              <a:rPr lang="ru-RU" b="1" dirty="0"/>
              <a:t>БОЛЕСТ ЈЕ ПОРЕМЕЋАЈ ЧОВЕКОВОГ ОДНОСА ПРЕМА БОГУ, ДРУГОМ И ПРИРОДИ.</a:t>
            </a:r>
          </a:p>
          <a:p>
            <a:pPr algn="just"/>
            <a:r>
              <a:rPr lang="ru-RU" b="1" dirty="0"/>
              <a:t>Одакле човеку идеја да је здравље добро</a:t>
            </a:r>
            <a:r>
              <a:rPr lang="ru-RU" dirty="0"/>
              <a:t>? Није ли та идеја утемељена на </a:t>
            </a:r>
            <a:r>
              <a:rPr lang="ru-RU" b="1" dirty="0"/>
              <a:t>постојању као добру</a:t>
            </a:r>
            <a:r>
              <a:rPr lang="ru-RU" dirty="0"/>
              <a:t>? Одакле, дакле, та природна жеља за постојањем код човека? Наука (медицина) остаје без одговора на ова питања. Али, природна жеља је ипак ту. Човек жели да постоји. И сама медицина ће суицидалност описати као душевни поремећај.</a:t>
            </a:r>
          </a:p>
          <a:p>
            <a:endParaRPr lang="en-US" dirty="0"/>
          </a:p>
        </p:txBody>
      </p:sp>
    </p:spTree>
    <p:extLst>
      <p:ext uri="{BB962C8B-B14F-4D97-AF65-F5344CB8AC3E}">
        <p14:creationId xmlns:p14="http://schemas.microsoft.com/office/powerpoint/2010/main" val="17430074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77253-80C2-9B9E-3BF1-4BA60B5F2DE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7A29D8D-8A75-3A4E-9959-3B443D055EB4}"/>
              </a:ext>
            </a:extLst>
          </p:cNvPr>
          <p:cNvSpPr>
            <a:spLocks noGrp="1"/>
          </p:cNvSpPr>
          <p:nvPr>
            <p:ph idx="1"/>
          </p:nvPr>
        </p:nvSpPr>
        <p:spPr/>
        <p:txBody>
          <a:bodyPr/>
          <a:lstStyle/>
          <a:p>
            <a:endParaRPr lang="en-US"/>
          </a:p>
        </p:txBody>
      </p:sp>
      <p:pic>
        <p:nvPicPr>
          <p:cNvPr id="5122" name="Picture 2" descr="Ко је Христос и зашто је дошао код нас? - Čudo">
            <a:extLst>
              <a:ext uri="{FF2B5EF4-FFF2-40B4-BE49-F238E27FC236}">
                <a16:creationId xmlns:a16="http://schemas.microsoft.com/office/drawing/2014/main" id="{282C8942-1FA4-5073-75D6-EEB9656DD2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18173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5E17F8A-6199-3AF4-02E5-F0A644373E07}"/>
              </a:ext>
            </a:extLst>
          </p:cNvPr>
          <p:cNvSpPr>
            <a:spLocks noGrp="1"/>
          </p:cNvSpPr>
          <p:nvPr>
            <p:ph idx="1"/>
          </p:nvPr>
        </p:nvSpPr>
        <p:spPr>
          <a:xfrm>
            <a:off x="838200" y="355414"/>
            <a:ext cx="10515600" cy="4351338"/>
          </a:xfrm>
        </p:spPr>
        <p:txBody>
          <a:bodyPr>
            <a:normAutofit lnSpcReduction="10000"/>
          </a:bodyPr>
          <a:lstStyle/>
          <a:p>
            <a:pPr algn="just"/>
            <a:r>
              <a:rPr lang="ru-RU" dirty="0"/>
              <a:t>«</a:t>
            </a:r>
            <a:r>
              <a:rPr lang="ru-RU" i="1" dirty="0"/>
              <a:t>Христос је једини истински здрав човек, не зато што је и Бог, већ зато што Његова људска природа, ослобођена од наслеђене пропадљивости и трајно сједињена добровољно и слободно са Богом, превазилази пропадљивост и смрт. Никаква терапија, према томе, као истинско и коренито истребљење болести није појмљива изван Христа. Лечење је могуће само као утеловљење у Христа, једино истински здрвог човека. Није без разлога то што за Цркву </a:t>
            </a:r>
            <a:r>
              <a:rPr lang="ru-RU" i="1" dirty="0">
                <a:solidFill>
                  <a:srgbClr val="FF0000"/>
                </a:solidFill>
              </a:rPr>
              <a:t>тајна Свете Евхаристије има толико централни значај за лечење</a:t>
            </a:r>
            <a:r>
              <a:rPr lang="ru-RU" i="1" dirty="0"/>
              <a:t>, и није никада довољан само аксетски подвиг људске слободе да би се неко излечио</a:t>
            </a:r>
            <a:r>
              <a:rPr lang="ru-RU" dirty="0"/>
              <a:t>.» </a:t>
            </a:r>
          </a:p>
          <a:p>
            <a:pPr marL="0" indent="0" algn="r">
              <a:buNone/>
            </a:pPr>
            <a:r>
              <a:rPr lang="ru-RU" dirty="0"/>
              <a:t>Јован Зизијулас</a:t>
            </a:r>
            <a:endParaRPr lang="en-US" dirty="0"/>
          </a:p>
        </p:txBody>
      </p:sp>
    </p:spTree>
    <p:extLst>
      <p:ext uri="{BB962C8B-B14F-4D97-AF65-F5344CB8AC3E}">
        <p14:creationId xmlns:p14="http://schemas.microsoft.com/office/powerpoint/2010/main" val="19726187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10F4D-30BA-0B0C-6B8F-AB74E62E22C7}"/>
              </a:ext>
            </a:extLst>
          </p:cNvPr>
          <p:cNvSpPr>
            <a:spLocks noGrp="1"/>
          </p:cNvSpPr>
          <p:nvPr>
            <p:ph type="title"/>
          </p:nvPr>
        </p:nvSpPr>
        <p:spPr>
          <a:xfrm>
            <a:off x="997973" y="227620"/>
            <a:ext cx="6452347" cy="1325563"/>
          </a:xfrm>
        </p:spPr>
        <p:txBody>
          <a:bodyPr>
            <a:normAutofit fontScale="90000"/>
          </a:bodyPr>
          <a:lstStyle/>
          <a:p>
            <a:pPr algn="ctr"/>
            <a:r>
              <a:rPr lang="sr-Cyrl-RS" b="1" dirty="0">
                <a:latin typeface="+mn-lt"/>
              </a:rPr>
              <a:t>Молитва након Светог Причешћа</a:t>
            </a:r>
            <a:r>
              <a:rPr lang="sr-Cyrl-RS" b="1" i="0" dirty="0">
                <a:solidFill>
                  <a:srgbClr val="141617"/>
                </a:solidFill>
                <a:effectLst/>
                <a:latin typeface="+mn-lt"/>
              </a:rPr>
              <a:t> Светог Симеона Метафраста</a:t>
            </a:r>
            <a:endParaRPr lang="en-US" b="1" dirty="0">
              <a:latin typeface="+mn-lt"/>
            </a:endParaRPr>
          </a:p>
        </p:txBody>
      </p:sp>
      <p:sp>
        <p:nvSpPr>
          <p:cNvPr id="3" name="Content Placeholder 2">
            <a:extLst>
              <a:ext uri="{FF2B5EF4-FFF2-40B4-BE49-F238E27FC236}">
                <a16:creationId xmlns:a16="http://schemas.microsoft.com/office/drawing/2014/main" id="{B20B1EE3-908A-2E98-B6E9-9F7E7FF485FB}"/>
              </a:ext>
            </a:extLst>
          </p:cNvPr>
          <p:cNvSpPr>
            <a:spLocks noGrp="1"/>
          </p:cNvSpPr>
          <p:nvPr>
            <p:ph idx="1"/>
          </p:nvPr>
        </p:nvSpPr>
        <p:spPr>
          <a:xfrm>
            <a:off x="155939" y="1969062"/>
            <a:ext cx="7294381" cy="4117974"/>
          </a:xfrm>
        </p:spPr>
        <p:txBody>
          <a:bodyPr>
            <a:noAutofit/>
          </a:bodyPr>
          <a:lstStyle/>
          <a:p>
            <a:pPr marL="0" indent="0" algn="just">
              <a:buNone/>
            </a:pPr>
            <a:r>
              <a:rPr lang="ru-RU" sz="1600" b="0" i="0" dirty="0">
                <a:solidFill>
                  <a:srgbClr val="141617"/>
                </a:solidFill>
                <a:effectLst/>
              </a:rPr>
              <a:t>Саздатељу мој, који си ми добровољно дао Тело Твоје за храну, који си огањ што спаљује недостојне, не спали ме, но још продри </a:t>
            </a:r>
            <a:r>
              <a:rPr lang="ru-RU" sz="1600" b="1" i="0" dirty="0">
                <a:solidFill>
                  <a:srgbClr val="141617"/>
                </a:solidFill>
                <a:effectLst/>
              </a:rPr>
              <a:t>у моје удове и саставе</a:t>
            </a:r>
            <a:r>
              <a:rPr lang="ru-RU" sz="1600" b="0" i="0" dirty="0">
                <a:solidFill>
                  <a:srgbClr val="141617"/>
                </a:solidFill>
                <a:effectLst/>
              </a:rPr>
              <a:t>, у све </a:t>
            </a:r>
            <a:r>
              <a:rPr lang="ru-RU" sz="1600" b="1" i="0" dirty="0">
                <a:solidFill>
                  <a:srgbClr val="141617"/>
                </a:solidFill>
                <a:effectLst/>
              </a:rPr>
              <a:t>зглобове</a:t>
            </a:r>
            <a:r>
              <a:rPr lang="ru-RU" sz="1600" b="0" i="0" dirty="0">
                <a:solidFill>
                  <a:srgbClr val="141617"/>
                </a:solidFill>
                <a:effectLst/>
              </a:rPr>
              <a:t>, у </a:t>
            </a:r>
            <a:r>
              <a:rPr lang="ru-RU" sz="1600" b="1" i="0" dirty="0">
                <a:solidFill>
                  <a:srgbClr val="141617"/>
                </a:solidFill>
                <a:effectLst/>
              </a:rPr>
              <a:t>унутрашњост</a:t>
            </a:r>
            <a:r>
              <a:rPr lang="ru-RU" sz="1600" b="0" i="0" dirty="0">
                <a:solidFill>
                  <a:srgbClr val="141617"/>
                </a:solidFill>
                <a:effectLst/>
              </a:rPr>
              <a:t>, у </a:t>
            </a:r>
            <a:r>
              <a:rPr lang="ru-RU" sz="1600" b="1" i="0" dirty="0">
                <a:solidFill>
                  <a:srgbClr val="141617"/>
                </a:solidFill>
                <a:effectLst/>
              </a:rPr>
              <a:t>срце</a:t>
            </a:r>
            <a:r>
              <a:rPr lang="ru-RU" sz="1600" b="0" i="0" dirty="0">
                <a:solidFill>
                  <a:srgbClr val="141617"/>
                </a:solidFill>
                <a:effectLst/>
              </a:rPr>
              <a:t>. Спали трње свих сагрешења мојих, душу моју очисти, мисли освети, </a:t>
            </a:r>
            <a:r>
              <a:rPr lang="ru-RU" sz="1600" b="1" i="0" dirty="0">
                <a:solidFill>
                  <a:srgbClr val="141617"/>
                </a:solidFill>
                <a:effectLst/>
              </a:rPr>
              <a:t>учврсти саставе са костима</a:t>
            </a:r>
            <a:r>
              <a:rPr lang="ru-RU" sz="1600" b="0" i="0" dirty="0">
                <a:solidFill>
                  <a:srgbClr val="141617"/>
                </a:solidFill>
                <a:effectLst/>
              </a:rPr>
              <a:t>, </a:t>
            </a:r>
            <a:r>
              <a:rPr lang="ru-RU" sz="1600" b="1" i="0" dirty="0">
                <a:solidFill>
                  <a:srgbClr val="141617"/>
                </a:solidFill>
                <a:effectLst/>
              </a:rPr>
              <a:t>просвети пет простих чула </a:t>
            </a:r>
            <a:r>
              <a:rPr lang="ru-RU" sz="1600" b="0" i="0" dirty="0">
                <a:solidFill>
                  <a:srgbClr val="141617"/>
                </a:solidFill>
                <a:effectLst/>
              </a:rPr>
              <a:t>и свега ме прикуј за страх Твој. Увек покривај, штити и чувај ме од сваког дела душегубног и речи. Очисти ме, умиј ме и украси ме. Улепшај ми душу, уразуми ме и просвети ме. Покажи ме Твојим обитавалиштем јединога Духа, а никада више обитавалиштем греха, да, уласком Причешћа, од мене као од огња бежи сваки злотвор, свака страст, као од дома Твог. Као заступнике приводим Ти све Свете, вође Бестелесних Сила, Претечу Твога, премудре апостоле, и још Твоју беспрекорну, чисту Матер, чијим молбама прими мене, слугу Твога, милосрдни Христе мој и учини сином светлости. Јер си Ти, Благи, једина светлост и освећење душа наших, и Теби, као што  приличи, сви узносимо славу сваки дан, као Богу и Владару. Твоје свето Тело, Господе Исусе Христе Боже наш, нека ми буде на живот вечни, и пречасна Крв Твоја на отпуштење грехова. Ово Причешће нека ми буде на радост, </a:t>
            </a:r>
            <a:r>
              <a:rPr lang="ru-RU" sz="1600" b="1" i="0" dirty="0">
                <a:solidFill>
                  <a:srgbClr val="141617"/>
                </a:solidFill>
                <a:effectLst/>
              </a:rPr>
              <a:t>здравље</a:t>
            </a:r>
            <a:r>
              <a:rPr lang="ru-RU" sz="1600" b="0" i="0" dirty="0">
                <a:solidFill>
                  <a:srgbClr val="141617"/>
                </a:solidFill>
                <a:effectLst/>
              </a:rPr>
              <a:t> и весеље и на Твом страшном Другом доласку удостој мене грешника да станем с десне стране славе Твоје, молитвама пречисте Мајке Твоје и свих Светих Твојих. Амин.</a:t>
            </a:r>
            <a:endParaRPr lang="en-US" sz="1600" dirty="0"/>
          </a:p>
        </p:txBody>
      </p:sp>
      <p:pic>
        <p:nvPicPr>
          <p:cNvPr id="5" name="Picture 4">
            <a:extLst>
              <a:ext uri="{FF2B5EF4-FFF2-40B4-BE49-F238E27FC236}">
                <a16:creationId xmlns:a16="http://schemas.microsoft.com/office/drawing/2014/main" id="{552AA884-60B5-3DB7-2962-C0886F66D3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10092" y="0"/>
            <a:ext cx="4581908" cy="6795247"/>
          </a:xfrm>
          <a:prstGeom prst="rect">
            <a:avLst/>
          </a:prstGeom>
        </p:spPr>
      </p:pic>
    </p:spTree>
    <p:extLst>
      <p:ext uri="{BB962C8B-B14F-4D97-AF65-F5344CB8AC3E}">
        <p14:creationId xmlns:p14="http://schemas.microsoft.com/office/powerpoint/2010/main" val="3427352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74717A-29C1-0036-FA62-0A9A51DE8852}"/>
              </a:ext>
            </a:extLst>
          </p:cNvPr>
          <p:cNvSpPr>
            <a:spLocks noGrp="1"/>
          </p:cNvSpPr>
          <p:nvPr>
            <p:ph idx="1"/>
          </p:nvPr>
        </p:nvSpPr>
        <p:spPr>
          <a:xfrm>
            <a:off x="372035" y="285284"/>
            <a:ext cx="7597588" cy="5946774"/>
          </a:xfrm>
        </p:spPr>
        <p:txBody>
          <a:bodyPr>
            <a:normAutofit fontScale="92500" lnSpcReduction="10000"/>
          </a:bodyPr>
          <a:lstStyle/>
          <a:p>
            <a:pPr algn="just"/>
            <a:r>
              <a:rPr lang="ru-RU" b="0" i="0" dirty="0">
                <a:solidFill>
                  <a:srgbClr val="000000"/>
                </a:solidFill>
                <a:effectLst/>
              </a:rPr>
              <a:t>Покушаћемо да анализирамо медицинску дефиницију појма здравља/болести, као један,</a:t>
            </a:r>
            <a:r>
              <a:rPr lang="en-US" b="0" i="0" dirty="0">
                <a:solidFill>
                  <a:srgbClr val="000000"/>
                </a:solidFill>
                <a:effectLst/>
              </a:rPr>
              <a:t> </a:t>
            </a:r>
            <a:r>
              <a:rPr lang="ru-RU" b="0" i="0" dirty="0">
                <a:solidFill>
                  <a:srgbClr val="000000"/>
                </a:solidFill>
                <a:effectLst/>
              </a:rPr>
              <a:t>између осталог, социолошки и културолошки консктрукт, односно да га представимо кроз</a:t>
            </a:r>
            <a:r>
              <a:rPr lang="en-US" b="0" i="0" dirty="0">
                <a:solidFill>
                  <a:srgbClr val="000000"/>
                </a:solidFill>
                <a:effectLst/>
              </a:rPr>
              <a:t> </a:t>
            </a:r>
            <a:r>
              <a:rPr lang="ru-RU" b="0" i="0" dirty="0">
                <a:solidFill>
                  <a:srgbClr val="000000"/>
                </a:solidFill>
                <a:effectLst/>
              </a:rPr>
              <a:t>његове саставне чиниоце.</a:t>
            </a:r>
          </a:p>
          <a:p>
            <a:pPr algn="just"/>
            <a:r>
              <a:rPr lang="ru-RU" b="0" i="0" dirty="0">
                <a:solidFill>
                  <a:srgbClr val="000000"/>
                </a:solidFill>
                <a:effectLst/>
              </a:rPr>
              <a:t>Једно од питања гласи: да ли у медицинском појму здравља/болести има још</a:t>
            </a:r>
            <a:r>
              <a:rPr lang="en-US" b="0" i="0" dirty="0">
                <a:solidFill>
                  <a:srgbClr val="000000"/>
                </a:solidFill>
                <a:effectLst/>
              </a:rPr>
              <a:t> </a:t>
            </a:r>
            <a:r>
              <a:rPr lang="ru-RU" b="0" i="0" dirty="0">
                <a:solidFill>
                  <a:srgbClr val="000000"/>
                </a:solidFill>
                <a:effectLst/>
              </a:rPr>
              <a:t>нечег, изузев природне науке? Ако има, да ли онда и теологија</a:t>
            </a:r>
            <a:r>
              <a:rPr lang="en-US" b="0" i="0" dirty="0">
                <a:solidFill>
                  <a:srgbClr val="000000"/>
                </a:solidFill>
                <a:effectLst/>
              </a:rPr>
              <a:t> (</a:t>
            </a:r>
            <a:r>
              <a:rPr lang="sr-Cyrl-RS" b="0" i="0" dirty="0">
                <a:solidFill>
                  <a:srgbClr val="000000"/>
                </a:solidFill>
                <a:effectLst/>
              </a:rPr>
              <a:t>прве болнице и титуле у оквиру Цркве</a:t>
            </a:r>
            <a:r>
              <a:rPr lang="en-US" b="0" i="0" dirty="0">
                <a:solidFill>
                  <a:srgbClr val="000000"/>
                </a:solidFill>
                <a:effectLst/>
              </a:rPr>
              <a:t>)</a:t>
            </a:r>
            <a:r>
              <a:rPr lang="ru-RU" b="0" i="0" dirty="0">
                <a:solidFill>
                  <a:srgbClr val="000000"/>
                </a:solidFill>
                <a:effectLst/>
              </a:rPr>
              <a:t> може</a:t>
            </a:r>
            <a:r>
              <a:rPr lang="en-US" b="0" i="0" dirty="0">
                <a:solidFill>
                  <a:srgbClr val="000000"/>
                </a:solidFill>
                <a:effectLst/>
              </a:rPr>
              <a:t> </a:t>
            </a:r>
            <a:r>
              <a:rPr lang="ru-RU" b="0" i="0" dirty="0">
                <a:solidFill>
                  <a:srgbClr val="000000"/>
                </a:solidFill>
                <a:effectLst/>
              </a:rPr>
              <a:t>дати свој допринос том појму, те ширем и потпунијем разумевању здравља и болести?</a:t>
            </a:r>
          </a:p>
          <a:p>
            <a:pPr algn="just"/>
            <a:r>
              <a:rPr lang="ru-RU" b="0" i="0" dirty="0">
                <a:solidFill>
                  <a:srgbClr val="000000"/>
                </a:solidFill>
                <a:effectLst/>
              </a:rPr>
              <a:t>Уколико појам здравља/болести не може бити редукован искључиво на природнонаучну раван, који су то онда додатни чиниоци који</a:t>
            </a:r>
            <a:r>
              <a:rPr lang="en-US" b="0" i="0" dirty="0">
                <a:solidFill>
                  <a:srgbClr val="000000"/>
                </a:solidFill>
                <a:effectLst/>
              </a:rPr>
              <a:t> </a:t>
            </a:r>
            <a:r>
              <a:rPr lang="ru-RU" b="0" i="0" dirty="0">
                <a:solidFill>
                  <a:srgbClr val="000000"/>
                </a:solidFill>
                <a:effectLst/>
              </a:rPr>
              <a:t>утичу на његово формирање? Да ли је човек у потпуности дефинљив само кроз призму</a:t>
            </a:r>
            <a:r>
              <a:rPr lang="en-US" b="0" i="0" dirty="0">
                <a:solidFill>
                  <a:srgbClr val="000000"/>
                </a:solidFill>
                <a:effectLst/>
              </a:rPr>
              <a:t> </a:t>
            </a:r>
            <a:r>
              <a:rPr lang="ru-RU" b="0" i="0" dirty="0">
                <a:solidFill>
                  <a:srgbClr val="000000"/>
                </a:solidFill>
                <a:effectLst/>
              </a:rPr>
              <a:t>природнонаучне методологије?</a:t>
            </a:r>
            <a:endParaRPr lang="en-US" dirty="0"/>
          </a:p>
        </p:txBody>
      </p:sp>
      <p:pic>
        <p:nvPicPr>
          <p:cNvPr id="5" name="Picture 4">
            <a:extLst>
              <a:ext uri="{FF2B5EF4-FFF2-40B4-BE49-F238E27FC236}">
                <a16:creationId xmlns:a16="http://schemas.microsoft.com/office/drawing/2014/main" id="{B351495E-CA71-1585-0F45-D305CA82D26F}"/>
              </a:ext>
            </a:extLst>
          </p:cNvPr>
          <p:cNvPicPr>
            <a:picLocks noChangeAspect="1"/>
          </p:cNvPicPr>
          <p:nvPr/>
        </p:nvPicPr>
        <p:blipFill>
          <a:blip r:embed="rId2"/>
          <a:stretch>
            <a:fillRect/>
          </a:stretch>
        </p:blipFill>
        <p:spPr>
          <a:xfrm>
            <a:off x="8273849" y="0"/>
            <a:ext cx="3918151" cy="6858000"/>
          </a:xfrm>
          <a:prstGeom prst="rect">
            <a:avLst/>
          </a:prstGeom>
        </p:spPr>
      </p:pic>
    </p:spTree>
    <p:extLst>
      <p:ext uri="{BB962C8B-B14F-4D97-AF65-F5344CB8AC3E}">
        <p14:creationId xmlns:p14="http://schemas.microsoft.com/office/powerpoint/2010/main" val="123833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8E76E-A216-AA78-3DEC-740851017FB4}"/>
              </a:ext>
            </a:extLst>
          </p:cNvPr>
          <p:cNvSpPr>
            <a:spLocks noGrp="1"/>
          </p:cNvSpPr>
          <p:nvPr>
            <p:ph type="title"/>
          </p:nvPr>
        </p:nvSpPr>
        <p:spPr>
          <a:xfrm>
            <a:off x="524716" y="0"/>
            <a:ext cx="7821706" cy="1325563"/>
          </a:xfrm>
        </p:spPr>
        <p:txBody>
          <a:bodyPr/>
          <a:lstStyle/>
          <a:p>
            <a:pPr algn="ctr"/>
            <a:r>
              <a:rPr lang="sr-Cyrl-RS" b="1" i="0" dirty="0">
                <a:solidFill>
                  <a:srgbClr val="000000"/>
                </a:solidFill>
                <a:effectLst/>
                <a:latin typeface="+mn-lt"/>
              </a:rPr>
              <a:t>Дефиниција медицине</a:t>
            </a:r>
            <a:endParaRPr lang="en-US" b="1" dirty="0">
              <a:latin typeface="+mn-lt"/>
            </a:endParaRPr>
          </a:p>
        </p:txBody>
      </p:sp>
      <p:sp>
        <p:nvSpPr>
          <p:cNvPr id="3" name="Content Placeholder 2">
            <a:extLst>
              <a:ext uri="{FF2B5EF4-FFF2-40B4-BE49-F238E27FC236}">
                <a16:creationId xmlns:a16="http://schemas.microsoft.com/office/drawing/2014/main" id="{BF56BE13-848C-0EE7-61DD-587E3590918F}"/>
              </a:ext>
            </a:extLst>
          </p:cNvPr>
          <p:cNvSpPr>
            <a:spLocks noGrp="1"/>
          </p:cNvSpPr>
          <p:nvPr>
            <p:ph idx="1"/>
          </p:nvPr>
        </p:nvSpPr>
        <p:spPr>
          <a:xfrm>
            <a:off x="389965" y="1200382"/>
            <a:ext cx="7758953" cy="5460394"/>
          </a:xfrm>
        </p:spPr>
        <p:txBody>
          <a:bodyPr>
            <a:normAutofit fontScale="85000" lnSpcReduction="20000"/>
          </a:bodyPr>
          <a:lstStyle/>
          <a:p>
            <a:pPr algn="just"/>
            <a:r>
              <a:rPr lang="ru-RU" b="0" i="0" dirty="0">
                <a:solidFill>
                  <a:srgbClr val="000000"/>
                </a:solidFill>
                <a:effectLst/>
              </a:rPr>
              <a:t>Реч «</a:t>
            </a:r>
            <a:r>
              <a:rPr lang="ru-RU" b="1" i="0" dirty="0">
                <a:solidFill>
                  <a:srgbClr val="000000"/>
                </a:solidFill>
                <a:effectLst/>
              </a:rPr>
              <a:t>медицина</a:t>
            </a:r>
            <a:r>
              <a:rPr lang="ru-RU" b="0" i="0" dirty="0">
                <a:solidFill>
                  <a:srgbClr val="000000"/>
                </a:solidFill>
                <a:effectLst/>
              </a:rPr>
              <a:t>» изведена је из латинског израза ars Medicina, што значи «умеће исцељивања».</a:t>
            </a:r>
          </a:p>
          <a:p>
            <a:pPr algn="just"/>
            <a:r>
              <a:rPr lang="ru-RU" b="0" i="0" dirty="0">
                <a:solidFill>
                  <a:srgbClr val="000000"/>
                </a:solidFill>
                <a:effectLst/>
              </a:rPr>
              <a:t>У најширем могућем смислу, фундирајућа наука у медицини је биологија, а унутар билогије, фундирајуће науке, на које је и сама биологија редукована, јесу хемија и физика.</a:t>
            </a:r>
          </a:p>
          <a:p>
            <a:pPr algn="just"/>
            <a:r>
              <a:rPr lang="ru-RU" b="0" i="0" dirty="0">
                <a:solidFill>
                  <a:srgbClr val="000000"/>
                </a:solidFill>
                <a:effectLst/>
              </a:rPr>
              <a:t>Медицина је «</a:t>
            </a:r>
            <a:r>
              <a:rPr lang="ru-RU" b="1" i="0" dirty="0">
                <a:solidFill>
                  <a:srgbClr val="000000"/>
                </a:solidFill>
                <a:effectLst/>
              </a:rPr>
              <a:t>примењена наука и пракса у дијагностици, лечењу и превенцији болести</a:t>
            </a:r>
            <a:r>
              <a:rPr lang="ru-RU" b="0" i="0" dirty="0">
                <a:solidFill>
                  <a:srgbClr val="000000"/>
                </a:solidFill>
                <a:effectLst/>
              </a:rPr>
              <a:t>.»</a:t>
            </a:r>
          </a:p>
          <a:p>
            <a:pPr algn="just"/>
            <a:r>
              <a:rPr lang="ru-RU" b="0" i="0" dirty="0">
                <a:solidFill>
                  <a:srgbClr val="000000"/>
                </a:solidFill>
                <a:effectLst/>
              </a:rPr>
              <a:t>Она обухвата «</a:t>
            </a:r>
            <a:r>
              <a:rPr lang="ru-RU" b="1" i="0" dirty="0">
                <a:solidFill>
                  <a:srgbClr val="000000"/>
                </a:solidFill>
                <a:effectLst/>
              </a:rPr>
              <a:t>различите здравствене праксе које су се развиле на одржавању и враћању здравља, превенцији и лечењу болести код људи</a:t>
            </a:r>
            <a:r>
              <a:rPr lang="ru-RU" b="0" i="0" dirty="0">
                <a:solidFill>
                  <a:srgbClr val="000000"/>
                </a:solidFill>
                <a:effectLst/>
              </a:rPr>
              <a:t>.»</a:t>
            </a:r>
          </a:p>
          <a:p>
            <a:pPr algn="just"/>
            <a:r>
              <a:rPr lang="ru-RU" b="0" i="0" dirty="0">
                <a:solidFill>
                  <a:srgbClr val="000000"/>
                </a:solidFill>
                <a:effectLst/>
              </a:rPr>
              <a:t>Савремена медицина подразумева „</a:t>
            </a:r>
            <a:r>
              <a:rPr lang="ru-RU" b="1" i="0" dirty="0">
                <a:solidFill>
                  <a:srgbClr val="000000"/>
                </a:solidFill>
                <a:effectLst/>
              </a:rPr>
              <a:t>здравствену науку, биомедицинска истраживања и медицинске технологије за дијагностиковање и лечење повреда и болести, обично кроз лекове и операцију, али и кроз терапије, као што су психотерапије, јонизирајуће зрачење и др</a:t>
            </a:r>
            <a:r>
              <a:rPr lang="ru-RU" b="0" i="0" dirty="0">
                <a:solidFill>
                  <a:srgbClr val="000000"/>
                </a:solidFill>
                <a:effectLst/>
              </a:rPr>
              <a:t>.»</a:t>
            </a:r>
            <a:br>
              <a:rPr lang="ru-RU" b="0" i="0" dirty="0">
                <a:solidFill>
                  <a:srgbClr val="000000"/>
                </a:solidFill>
                <a:effectLst/>
                <a:latin typeface="ff3"/>
              </a:rPr>
            </a:br>
            <a:endParaRPr lang="ru-RU" b="0" i="0" dirty="0">
              <a:solidFill>
                <a:srgbClr val="000000"/>
              </a:solidFill>
              <a:effectLst/>
              <a:latin typeface="ff2"/>
            </a:endParaRPr>
          </a:p>
          <a:p>
            <a:endParaRPr lang="en-US" dirty="0"/>
          </a:p>
        </p:txBody>
      </p:sp>
      <p:pic>
        <p:nvPicPr>
          <p:cNvPr id="2050" name="Picture 2" descr="The Symbols of Medicine | the westologist">
            <a:extLst>
              <a:ext uri="{FF2B5EF4-FFF2-40B4-BE49-F238E27FC236}">
                <a16:creationId xmlns:a16="http://schemas.microsoft.com/office/drawing/2014/main" id="{7CCCAFFC-8ACC-EAD1-708E-F960D6D9E7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43925" y="0"/>
            <a:ext cx="36480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6835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0A4D0-AE94-8FA6-818D-099FB73B710C}"/>
              </a:ext>
            </a:extLst>
          </p:cNvPr>
          <p:cNvSpPr>
            <a:spLocks noGrp="1"/>
          </p:cNvSpPr>
          <p:nvPr>
            <p:ph type="title"/>
          </p:nvPr>
        </p:nvSpPr>
        <p:spPr>
          <a:xfrm>
            <a:off x="876300" y="19237"/>
            <a:ext cx="10439400" cy="1314170"/>
          </a:xfrm>
        </p:spPr>
        <p:txBody>
          <a:bodyPr>
            <a:normAutofit fontScale="90000"/>
          </a:bodyPr>
          <a:lstStyle/>
          <a:p>
            <a:pPr algn="ctr"/>
            <a:br>
              <a:rPr lang="ru-RU" b="0" i="0" dirty="0">
                <a:solidFill>
                  <a:srgbClr val="000000"/>
                </a:solidFill>
                <a:effectLst/>
                <a:latin typeface="ff9"/>
              </a:rPr>
            </a:br>
            <a:br>
              <a:rPr lang="ru-RU" b="0" i="0" dirty="0">
                <a:solidFill>
                  <a:srgbClr val="000000"/>
                </a:solidFill>
                <a:effectLst/>
                <a:latin typeface="ff9"/>
              </a:rPr>
            </a:br>
            <a:r>
              <a:rPr lang="ru-RU" b="1" i="0" dirty="0">
                <a:solidFill>
                  <a:srgbClr val="000000"/>
                </a:solidFill>
                <a:effectLst/>
                <a:latin typeface="ff9"/>
              </a:rPr>
              <a:t>Дефиниција здравља Светске здрвавствене организације</a:t>
            </a:r>
            <a:br>
              <a:rPr lang="ru-RU" b="0" i="0" dirty="0">
                <a:solidFill>
                  <a:srgbClr val="000000"/>
                </a:solidFill>
                <a:effectLst/>
                <a:latin typeface="Source Sans Pro" panose="020B0503030403020204" pitchFamily="34" charset="0"/>
              </a:rPr>
            </a:br>
            <a:r>
              <a:rPr lang="ru-RU" b="0" i="0" dirty="0">
                <a:solidFill>
                  <a:srgbClr val="000000"/>
                </a:solidFill>
                <a:effectLst/>
                <a:latin typeface="ff1"/>
              </a:rPr>
              <a:t> </a:t>
            </a:r>
            <a:br>
              <a:rPr lang="ru-RU" b="0" i="0" dirty="0">
                <a:solidFill>
                  <a:srgbClr val="000000"/>
                </a:solidFill>
                <a:effectLst/>
                <a:latin typeface="Source Sans Pro" panose="020B0503030403020204" pitchFamily="34" charset="0"/>
              </a:rPr>
            </a:br>
            <a:endParaRPr lang="en-US" dirty="0"/>
          </a:p>
        </p:txBody>
      </p:sp>
      <p:sp>
        <p:nvSpPr>
          <p:cNvPr id="3" name="Content Placeholder 2">
            <a:extLst>
              <a:ext uri="{FF2B5EF4-FFF2-40B4-BE49-F238E27FC236}">
                <a16:creationId xmlns:a16="http://schemas.microsoft.com/office/drawing/2014/main" id="{E781F187-15A5-A2ED-ED00-CA54B843332E}"/>
              </a:ext>
            </a:extLst>
          </p:cNvPr>
          <p:cNvSpPr>
            <a:spLocks noGrp="1"/>
          </p:cNvSpPr>
          <p:nvPr>
            <p:ph idx="1"/>
          </p:nvPr>
        </p:nvSpPr>
        <p:spPr>
          <a:xfrm>
            <a:off x="800100" y="1333408"/>
            <a:ext cx="10515600" cy="4457792"/>
          </a:xfrm>
        </p:spPr>
        <p:txBody>
          <a:bodyPr>
            <a:normAutofit fontScale="92500" lnSpcReduction="20000"/>
          </a:bodyPr>
          <a:lstStyle/>
          <a:p>
            <a:pPr algn="just"/>
            <a:r>
              <a:rPr lang="ru-RU" b="0" i="0" dirty="0">
                <a:effectLst/>
              </a:rPr>
              <a:t>Светска здравствена организација (СЗО) здравље дефинише као „</a:t>
            </a:r>
            <a:r>
              <a:rPr lang="ru-RU" b="1" i="0" dirty="0">
                <a:effectLst/>
              </a:rPr>
              <a:t>стање потпуног </a:t>
            </a:r>
            <a:r>
              <a:rPr lang="ru-RU" b="1" i="0" dirty="0">
                <a:solidFill>
                  <a:srgbClr val="FF0000"/>
                </a:solidFill>
                <a:effectLst/>
              </a:rPr>
              <a:t>физичког</a:t>
            </a:r>
            <a:r>
              <a:rPr lang="ru-RU" b="1" i="0" dirty="0">
                <a:effectLst/>
              </a:rPr>
              <a:t>, </a:t>
            </a:r>
            <a:r>
              <a:rPr lang="ru-RU" b="1" i="0" dirty="0">
                <a:solidFill>
                  <a:schemeClr val="accent1"/>
                </a:solidFill>
                <a:effectLst/>
              </a:rPr>
              <a:t>душевног и социјалног благостања </a:t>
            </a:r>
            <a:r>
              <a:rPr lang="ru-RU" b="1" i="0" dirty="0">
                <a:effectLst/>
              </a:rPr>
              <a:t>а не само одсуство </a:t>
            </a:r>
            <a:r>
              <a:rPr lang="ru-RU" b="1" i="0" dirty="0">
                <a:solidFill>
                  <a:srgbClr val="FF0000"/>
                </a:solidFill>
                <a:effectLst/>
              </a:rPr>
              <a:t>бол(ест)и</a:t>
            </a:r>
            <a:r>
              <a:rPr lang="ru-RU" b="1" i="0" dirty="0">
                <a:effectLst/>
              </a:rPr>
              <a:t> и </a:t>
            </a:r>
            <a:r>
              <a:rPr lang="ru-RU" b="1" i="0" dirty="0">
                <a:solidFill>
                  <a:srgbClr val="FF0000"/>
                </a:solidFill>
                <a:effectLst/>
              </a:rPr>
              <a:t>изнемоглости</a:t>
            </a:r>
            <a:r>
              <a:rPr lang="ru-RU" b="0" i="0" dirty="0">
                <a:effectLst/>
              </a:rPr>
              <a:t>.</a:t>
            </a:r>
            <a:r>
              <a:rPr lang="ru-RU" dirty="0"/>
              <a:t>“</a:t>
            </a:r>
            <a:endParaRPr lang="ru-RU" b="0" i="0" dirty="0">
              <a:effectLst/>
            </a:endParaRPr>
          </a:p>
          <a:p>
            <a:pPr algn="just"/>
            <a:r>
              <a:rPr lang="ru-RU" b="0" i="0" dirty="0">
                <a:effectLst/>
              </a:rPr>
              <a:t>Насупрот здрављу, болест представља промену стања здравља што „</a:t>
            </a:r>
            <a:r>
              <a:rPr lang="ru-RU" b="1" i="0" dirty="0">
                <a:effectLst/>
              </a:rPr>
              <a:t>подразумева скуп одређених карактеристика: узрок, знаке, односно симптоме, еволуцију и одређена терапијска и прогностичка обележја</a:t>
            </a:r>
            <a:r>
              <a:rPr lang="ru-RU" b="0" i="0" dirty="0">
                <a:effectLst/>
              </a:rPr>
              <a:t>.</a:t>
            </a:r>
            <a:r>
              <a:rPr lang="ru-RU" dirty="0"/>
              <a:t>“</a:t>
            </a:r>
          </a:p>
          <a:p>
            <a:pPr algn="just"/>
            <a:r>
              <a:rPr lang="ru-RU" dirty="0"/>
              <a:t>Д</a:t>
            </a:r>
            <a:r>
              <a:rPr lang="ru-RU" b="0" i="0" dirty="0">
                <a:effectLst/>
              </a:rPr>
              <a:t>ефиниција здравља СЗО у себи садржи најмање </a:t>
            </a:r>
            <a:r>
              <a:rPr lang="ru-RU" b="1" i="0" dirty="0">
                <a:effectLst/>
              </a:rPr>
              <a:t>две компоненте</a:t>
            </a:r>
            <a:r>
              <a:rPr lang="ru-RU" b="0" i="0" dirty="0">
                <a:effectLst/>
              </a:rPr>
              <a:t>. Једна је уско научна, тиче се механицистичког описа функционалности људског ораганизма („</a:t>
            </a:r>
            <a:r>
              <a:rPr lang="ru-RU" b="1" i="0" dirty="0">
                <a:solidFill>
                  <a:srgbClr val="FF0000"/>
                </a:solidFill>
                <a:effectLst/>
              </a:rPr>
              <a:t>физичко благостање</a:t>
            </a:r>
            <a:r>
              <a:rPr lang="ru-RU" b="0" i="0" dirty="0">
                <a:effectLst/>
              </a:rPr>
              <a:t>“ и „</a:t>
            </a:r>
            <a:r>
              <a:rPr lang="ru-RU" b="1" i="0" dirty="0">
                <a:effectLst/>
              </a:rPr>
              <a:t>одсуство бола и изнемоглости</a:t>
            </a:r>
            <a:r>
              <a:rPr lang="ru-RU" b="0" i="0" dirty="0">
                <a:effectLst/>
              </a:rPr>
              <a:t>“). Други је више нормативни („</a:t>
            </a:r>
            <a:r>
              <a:rPr lang="ru-RU" b="1" i="0" dirty="0">
                <a:solidFill>
                  <a:schemeClr val="accent1"/>
                </a:solidFill>
                <a:effectLst/>
              </a:rPr>
              <a:t>душевно и социјално благостање</a:t>
            </a:r>
            <a:r>
              <a:rPr lang="ru-RU" b="0" i="0" dirty="0">
                <a:effectLst/>
              </a:rPr>
              <a:t>“). Тиче се мера вредности, које се кристалишу у човековом односу са светом, у његовој пројави као бића заједнице.</a:t>
            </a:r>
            <a:br>
              <a:rPr lang="ru-RU" b="0" i="0" dirty="0">
                <a:solidFill>
                  <a:srgbClr val="55728B"/>
                </a:solidFill>
                <a:effectLst/>
                <a:latin typeface="ff0"/>
              </a:rPr>
            </a:br>
            <a:endParaRPr lang="en-US" dirty="0"/>
          </a:p>
        </p:txBody>
      </p:sp>
      <p:pic>
        <p:nvPicPr>
          <p:cNvPr id="3074" name="Picture 2" descr="World Health Organization (WHO)">
            <a:extLst>
              <a:ext uri="{FF2B5EF4-FFF2-40B4-BE49-F238E27FC236}">
                <a16:creationId xmlns:a16="http://schemas.microsoft.com/office/drawing/2014/main" id="{F1A2BA64-BCBD-F1EF-C948-01C567DFD8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432611"/>
            <a:ext cx="12192000" cy="1406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2014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ACA1FB-B75D-67DF-CA2E-A694C9CFEAE6}"/>
              </a:ext>
            </a:extLst>
          </p:cNvPr>
          <p:cNvSpPr>
            <a:spLocks noGrp="1"/>
          </p:cNvSpPr>
          <p:nvPr>
            <p:ph idx="1"/>
          </p:nvPr>
        </p:nvSpPr>
        <p:spPr>
          <a:xfrm>
            <a:off x="210671" y="346447"/>
            <a:ext cx="6441141" cy="6224681"/>
          </a:xfrm>
        </p:spPr>
        <p:txBody>
          <a:bodyPr>
            <a:normAutofit/>
          </a:bodyPr>
          <a:lstStyle/>
          <a:p>
            <a:pPr algn="just"/>
            <a:r>
              <a:rPr lang="ru-RU" b="0" i="0" dirty="0">
                <a:solidFill>
                  <a:srgbClr val="000000"/>
                </a:solidFill>
                <a:effectLst/>
              </a:rPr>
              <a:t>Човек просто подразумева да је нормално бити </a:t>
            </a:r>
            <a:r>
              <a:rPr lang="ru-RU" b="0" i="1" dirty="0">
                <a:solidFill>
                  <a:srgbClr val="000000"/>
                </a:solidFill>
                <a:effectLst/>
              </a:rPr>
              <a:t>здрав</a:t>
            </a:r>
            <a:r>
              <a:rPr lang="ru-RU" b="0" i="0" dirty="0">
                <a:solidFill>
                  <a:srgbClr val="000000"/>
                </a:solidFill>
                <a:effectLst/>
              </a:rPr>
              <a:t> и да је стање здравља чак нешто онтолошки фундирајуће, а да </a:t>
            </a:r>
            <a:r>
              <a:rPr lang="ru-RU" b="0" i="1" dirty="0">
                <a:solidFill>
                  <a:srgbClr val="000000"/>
                </a:solidFill>
                <a:effectLst/>
              </a:rPr>
              <a:t>болест</a:t>
            </a:r>
            <a:r>
              <a:rPr lang="ru-RU" b="0" i="0" dirty="0">
                <a:solidFill>
                  <a:srgbClr val="000000"/>
                </a:solidFill>
                <a:effectLst/>
              </a:rPr>
              <a:t> представља промену и декаденцију.</a:t>
            </a:r>
          </a:p>
          <a:p>
            <a:pPr algn="just"/>
            <a:r>
              <a:rPr lang="ru-RU" dirty="0"/>
              <a:t>Захтев за здрављем, тврдња да здравље представља добро, наспрам болести која представља зло, јесте један вредносни, етички суд.</a:t>
            </a:r>
          </a:p>
          <a:p>
            <a:pPr algn="just"/>
            <a:r>
              <a:rPr lang="ru-RU" dirty="0"/>
              <a:t>Али, наука нам не може дати одговор о добру и злу. </a:t>
            </a:r>
            <a:r>
              <a:rPr lang="ru-RU" b="1" dirty="0"/>
              <a:t>Наука нам не може дати одговор да је добро бити здрав или да је лоше бити болестан</a:t>
            </a:r>
            <a:r>
              <a:rPr lang="ru-RU" dirty="0"/>
              <a:t>. </a:t>
            </a:r>
            <a:r>
              <a:rPr lang="ru-RU" b="1" dirty="0"/>
              <a:t>Не може нам дати подстрек да се боримо за здравље</a:t>
            </a:r>
            <a:r>
              <a:rPr lang="ru-RU" dirty="0"/>
              <a:t>.</a:t>
            </a:r>
          </a:p>
          <a:p>
            <a:endParaRPr lang="en-US" dirty="0"/>
          </a:p>
        </p:txBody>
      </p:sp>
      <p:pic>
        <p:nvPicPr>
          <p:cNvPr id="4100" name="Picture 4" descr="Konstrakta - Biti zdrava Lyrics and Tracklist | Genius">
            <a:extLst>
              <a:ext uri="{FF2B5EF4-FFF2-40B4-BE49-F238E27FC236}">
                <a16:creationId xmlns:a16="http://schemas.microsoft.com/office/drawing/2014/main" id="{9013C32C-B884-BA3F-745A-59EDC260D5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9365" y="0"/>
            <a:ext cx="517263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3822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57ED69-D77D-75CC-63F8-2EC6820A783F}"/>
              </a:ext>
            </a:extLst>
          </p:cNvPr>
          <p:cNvSpPr>
            <a:spLocks noGrp="1"/>
          </p:cNvSpPr>
          <p:nvPr>
            <p:ph idx="1"/>
          </p:nvPr>
        </p:nvSpPr>
        <p:spPr>
          <a:xfrm>
            <a:off x="838200" y="1102659"/>
            <a:ext cx="10515600" cy="5432611"/>
          </a:xfrm>
        </p:spPr>
        <p:txBody>
          <a:bodyPr>
            <a:normAutofit fontScale="92500" lnSpcReduction="10000"/>
          </a:bodyPr>
          <a:lstStyle/>
          <a:p>
            <a:pPr algn="just"/>
            <a:r>
              <a:rPr lang="ru-RU" b="0" i="0" dirty="0">
                <a:solidFill>
                  <a:srgbClr val="000000"/>
                </a:solidFill>
                <a:effectLst/>
                <a:latin typeface="ff2"/>
              </a:rPr>
              <a:t>Дакле, сама идеја медицине стоји на једном вредносном, етичком суду који гласи: добро је бити здрав а лоше је бити болестан. Одлука да се боримо за добро, а да се одупиремо злу, односно у контексту медицине, да се боримо за здравље а против болести, јесте један </a:t>
            </a:r>
            <a:r>
              <a:rPr lang="ru-RU" b="0" i="1" dirty="0">
                <a:solidFill>
                  <a:srgbClr val="000000"/>
                </a:solidFill>
                <a:effectLst/>
                <a:latin typeface="ff2"/>
              </a:rPr>
              <a:t>вредносни, етички императив</a:t>
            </a:r>
            <a:r>
              <a:rPr lang="ru-RU" b="0" i="0" dirty="0">
                <a:solidFill>
                  <a:srgbClr val="000000"/>
                </a:solidFill>
                <a:effectLst/>
                <a:latin typeface="ff2"/>
              </a:rPr>
              <a:t>.</a:t>
            </a:r>
          </a:p>
          <a:p>
            <a:pPr algn="just"/>
            <a:r>
              <a:rPr lang="ru-RU" dirty="0"/>
              <a:t>Када су у питању вредности, нужно се поставља питање</a:t>
            </a:r>
            <a:r>
              <a:rPr lang="en-US" dirty="0"/>
              <a:t>: </a:t>
            </a:r>
            <a:r>
              <a:rPr lang="ru-RU" b="1" dirty="0"/>
              <a:t>Ко или шта одређује добро и зло</a:t>
            </a:r>
            <a:r>
              <a:rPr lang="ru-RU" dirty="0"/>
              <a:t>? </a:t>
            </a:r>
            <a:r>
              <a:rPr lang="ru-RU" b="1" dirty="0"/>
              <a:t>Због чега је здравље добро а болест зло</a:t>
            </a:r>
            <a:r>
              <a:rPr lang="ru-RU" dirty="0"/>
              <a:t>?</a:t>
            </a:r>
          </a:p>
          <a:p>
            <a:pPr algn="just"/>
            <a:r>
              <a:rPr lang="ru-RU" dirty="0"/>
              <a:t>Из саме дефиниције здравља видимо да је оно добро јер подразумева </a:t>
            </a:r>
            <a:r>
              <a:rPr lang="ru-RU" u="sng" dirty="0"/>
              <a:t>благостање:</a:t>
            </a:r>
            <a:r>
              <a:rPr lang="ru-RU" dirty="0"/>
              <a:t> </a:t>
            </a:r>
            <a:r>
              <a:rPr lang="sr-Cyrl-RS" dirty="0"/>
              <a:t>„</a:t>
            </a:r>
            <a:r>
              <a:rPr lang="sr-Cyrl-RS" b="1" dirty="0"/>
              <a:t>Здравље је стање... благостања</a:t>
            </a:r>
            <a:r>
              <a:rPr lang="sr-Cyrl-RS" dirty="0"/>
              <a:t>“. </a:t>
            </a:r>
            <a:r>
              <a:rPr lang="ru-RU" dirty="0"/>
              <a:t>Опет, може ли нам научна метода дати оговор на питање </a:t>
            </a:r>
            <a:r>
              <a:rPr lang="ru-RU" b="1" dirty="0"/>
              <a:t>шта је то благостање</a:t>
            </a:r>
            <a:r>
              <a:rPr lang="ru-RU" dirty="0"/>
              <a:t>? Можда само у метафоричном смислу. Метафорички, назовимо благостањем беспрекорно функционисање склопа који називамо телом човека.</a:t>
            </a:r>
          </a:p>
          <a:p>
            <a:pPr algn="just"/>
            <a:r>
              <a:rPr lang="ru-RU" i="1" dirty="0"/>
              <a:t>Здравље</a:t>
            </a:r>
            <a:r>
              <a:rPr lang="ru-RU" dirty="0"/>
              <a:t> је ту један механицистички закључак. Поремећај функције орагана у људском телу називамо </a:t>
            </a:r>
            <a:r>
              <a:rPr lang="ru-RU" i="1" dirty="0"/>
              <a:t>болешћу</a:t>
            </a:r>
            <a:r>
              <a:rPr lang="ru-RU" dirty="0"/>
              <a:t>.</a:t>
            </a:r>
          </a:p>
        </p:txBody>
      </p:sp>
      <p:sp>
        <p:nvSpPr>
          <p:cNvPr id="4" name="TextBox 3">
            <a:extLst>
              <a:ext uri="{FF2B5EF4-FFF2-40B4-BE49-F238E27FC236}">
                <a16:creationId xmlns:a16="http://schemas.microsoft.com/office/drawing/2014/main" id="{E91FA541-D25D-8446-136B-7A566BDD69AC}"/>
              </a:ext>
            </a:extLst>
          </p:cNvPr>
          <p:cNvSpPr txBox="1"/>
          <p:nvPr/>
        </p:nvSpPr>
        <p:spPr>
          <a:xfrm>
            <a:off x="3836894" y="322730"/>
            <a:ext cx="4679576" cy="553998"/>
          </a:xfrm>
          <a:prstGeom prst="rect">
            <a:avLst/>
          </a:prstGeom>
          <a:noFill/>
        </p:spPr>
        <p:txBody>
          <a:bodyPr wrap="square" rtlCol="0">
            <a:spAutoFit/>
          </a:bodyPr>
          <a:lstStyle/>
          <a:p>
            <a:pPr algn="ctr"/>
            <a:r>
              <a:rPr lang="sr-Cyrl-RS" sz="3000" b="1" dirty="0"/>
              <a:t>БЛАГОСТАЊЕ</a:t>
            </a:r>
            <a:endParaRPr lang="en-US" sz="3000" b="1" dirty="0"/>
          </a:p>
        </p:txBody>
      </p:sp>
    </p:spTree>
    <p:extLst>
      <p:ext uri="{BB962C8B-B14F-4D97-AF65-F5344CB8AC3E}">
        <p14:creationId xmlns:p14="http://schemas.microsoft.com/office/powerpoint/2010/main" val="1210625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920CB-7D2D-CCE6-F5B3-949E862DBF83}"/>
              </a:ext>
            </a:extLst>
          </p:cNvPr>
          <p:cNvSpPr>
            <a:spLocks noGrp="1"/>
          </p:cNvSpPr>
          <p:nvPr>
            <p:ph type="title"/>
          </p:nvPr>
        </p:nvSpPr>
        <p:spPr>
          <a:xfrm>
            <a:off x="838200" y="18255"/>
            <a:ext cx="10515600" cy="1325563"/>
          </a:xfrm>
        </p:spPr>
        <p:txBody>
          <a:bodyPr/>
          <a:lstStyle/>
          <a:p>
            <a:pPr algn="ctr"/>
            <a:r>
              <a:rPr lang="sr-Cyrl-RS" b="1" dirty="0"/>
              <a:t>„Душевно благостање“</a:t>
            </a:r>
            <a:endParaRPr lang="en-US" b="1" dirty="0"/>
          </a:p>
        </p:txBody>
      </p:sp>
      <p:sp>
        <p:nvSpPr>
          <p:cNvPr id="3" name="Content Placeholder 2">
            <a:extLst>
              <a:ext uri="{FF2B5EF4-FFF2-40B4-BE49-F238E27FC236}">
                <a16:creationId xmlns:a16="http://schemas.microsoft.com/office/drawing/2014/main" id="{0AB668DF-BF10-A9AB-CEF5-E397F137DE56}"/>
              </a:ext>
            </a:extLst>
          </p:cNvPr>
          <p:cNvSpPr>
            <a:spLocks noGrp="1"/>
          </p:cNvSpPr>
          <p:nvPr>
            <p:ph idx="1"/>
          </p:nvPr>
        </p:nvSpPr>
        <p:spPr>
          <a:xfrm>
            <a:off x="838200" y="1253330"/>
            <a:ext cx="10515600" cy="5093681"/>
          </a:xfrm>
        </p:spPr>
        <p:txBody>
          <a:bodyPr>
            <a:normAutofit fontScale="92500"/>
          </a:bodyPr>
          <a:lstStyle/>
          <a:p>
            <a:pPr algn="just"/>
            <a:r>
              <a:rPr lang="ru-RU" b="0" i="0" dirty="0">
                <a:solidFill>
                  <a:srgbClr val="000000"/>
                </a:solidFill>
                <a:effectLst/>
              </a:rPr>
              <a:t>Док се здравље и болест на соматском плану могу потпуно посматрати као процеси физичке и хемијске природе, ствари нису тако једноставне када су у питању менталне болести. Овде прелазимо на другу ставку „благостања“ из дефиниције СЗО, на душевно здравље.</a:t>
            </a:r>
          </a:p>
          <a:p>
            <a:pPr algn="just"/>
            <a:r>
              <a:rPr lang="ru-RU" dirty="0"/>
              <a:t>Ментална болест представља „</a:t>
            </a:r>
            <a:r>
              <a:rPr lang="ru-RU" b="1" dirty="0"/>
              <a:t>одступање од понашања у односу на одређене психосоцијалне, етичке или законске норме</a:t>
            </a:r>
            <a:r>
              <a:rPr lang="ru-RU" dirty="0"/>
              <a:t>.“</a:t>
            </a:r>
          </a:p>
          <a:p>
            <a:pPr algn="just"/>
            <a:r>
              <a:rPr lang="ru-RU" dirty="0"/>
              <a:t>То изискује следећа питања: ко одређује те норме? Можемо да се запитамо: чије интересе заступа дефиниција појма болести и здравља? Има прилично валидних аргумената да се ментална болест и „душевно благостање“, њихови „сиптоми“, повежу не са соматском основом, већ и са социјалним и етичким контекстом одређеног друштва и културе. Тако, у медицини влада принцип: не постоје болести него болесници и појам здравља СЗО, очигледно, укључује и један </a:t>
            </a:r>
            <a:r>
              <a:rPr lang="ru-RU" i="1" dirty="0"/>
              <a:t>светоназор: норме</a:t>
            </a:r>
            <a:r>
              <a:rPr lang="ru-RU" dirty="0"/>
              <a:t>.</a:t>
            </a:r>
            <a:endParaRPr lang="en-US" dirty="0"/>
          </a:p>
        </p:txBody>
      </p:sp>
    </p:spTree>
    <p:extLst>
      <p:ext uri="{BB962C8B-B14F-4D97-AF65-F5344CB8AC3E}">
        <p14:creationId xmlns:p14="http://schemas.microsoft.com/office/powerpoint/2010/main" val="34501781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53E69-5DB1-C258-F039-711E0E9A72FE}"/>
              </a:ext>
            </a:extLst>
          </p:cNvPr>
          <p:cNvSpPr>
            <a:spLocks noGrp="1"/>
          </p:cNvSpPr>
          <p:nvPr>
            <p:ph type="title"/>
          </p:nvPr>
        </p:nvSpPr>
        <p:spPr>
          <a:xfrm>
            <a:off x="838200" y="0"/>
            <a:ext cx="10515600" cy="1325563"/>
          </a:xfrm>
        </p:spPr>
        <p:txBody>
          <a:bodyPr/>
          <a:lstStyle/>
          <a:p>
            <a:pPr algn="ctr"/>
            <a:r>
              <a:rPr lang="sr-Cyrl-RS" b="1" dirty="0"/>
              <a:t>„Социјално благостање“</a:t>
            </a:r>
            <a:endParaRPr lang="en-US" b="1" dirty="0"/>
          </a:p>
        </p:txBody>
      </p:sp>
      <p:sp>
        <p:nvSpPr>
          <p:cNvPr id="3" name="Content Placeholder 2">
            <a:extLst>
              <a:ext uri="{FF2B5EF4-FFF2-40B4-BE49-F238E27FC236}">
                <a16:creationId xmlns:a16="http://schemas.microsoft.com/office/drawing/2014/main" id="{D9F68DC7-AEA3-DE21-C8A2-52B18043C34C}"/>
              </a:ext>
            </a:extLst>
          </p:cNvPr>
          <p:cNvSpPr>
            <a:spLocks noGrp="1"/>
          </p:cNvSpPr>
          <p:nvPr>
            <p:ph idx="1"/>
          </p:nvPr>
        </p:nvSpPr>
        <p:spPr>
          <a:xfrm>
            <a:off x="838200" y="1325562"/>
            <a:ext cx="10515600" cy="5155919"/>
          </a:xfrm>
        </p:spPr>
        <p:txBody>
          <a:bodyPr>
            <a:normAutofit fontScale="92500" lnSpcReduction="10000"/>
          </a:bodyPr>
          <a:lstStyle/>
          <a:p>
            <a:pPr algn="just"/>
            <a:r>
              <a:rPr lang="ru-RU" b="0" i="0" dirty="0">
                <a:solidFill>
                  <a:srgbClr val="000000"/>
                </a:solidFill>
                <a:effectLst/>
              </a:rPr>
              <a:t>Ко и како ће дефинисати шта је то„социјално благостање“? То онда и није ништа друго него један светоназор, мере вредности које једно друштво, једна култура, одређеног времена и простора сматра нормалним, односно здравим.</a:t>
            </a:r>
          </a:p>
          <a:p>
            <a:pPr algn="just"/>
            <a:r>
              <a:rPr lang="ru-RU" dirty="0"/>
              <a:t>Медицинске дијагнозе могу заиста да буду „социјални конструкти“ и да се мењају кроз време и разликују од културе до културе. Појам здравља и болести тако остаје прилично вишезначан, обзиром да представља и један поглед на свет одређене заједнице, а не само мехеницистичку, физичко – хемијску дексрипцију људског тела, те је као такав (појам) неодвојив од социокултурног контекста у коме настаје. </a:t>
            </a:r>
          </a:p>
          <a:p>
            <a:pPr algn="just"/>
            <a:r>
              <a:rPr lang="ru-RU" dirty="0"/>
              <a:t>У извесној мери, </a:t>
            </a:r>
            <a:r>
              <a:rPr lang="ru-RU" b="1" dirty="0"/>
              <a:t>појам здравља/болести представља људско тумачење света и човека</a:t>
            </a:r>
            <a:r>
              <a:rPr lang="ru-RU" dirty="0"/>
              <a:t>. Једна читава мала философија и антропологија се крију иза тог појма.</a:t>
            </a:r>
            <a:endParaRPr lang="en-US" dirty="0"/>
          </a:p>
        </p:txBody>
      </p:sp>
    </p:spTree>
    <p:extLst>
      <p:ext uri="{BB962C8B-B14F-4D97-AF65-F5344CB8AC3E}">
        <p14:creationId xmlns:p14="http://schemas.microsoft.com/office/powerpoint/2010/main" val="41637208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AE2139-605E-DF77-4656-295DCEEDEDC1}"/>
              </a:ext>
            </a:extLst>
          </p:cNvPr>
          <p:cNvSpPr>
            <a:spLocks noGrp="1"/>
          </p:cNvSpPr>
          <p:nvPr>
            <p:ph idx="1"/>
          </p:nvPr>
        </p:nvSpPr>
        <p:spPr>
          <a:xfrm>
            <a:off x="838200" y="454025"/>
            <a:ext cx="10515600" cy="6135034"/>
          </a:xfrm>
        </p:spPr>
        <p:txBody>
          <a:bodyPr>
            <a:normAutofit fontScale="92500" lnSpcReduction="20000"/>
          </a:bodyPr>
          <a:lstStyle/>
          <a:p>
            <a:pPr algn="just"/>
            <a:r>
              <a:rPr lang="sr-Cyrl-RS" dirty="0"/>
              <a:t>Пример „оболења“ и „оздрављења“ хомосексуалаца. Не тако давно, хомосексуалност се налазила на листи менталних оболења. Тек </a:t>
            </a:r>
            <a:r>
              <a:rPr lang="sr-Cyrl-RS" b="1" dirty="0"/>
              <a:t>1973</a:t>
            </a:r>
            <a:r>
              <a:rPr lang="sr-Cyrl-RS" dirty="0"/>
              <a:t>. године „</a:t>
            </a:r>
            <a:r>
              <a:rPr lang="sr-Cyrl-RS" dirty="0">
                <a:solidFill>
                  <a:srgbClr val="FF0000"/>
                </a:solidFill>
              </a:rPr>
              <a:t>Америчко удружење психијатара</a:t>
            </a:r>
            <a:r>
              <a:rPr lang="sr-Cyrl-RS" dirty="0"/>
              <a:t>“ (</a:t>
            </a:r>
            <a:r>
              <a:rPr lang="en-US" dirty="0"/>
              <a:t>APA) </a:t>
            </a:r>
            <a:r>
              <a:rPr lang="sr-Cyrl-RS" b="1" dirty="0"/>
              <a:t>уклонило</a:t>
            </a:r>
            <a:r>
              <a:rPr lang="sr-Cyrl-RS" dirty="0"/>
              <a:t> је хомосексуалност као поремећај из „Дијагностичког и статистичког упутства о менталним поремећајима“ (</a:t>
            </a:r>
            <a:r>
              <a:rPr lang="en-US" dirty="0"/>
              <a:t>Diagnostic and Statistical Manual of Mental Disorders, DSM- II), </a:t>
            </a:r>
            <a:r>
              <a:rPr lang="sr-Cyrl-RS" dirty="0"/>
              <a:t>из одељка „Сексуалне девијације“.</a:t>
            </a:r>
          </a:p>
          <a:p>
            <a:pPr algn="just"/>
            <a:r>
              <a:rPr lang="sr-Cyrl-RS" dirty="0"/>
              <a:t>Генерална скупштуна </a:t>
            </a:r>
            <a:r>
              <a:rPr lang="sr-Cyrl-RS" dirty="0">
                <a:solidFill>
                  <a:srgbClr val="FF0000"/>
                </a:solidFill>
              </a:rPr>
              <a:t>СЗО</a:t>
            </a:r>
            <a:r>
              <a:rPr lang="sr-Cyrl-RS" dirty="0"/>
              <a:t> је 17. маја </a:t>
            </a:r>
            <a:r>
              <a:rPr lang="sr-Cyrl-RS" b="1" dirty="0"/>
              <a:t>1990</a:t>
            </a:r>
            <a:r>
              <a:rPr lang="sr-Cyrl-RS" dirty="0"/>
              <a:t>. године одобрила „Десету Ревизију </a:t>
            </a:r>
            <a:r>
              <a:rPr lang="ru-RU" dirty="0"/>
              <a:t>Међународне класификације болести и сродних здравствених проблема“ (МКБ - 10). У овој Ревизији стоји да сексуално опредељење (хетеросексуално, </a:t>
            </a:r>
            <a:r>
              <a:rPr lang="ru-RU" i="1" dirty="0"/>
              <a:t>хомосексуално</a:t>
            </a:r>
            <a:r>
              <a:rPr lang="ru-RU" dirty="0"/>
              <a:t> или </a:t>
            </a:r>
            <a:r>
              <a:rPr lang="ru-RU" i="1" dirty="0"/>
              <a:t>бисексуално</a:t>
            </a:r>
            <a:r>
              <a:rPr lang="ru-RU" dirty="0"/>
              <a:t>), само по себи </a:t>
            </a:r>
            <a:r>
              <a:rPr lang="ru-RU" b="1" dirty="0"/>
              <a:t>није здравствени поремећај</a:t>
            </a:r>
            <a:r>
              <a:rPr lang="ru-RU" dirty="0"/>
              <a:t>. </a:t>
            </a:r>
          </a:p>
          <a:p>
            <a:pPr algn="just"/>
            <a:r>
              <a:rPr lang="ru-RU" dirty="0"/>
              <a:t>У претходној Ревизији (МКБ - 9) из </a:t>
            </a:r>
            <a:r>
              <a:rPr lang="ru-RU" b="1" dirty="0"/>
              <a:t>1977</a:t>
            </a:r>
            <a:r>
              <a:rPr lang="ru-RU" dirty="0"/>
              <a:t>. године, хомосексуалност је приказана као </a:t>
            </a:r>
            <a:r>
              <a:rPr lang="ru-RU" dirty="0">
                <a:solidFill>
                  <a:srgbClr val="FF0000"/>
                </a:solidFill>
              </a:rPr>
              <a:t>ментално оболење</a:t>
            </a:r>
            <a:r>
              <a:rPr lang="ru-RU" dirty="0"/>
              <a:t> и класификована као „</a:t>
            </a:r>
            <a:r>
              <a:rPr lang="ru-RU" dirty="0">
                <a:solidFill>
                  <a:srgbClr val="FF0000"/>
                </a:solidFill>
              </a:rPr>
              <a:t>сексуални поремећај</a:t>
            </a:r>
            <a:r>
              <a:rPr lang="ru-RU" dirty="0"/>
              <a:t>“.</a:t>
            </a:r>
          </a:p>
          <a:p>
            <a:pPr algn="just"/>
            <a:r>
              <a:rPr lang="ru-RU" dirty="0"/>
              <a:t>Поставља се питање шта је утицало да се хомосексуално понашање класификује као болест, а шта да оно више не буде болест? Да ли је наука открила нешто што јој раније, пре 1990. године, није било познато? Тешко да је то у питању.</a:t>
            </a:r>
            <a:endParaRPr lang="sr-Cyrl-RS" dirty="0"/>
          </a:p>
        </p:txBody>
      </p:sp>
    </p:spTree>
    <p:extLst>
      <p:ext uri="{BB962C8B-B14F-4D97-AF65-F5344CB8AC3E}">
        <p14:creationId xmlns:p14="http://schemas.microsoft.com/office/powerpoint/2010/main" val="1443416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4076</TotalTime>
  <Words>2042</Words>
  <Application>Microsoft Office PowerPoint</Application>
  <PresentationFormat>Широки екран</PresentationFormat>
  <Paragraphs>49</Paragraphs>
  <Slides>15</Slides>
  <Notes>0</Notes>
  <HiddenSlides>0</HiddenSlides>
  <MMClips>0</MMClips>
  <ScaleCrop>false</ScaleCrop>
  <HeadingPairs>
    <vt:vector size="6" baseType="variant">
      <vt:variant>
        <vt:lpstr>Кориштени фонтови</vt:lpstr>
      </vt:variant>
      <vt:variant>
        <vt:i4>9</vt:i4>
      </vt:variant>
      <vt:variant>
        <vt:lpstr>Тема</vt:lpstr>
      </vt:variant>
      <vt:variant>
        <vt:i4>1</vt:i4>
      </vt:variant>
      <vt:variant>
        <vt:lpstr>Наслови слајдова</vt:lpstr>
      </vt:variant>
      <vt:variant>
        <vt:i4>15</vt:i4>
      </vt:variant>
    </vt:vector>
  </HeadingPairs>
  <TitlesOfParts>
    <vt:vector size="25" baseType="lpstr">
      <vt:lpstr>Arial</vt:lpstr>
      <vt:lpstr>Calibri</vt:lpstr>
      <vt:lpstr>Calibri Light</vt:lpstr>
      <vt:lpstr>ff0</vt:lpstr>
      <vt:lpstr>ff1</vt:lpstr>
      <vt:lpstr>ff2</vt:lpstr>
      <vt:lpstr>ff3</vt:lpstr>
      <vt:lpstr>ff9</vt:lpstr>
      <vt:lpstr>Source Sans Pro</vt:lpstr>
      <vt:lpstr>Office Theme</vt:lpstr>
      <vt:lpstr>ХРИШЋАНСКИ ПОГЛЕД НА ЗДРАВЉЕ</vt:lpstr>
      <vt:lpstr>PowerPoint презентација</vt:lpstr>
      <vt:lpstr>Дефиниција медицине</vt:lpstr>
      <vt:lpstr>  Дефиниција здравља Светске здрвавствене организације   </vt:lpstr>
      <vt:lpstr>PowerPoint презентација</vt:lpstr>
      <vt:lpstr>PowerPoint презентација</vt:lpstr>
      <vt:lpstr>„Душевно благостање“</vt:lpstr>
      <vt:lpstr>„Социјално благостање“</vt:lpstr>
      <vt:lpstr>PowerPoint презентација</vt:lpstr>
      <vt:lpstr>PowerPoint презентација</vt:lpstr>
      <vt:lpstr>PowerPoint презентација</vt:lpstr>
      <vt:lpstr>Хришћански поглед на здравље – Христос је „кључ“ здравља</vt:lpstr>
      <vt:lpstr>PowerPoint презентација</vt:lpstr>
      <vt:lpstr>PowerPoint презентација</vt:lpstr>
      <vt:lpstr>Молитва након Светог Причешћа Светог Симеона Метафраста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ХРИШЋАНСКИ ПОГЛЕД НА БОЛЕСТИ</dc:title>
  <dc:creator>boki</dc:creator>
  <cp:lastModifiedBy>Korisnik</cp:lastModifiedBy>
  <cp:revision>18</cp:revision>
  <dcterms:created xsi:type="dcterms:W3CDTF">2024-03-13T18:21:40Z</dcterms:created>
  <dcterms:modified xsi:type="dcterms:W3CDTF">2024-10-13T13:21:07Z</dcterms:modified>
</cp:coreProperties>
</file>