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5.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6.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7.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8.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9.xml" ContentType="application/vnd.openxmlformats-officedocument.theme+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10.xml" ContentType="application/vnd.openxmlformats-officedocument.theme+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theme/theme11.xml" ContentType="application/vnd.openxmlformats-officedocument.theme+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theme/theme12.xml" ContentType="application/vnd.openxmlformats-officedocument.theme+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theme/theme13.xml" ContentType="application/vnd.openxmlformats-officedocument.theme+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theme/theme14.xml" ContentType="application/vnd.openxmlformats-officedocument.theme+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theme/theme1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50" r:id="rId2"/>
    <p:sldMasterId id="2147483768" r:id="rId3"/>
    <p:sldMasterId id="2147483780" r:id="rId4"/>
    <p:sldMasterId id="2147483792" r:id="rId5"/>
    <p:sldMasterId id="2147483810" r:id="rId6"/>
    <p:sldMasterId id="2147483828" r:id="rId7"/>
    <p:sldMasterId id="2147483846" r:id="rId8"/>
    <p:sldMasterId id="2147483864" r:id="rId9"/>
    <p:sldMasterId id="2147483899" r:id="rId10"/>
    <p:sldMasterId id="2147483923" r:id="rId11"/>
    <p:sldMasterId id="2147483953" r:id="rId12"/>
    <p:sldMasterId id="2147484000" r:id="rId13"/>
    <p:sldMasterId id="2147484030" r:id="rId14"/>
    <p:sldMasterId id="2147484047" r:id="rId15"/>
  </p:sldMasterIdLst>
  <p:sldIdLst>
    <p:sldId id="265" r:id="rId16"/>
    <p:sldId id="256" r:id="rId17"/>
    <p:sldId id="257" r:id="rId18"/>
    <p:sldId id="258" r:id="rId19"/>
    <p:sldId id="259" r:id="rId20"/>
    <p:sldId id="260" r:id="rId21"/>
    <p:sldId id="261" r:id="rId22"/>
    <p:sldId id="262" r:id="rId23"/>
    <p:sldId id="263" r:id="rId24"/>
    <p:sldId id="264" r:id="rId25"/>
    <p:sldId id="266" r:id="rId26"/>
    <p:sldId id="267" r:id="rId27"/>
    <p:sldId id="268" r:id="rId28"/>
    <p:sldId id="269" r:id="rId29"/>
    <p:sldId id="270" r:id="rId30"/>
    <p:sldId id="271" r:id="rId31"/>
    <p:sldId id="272" r:id="rId32"/>
    <p:sldId id="273" r:id="rId33"/>
    <p:sldId id="274" r:id="rId34"/>
    <p:sldId id="275" r:id="rId35"/>
    <p:sldId id="276" r:id="rId36"/>
    <p:sldId id="277" r:id="rId37"/>
    <p:sldId id="278" r:id="rId38"/>
    <p:sldId id="279" r:id="rId39"/>
    <p:sldId id="280" r:id="rId40"/>
    <p:sldId id="281" r:id="rId41"/>
    <p:sldId id="282" r:id="rId42"/>
    <p:sldId id="283" r:id="rId43"/>
    <p:sldId id="284" r:id="rId44"/>
    <p:sldId id="286" r:id="rId45"/>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5" autoAdjust="0"/>
    <p:restoredTop sz="94660"/>
  </p:normalViewPr>
  <p:slideViewPr>
    <p:cSldViewPr snapToGrid="0">
      <p:cViewPr varScale="1">
        <p:scale>
          <a:sx n="76" d="100"/>
          <a:sy n="76" d="100"/>
        </p:scale>
        <p:origin x="45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slide" Target="slides/slide24.xml"/><Relationship Id="rId3" Type="http://schemas.openxmlformats.org/officeDocument/2006/relationships/slideMaster" Target="slideMasters/slideMaster3.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slide" Target="slides/slide27.xml"/><Relationship Id="rId47"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41"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slide" Target="slides/slide30.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slide" Target="slides/slide16.xml"/><Relationship Id="rId44" Type="http://schemas.openxmlformats.org/officeDocument/2006/relationships/slide" Target="slides/slide2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theme" Target="theme/theme1.xml"/><Relationship Id="rId8" Type="http://schemas.openxmlformats.org/officeDocument/2006/relationships/slideMaster" Target="slideMasters/slideMaster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106295280"/>
      </p:ext>
    </p:extLst>
  </p:cSld>
  <p:clrMapOvr>
    <a:masterClrMapping/>
  </p:clrMapOvr>
  <p:transition spd="slow">
    <p:plus/>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977418728"/>
      </p:ext>
    </p:extLst>
  </p:cSld>
  <p:clrMapOvr>
    <a:masterClrMapping/>
  </p:clrMapOvr>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8402577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4507918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32206943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33171336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09419745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6986935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
        <p:nvSpPr>
          <p:cNvPr id="8" name="Title 1"/>
          <p:cNvSpPr>
            <a:spLocks noGrp="1"/>
          </p:cNvSpPr>
          <p:nvPr>
            <p:ph type="title"/>
          </p:nvPr>
        </p:nvSpPr>
        <p:spPr>
          <a:xfrm>
            <a:off x="685801" y="609600"/>
            <a:ext cx="10131425" cy="1456267"/>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455270580"/>
      </p:ext>
    </p:extLst>
  </p:cSld>
  <p:clrMapOvr>
    <a:masterClrMapping/>
  </p:clrMapOvr>
  <p:transition spd="slow">
    <p:plus/>
  </p:transition>
  <p:timing>
    <p:tnLst>
      <p:par>
        <p:cTn id="1" dur="indefinite" restart="never" nodeType="tmRoot"/>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929588081"/>
      </p:ext>
    </p:extLst>
  </p:cSld>
  <p:clrMapOvr>
    <a:masterClrMapping/>
  </p:clrMapOvr>
  <p:transition spd="slow">
    <p:plus/>
  </p:transition>
  <p:timing>
    <p:tnLst>
      <p:par>
        <p:cTn id="1" dur="indefinite" restart="never" nodeType="tmRoot"/>
      </p:par>
    </p:tn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486599832"/>
      </p:ext>
    </p:extLst>
  </p:cSld>
  <p:clrMapOvr>
    <a:masterClrMapping/>
  </p:clrMapOvr>
  <p:transition spd="slow">
    <p:plus/>
  </p:transition>
  <p:timing>
    <p:tnLst>
      <p:par>
        <p:cTn id="1" dur="indefinite" restart="never" nodeType="tmRoot"/>
      </p:par>
    </p:tn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737226203"/>
      </p:ext>
    </p:extLst>
  </p:cSld>
  <p:clrMapOvr>
    <a:masterClrMapping/>
  </p:clrMapOvr>
  <p:transition spd="slow">
    <p:plus/>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866124380"/>
      </p:ext>
    </p:extLst>
  </p:cSld>
  <p:clrMapOvr>
    <a:masterClrMapping/>
  </p:clrMapOvr>
  <p:timing>
    <p:tnLst>
      <p:par>
        <p:cTn id="1" dur="indefinite" restart="never" nodeType="tmRoot"/>
      </p:par>
    </p:tnLst>
  </p:timing>
</p:sldLayout>
</file>

<file path=ppt/slideLayouts/slideLayout1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569408038"/>
      </p:ext>
    </p:extLst>
  </p:cSld>
  <p:clrMapOvr>
    <a:masterClrMapping/>
  </p:clrMapOvr>
  <p:transition spd="slow">
    <p:plus/>
  </p:transition>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054831298"/>
      </p:ext>
    </p:extLst>
  </p:cSld>
  <p:clrMapOvr>
    <a:masterClrMapping/>
  </p:clrMapOvr>
  <p:transition spd="slow">
    <p:plus/>
  </p:transition>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674580632"/>
      </p:ext>
    </p:extLst>
  </p:cSld>
  <p:clrMapOvr>
    <a:masterClrMapping/>
  </p:clrMapOvr>
  <p:transition spd="slow">
    <p:plus/>
  </p:transition>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079689418"/>
      </p:ext>
    </p:extLst>
  </p:cSld>
  <p:clrMapOvr>
    <a:masterClrMapping/>
  </p:clrMapOvr>
  <p:transition spd="slow">
    <p:plus/>
  </p:transition>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480580396"/>
      </p:ext>
    </p:extLst>
  </p:cSld>
  <p:clrMapOvr>
    <a:masterClrMapping/>
  </p:clrMapOvr>
  <p:transition spd="slow">
    <p:plus/>
  </p:transition>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562202789"/>
      </p:ext>
    </p:extLst>
  </p:cSld>
  <p:clrMapOvr>
    <a:masterClrMapping/>
  </p:clrMapOvr>
  <p:transition spd="slow">
    <p:plus/>
  </p:transition>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556286623"/>
      </p:ext>
    </p:extLst>
  </p:cSld>
  <p:clrMapOvr>
    <a:masterClrMapping/>
  </p:clrMapOvr>
  <p:transition spd="slow">
    <p:plus/>
  </p:transition>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72132755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44506989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956220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053022677"/>
      </p:ext>
    </p:extLst>
  </p:cSld>
  <p:clrMapOvr>
    <a:masterClrMapping/>
  </p:clrMapOvr>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79126657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94274408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1445743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257440400"/>
      </p:ext>
    </p:extLst>
  </p:cSld>
  <p:clrMapOvr>
    <a:masterClrMapping/>
  </p:clrMapOvr>
  <p:transition spd="slow">
    <p:plus/>
  </p:transition>
  <p:timing>
    <p:tnLst>
      <p:par>
        <p:cTn id="1" dur="indefinite" restart="never" nodeType="tmRoot"/>
      </p:par>
    </p:tn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539252135"/>
      </p:ext>
    </p:extLst>
  </p:cSld>
  <p:clrMapOvr>
    <a:masterClrMapping/>
  </p:clrMapOvr>
  <p:transition spd="slow">
    <p:plus/>
  </p:transition>
  <p:timing>
    <p:tnLst>
      <p:par>
        <p:cTn id="1" dur="indefinite" restart="never" nodeType="tmRoot"/>
      </p:par>
    </p:tn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700922938"/>
      </p:ext>
    </p:extLst>
  </p:cSld>
  <p:clrMapOvr>
    <a:masterClrMapping/>
  </p:clrMapOvr>
  <p:transition spd="slow">
    <p:plus/>
  </p:transition>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401298689"/>
      </p:ext>
    </p:extLst>
  </p:cSld>
  <p:clrMapOvr>
    <a:masterClrMapping/>
  </p:clrMapOvr>
  <p:transition spd="slow">
    <p:plus/>
  </p:transition>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729238987"/>
      </p:ext>
    </p:extLst>
  </p:cSld>
  <p:clrMapOvr>
    <a:masterClrMapping/>
  </p:clrMapOvr>
  <p:transition spd="slow">
    <p:plus/>
  </p:transition>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176217043"/>
      </p:ext>
    </p:extLst>
  </p:cSld>
  <p:clrMapOvr>
    <a:masterClrMapping/>
  </p:clrMapOvr>
  <p:transition spd="slow">
    <p:plus/>
  </p:transition>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797959773"/>
      </p:ext>
    </p:extLst>
  </p:cSld>
  <p:clrMapOvr>
    <a:masterClrMapping/>
  </p:clrMapOvr>
  <p:transition spd="slow">
    <p:plus/>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375419708"/>
      </p:ext>
    </p:extLst>
  </p:cSld>
  <p:clrMapOvr>
    <a:masterClrMapping/>
  </p:clrMapOvr>
  <p:timing>
    <p:tnLst>
      <p:par>
        <p:cTn id="1" dur="indefinite" restart="never" nodeType="tmRoot"/>
      </p:par>
    </p:tn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3"/>
          <p:cNvSpPr>
            <a:spLocks noGrp="1"/>
          </p:cNvSpPr>
          <p:nvPr>
            <p:ph type="ftr" sz="quarter" idx="11"/>
          </p:nvPr>
        </p:nvSpPr>
        <p:spPr/>
        <p:txBody>
          <a:bodyPr/>
          <a:lstStyle/>
          <a:p>
            <a:endParaRPr lang="sr-Latn-RS"/>
          </a:p>
        </p:txBody>
      </p:sp>
      <p:sp>
        <p:nvSpPr>
          <p:cNvPr id="6" name="Slide Number Placeholder 4"/>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437781729"/>
      </p:ext>
    </p:extLst>
  </p:cSld>
  <p:clrMapOvr>
    <a:masterClrMapping/>
  </p:clrMapOvr>
  <p:transition spd="slow">
    <p:plus/>
  </p:transition>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2"/>
          <p:cNvSpPr>
            <a:spLocks noGrp="1"/>
          </p:cNvSpPr>
          <p:nvPr>
            <p:ph type="ftr" sz="quarter" idx="11"/>
          </p:nvPr>
        </p:nvSpPr>
        <p:spPr/>
        <p:txBody>
          <a:bodyPr/>
          <a:lstStyle/>
          <a:p>
            <a:endParaRPr lang="sr-Latn-RS"/>
          </a:p>
        </p:txBody>
      </p:sp>
      <p:sp>
        <p:nvSpPr>
          <p:cNvPr id="6" name="Slide Number Placeholder 3"/>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780066498"/>
      </p:ext>
    </p:extLst>
  </p:cSld>
  <p:clrMapOvr>
    <a:masterClrMapping/>
  </p:clrMapOvr>
  <p:transition spd="slow">
    <p:plus/>
  </p:transition>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5"/>
          <p:cNvSpPr>
            <a:spLocks noGrp="1"/>
          </p:cNvSpPr>
          <p:nvPr>
            <p:ph type="ftr" sz="quarter" idx="11"/>
          </p:nvPr>
        </p:nvSpPr>
        <p:spPr/>
        <p:txBody>
          <a:bodyPr/>
          <a:lstStyle/>
          <a:p>
            <a:endParaRPr lang="sr-Latn-RS"/>
          </a:p>
        </p:txBody>
      </p:sp>
      <p:sp>
        <p:nvSpPr>
          <p:cNvPr id="6"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872952650"/>
      </p:ext>
    </p:extLst>
  </p:cSld>
  <p:clrMapOvr>
    <a:masterClrMapping/>
  </p:clrMapOvr>
  <p:transition spd="slow">
    <p:plus/>
  </p:transition>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892009520"/>
      </p:ext>
    </p:extLst>
  </p:cSld>
  <p:clrMapOvr>
    <a:masterClrMapping/>
  </p:clrMapOvr>
  <p:transition spd="slow">
    <p:plus/>
  </p:transition>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44513179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31893672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3341250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24459370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4"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3401955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4"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6399548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788585983"/>
      </p:ext>
    </p:extLst>
  </p:cSld>
  <p:clrMapOvr>
    <a:masterClrMapping/>
  </p:clrMapOvr>
  <p:timing>
    <p:tnLst>
      <p:par>
        <p:cTn id="1" dur="indefinite" restart="never" nodeType="tmRoot"/>
      </p:par>
    </p:tnLst>
  </p:timing>
</p:sldLayout>
</file>

<file path=ppt/slideLayouts/slideLayout1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86181099"/>
      </p:ext>
    </p:extLst>
  </p:cSld>
  <p:clrMapOvr>
    <a:masterClrMapping/>
  </p:clrMapOvr>
  <p:transition spd="slow">
    <p:plus/>
  </p:transition>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127464284"/>
      </p:ext>
    </p:extLst>
  </p:cSld>
  <p:clrMapOvr>
    <a:masterClrMapping/>
  </p:clrMapOvr>
  <p:transition spd="slow">
    <p:plus/>
  </p:transition>
  <p:timing>
    <p:tnLst>
      <p:par>
        <p:cTn id="1" dur="indefinite" restart="never" nodeType="tmRoot"/>
      </p:par>
    </p:tnLst>
  </p:timing>
</p:sldLayout>
</file>

<file path=ppt/slideLayouts/slideLayout1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sr-Latn-R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989AF0F-4ED6-4D6E-A418-4A5CEAE084FA}" type="slidenum">
              <a:rPr lang="sr-Latn-RS" smtClean="0"/>
              <a:t>‹#›</a:t>
            </a:fld>
            <a:endParaRPr lang="sr-Latn-R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9455126"/>
      </p:ext>
    </p:extLst>
  </p:cSld>
  <p:clrMapOvr>
    <a:masterClrMapping/>
  </p:clrMapOvr>
  <p:transition spd="slow">
    <p:plus/>
  </p:transition>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555117319"/>
      </p:ext>
    </p:extLst>
  </p:cSld>
  <p:clrMapOvr>
    <a:masterClrMapping/>
  </p:clrMapOvr>
  <p:transition spd="slow">
    <p:plus/>
  </p:transition>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9420650"/>
      </p:ext>
    </p:extLst>
  </p:cSld>
  <p:clrMapOvr>
    <a:masterClrMapping/>
  </p:clrMapOvr>
  <p:transition spd="slow">
    <p:plus/>
  </p:transition>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191951204"/>
      </p:ext>
    </p:extLst>
  </p:cSld>
  <p:clrMapOvr>
    <a:masterClrMapping/>
  </p:clrMapOvr>
  <p:transition spd="slow">
    <p:plus/>
  </p:transition>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663362341"/>
      </p:ext>
    </p:extLst>
  </p:cSld>
  <p:clrMapOvr>
    <a:masterClrMapping/>
  </p:clrMapOvr>
  <p:transition spd="slow">
    <p:plus/>
  </p:transition>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791435772"/>
      </p:ext>
    </p:extLst>
  </p:cSld>
  <p:clrMapOvr>
    <a:masterClrMapping/>
  </p:clrMapOvr>
  <p:transition spd="slow">
    <p:plus/>
  </p:transition>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816841420"/>
      </p:ext>
    </p:extLst>
  </p:cSld>
  <p:clrMapOvr>
    <a:masterClrMapping/>
  </p:clrMapOvr>
  <p:transition spd="slow">
    <p:plus/>
  </p:transition>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400492095"/>
      </p:ext>
    </p:extLst>
  </p:cSld>
  <p:clrMapOvr>
    <a:masterClrMapping/>
  </p:clrMapOvr>
  <p:transition spd="slow">
    <p:plus/>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238197807"/>
      </p:ext>
    </p:extLst>
  </p:cSld>
  <p:clrMapOvr>
    <a:masterClrMapping/>
  </p:clrMapOvr>
  <p:timing>
    <p:tnLst>
      <p:par>
        <p:cTn id="1" dur="indefinite" restart="never" nodeType="tmRoot"/>
      </p:par>
    </p:tnLst>
  </p:timing>
</p:sldLayout>
</file>

<file path=ppt/slideLayouts/slideLayout1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447294627"/>
      </p:ext>
    </p:extLst>
  </p:cSld>
  <p:clrMapOvr>
    <a:masterClrMapping/>
  </p:clrMapOvr>
  <p:transition spd="slow">
    <p:plus/>
  </p:transition>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698262996"/>
      </p:ext>
    </p:extLst>
  </p:cSld>
  <p:clrMapOvr>
    <a:masterClrMapping/>
  </p:clrMapOvr>
  <p:transition spd="slow">
    <p:plus/>
  </p:transition>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109963783"/>
      </p:ext>
    </p:extLst>
  </p:cSld>
  <p:clrMapOvr>
    <a:masterClrMapping/>
  </p:clrMapOvr>
  <p:transition spd="slow">
    <p:plus/>
  </p:transition>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466379127"/>
      </p:ext>
    </p:extLst>
  </p:cSld>
  <p:clrMapOvr>
    <a:masterClrMapping/>
  </p:clrMapOvr>
  <p:transition spd="slow">
    <p:plus/>
  </p:transition>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4226502493"/>
      </p:ext>
    </p:extLst>
  </p:cSld>
  <p:clrMapOvr>
    <a:masterClrMapping/>
  </p:clrMapOvr>
  <p:transition spd="slow">
    <p:plus/>
  </p:transition>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4180598268"/>
      </p:ext>
    </p:extLst>
  </p:cSld>
  <p:clrMapOvr>
    <a:masterClrMapping/>
  </p:clrMapOvr>
  <p:transition spd="slow">
    <p:plus/>
  </p:transition>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270442072"/>
      </p:ext>
    </p:extLst>
  </p:cSld>
  <p:clrMapOvr>
    <a:masterClrMapping/>
  </p:clrMapOvr>
  <p:transition spd="slow">
    <p:plus/>
  </p:transition>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596783191"/>
      </p:ext>
    </p:extLst>
  </p:cSld>
  <p:clrMapOvr>
    <a:masterClrMapping/>
  </p:clrMapOvr>
  <p:transition spd="slow">
    <p:plus/>
  </p:transition>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499599236"/>
      </p:ext>
    </p:extLst>
  </p:cSld>
  <p:clrMapOvr>
    <a:masterClrMapping/>
  </p:clrMapOvr>
  <p:transition spd="slow">
    <p:plus/>
  </p:transition>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851417571"/>
      </p:ext>
    </p:extLst>
  </p:cSld>
  <p:clrMapOvr>
    <a:masterClrMapping/>
  </p:clrMapOvr>
  <p:transition spd="slow">
    <p:plus/>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762132521"/>
      </p:ext>
    </p:extLst>
  </p:cSld>
  <p:clrMapOvr>
    <a:masterClrMapping/>
  </p:clrMapOvr>
  <p:transition spd="slow">
    <p:plus/>
  </p:transition>
  <p:timing>
    <p:tnLst>
      <p:par>
        <p:cTn id="1" dur="indefinite" restart="never" nodeType="tmRoot"/>
      </p:par>
    </p:tnLst>
  </p:timing>
</p:sldLayout>
</file>

<file path=ppt/slideLayouts/slideLayout1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426822435"/>
      </p:ext>
    </p:extLst>
  </p:cSld>
  <p:clrMapOvr>
    <a:masterClrMapping/>
  </p:clrMapOvr>
  <p:transition spd="slow">
    <p:plus/>
  </p:transition>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448258515"/>
      </p:ext>
    </p:extLst>
  </p:cSld>
  <p:clrMapOvr>
    <a:masterClrMapping/>
  </p:clrMapOvr>
  <p:transition spd="slow">
    <p:plus/>
  </p:transition>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739299001"/>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854460579"/>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896153778"/>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900373160"/>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29181595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692967235"/>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226065246"/>
      </p:ext>
    </p:extLst>
  </p:cSld>
  <p:clrMapOvr>
    <a:masterClrMapping/>
  </p:clrMapOvr>
  <p:transition spd="slow">
    <p:plus/>
  </p:transition>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726669918"/>
      </p:ext>
    </p:extLst>
  </p:cSld>
  <p:clrMapOvr>
    <a:masterClrMapping/>
  </p:clrMapOvr>
  <p:transition spd="slow">
    <p:plus/>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148012502"/>
      </p:ext>
    </p:extLst>
  </p:cSld>
  <p:clrMapOvr>
    <a:masterClrMapping/>
  </p:clrMapOvr>
  <p:transition spd="slow">
    <p:plus/>
  </p:transition>
  <p:timing>
    <p:tnLst>
      <p:par>
        <p:cTn id="1" dur="indefinite" restart="never" nodeType="tmRoot"/>
      </p:par>
    </p:tnLst>
  </p:timing>
</p:sldLayout>
</file>

<file path=ppt/slideLayouts/slideLayout1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701385992"/>
      </p:ext>
    </p:extLst>
  </p:cSld>
  <p:clrMapOvr>
    <a:masterClrMapping/>
  </p:clrMapOvr>
  <p:transition spd="slow">
    <p:plus/>
  </p:transition>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306445719"/>
      </p:ext>
    </p:extLst>
  </p:cSld>
  <p:clrMapOvr>
    <a:masterClrMapping/>
  </p:clrMapOvr>
  <p:transition spd="slow">
    <p:plus/>
  </p:transition>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832099201"/>
      </p:ext>
    </p:extLst>
  </p:cSld>
  <p:clrMapOvr>
    <a:masterClrMapping/>
  </p:clrMapOvr>
  <p:transition spd="slow">
    <p:plus/>
  </p:transition>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530938852"/>
      </p:ext>
    </p:extLst>
  </p:cSld>
  <p:clrMapOvr>
    <a:masterClrMapping/>
  </p:clrMapOvr>
  <p:transition spd="slow">
    <p:plus/>
  </p:transition>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648174169"/>
      </p:ext>
    </p:extLst>
  </p:cSld>
  <p:clrMapOvr>
    <a:masterClrMapping/>
  </p:clrMapOvr>
  <p:transition spd="slow">
    <p:plus/>
  </p:transition>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408436234"/>
      </p:ext>
    </p:extLst>
  </p:cSld>
  <p:clrMapOvr>
    <a:masterClrMapping/>
  </p:clrMapOvr>
  <p:transition spd="slow">
    <p:plus/>
  </p:transition>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077994745"/>
      </p:ext>
    </p:extLst>
  </p:cSld>
  <p:clrMapOvr>
    <a:masterClrMapping/>
  </p:clrMapOvr>
  <p:transition spd="slow">
    <p:plus/>
  </p:transition>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166251763"/>
      </p:ext>
    </p:extLst>
  </p:cSld>
  <p:clrMapOvr>
    <a:masterClrMapping/>
  </p:clrMapOvr>
  <p:transition spd="slow">
    <p:plus/>
  </p:transition>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306853210"/>
      </p:ext>
    </p:extLst>
  </p:cSld>
  <p:clrMapOvr>
    <a:masterClrMapping/>
  </p:clrMapOvr>
  <p:transition spd="slow">
    <p:plus/>
  </p:transition>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0029083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392007447"/>
      </p:ext>
    </p:extLst>
  </p:cSld>
  <p:clrMapOvr>
    <a:masterClrMapping/>
  </p:clrMapOvr>
  <p:transition spd="slow">
    <p:plus/>
  </p:transition>
  <p:timing>
    <p:tnLst>
      <p:par>
        <p:cTn id="1" dur="indefinite" restart="never" nodeType="tmRoot"/>
      </p:par>
    </p:tnLst>
  </p:timing>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35722441"/>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127882549"/>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013764082"/>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946309282"/>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02325703"/>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106219610"/>
      </p:ext>
    </p:extLst>
  </p:cSld>
  <p:clrMapOvr>
    <a:masterClrMapping/>
  </p:clrMapOvr>
  <p:transition spd="slow">
    <p:plus/>
  </p:transition>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326699030"/>
      </p:ext>
    </p:extLst>
  </p:cSld>
  <p:clrMapOvr>
    <a:masterClrMapping/>
  </p:clrMapOvr>
  <p:transition spd="slow">
    <p:plus/>
  </p:transition>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a:xfrm>
            <a:off x="5332412" y="5883275"/>
            <a:ext cx="4324044" cy="365125"/>
          </a:xfrm>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222776997"/>
      </p:ext>
    </p:extLst>
  </p:cSld>
  <p:clrMapOvr>
    <a:masterClrMapping/>
  </p:clrMapOvr>
  <p:transition spd="slow">
    <p:plus/>
  </p:transition>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a:xfrm>
            <a:off x="10951856" y="5867131"/>
            <a:ext cx="551167" cy="365125"/>
          </a:xfrm>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703442446"/>
      </p:ext>
    </p:extLst>
  </p:cSld>
  <p:clrMapOvr>
    <a:masterClrMapping/>
  </p:clrMapOvr>
  <p:transition spd="slow">
    <p:plus/>
  </p:transition>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586817710"/>
      </p:ext>
    </p:extLst>
  </p:cSld>
  <p:clrMapOvr>
    <a:masterClrMapping/>
  </p:clrMapOvr>
  <p:transition spd="slow">
    <p:plus/>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555462078"/>
      </p:ext>
    </p:extLst>
  </p:cSld>
  <p:clrMapOvr>
    <a:masterClrMapping/>
  </p:clrMapOvr>
  <p:transition spd="slow">
    <p:plus/>
  </p:transition>
  <p:timing>
    <p:tnLst>
      <p:par>
        <p:cTn id="1" dur="indefinite" restart="never" nodeType="tmRoot"/>
      </p:par>
    </p:tnLst>
  </p:timing>
</p:sldLayout>
</file>

<file path=ppt/slideLayouts/slideLayout1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4005948570"/>
      </p:ext>
    </p:extLst>
  </p:cSld>
  <p:clrMapOvr>
    <a:masterClrMapping/>
  </p:clrMapOvr>
  <p:transition spd="slow">
    <p:plus/>
  </p:transition>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4166259002"/>
      </p:ext>
    </p:extLst>
  </p:cSld>
  <p:clrMapOvr>
    <a:masterClrMapping/>
  </p:clrMapOvr>
  <p:transition spd="slow">
    <p:plus/>
  </p:transition>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011289594"/>
      </p:ext>
    </p:extLst>
  </p:cSld>
  <p:clrMapOvr>
    <a:masterClrMapping/>
  </p:clrMapOvr>
  <p:transition spd="slow">
    <p:plus/>
  </p:transition>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542513134"/>
      </p:ext>
    </p:extLst>
  </p:cSld>
  <p:clrMapOvr>
    <a:masterClrMapping/>
  </p:clrMapOvr>
  <p:transition spd="slow">
    <p:plus/>
  </p:transition>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205189988"/>
      </p:ext>
    </p:extLst>
  </p:cSld>
  <p:clrMapOvr>
    <a:masterClrMapping/>
  </p:clrMapOvr>
  <p:transition spd="slow">
    <p:plus/>
  </p:transition>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532788734"/>
      </p:ext>
    </p:extLst>
  </p:cSld>
  <p:clrMapOvr>
    <a:masterClrMapping/>
  </p:clrMapOvr>
  <p:transition spd="slow">
    <p:plus/>
  </p:transition>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676584179"/>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000161046"/>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466836950"/>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061464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705377811"/>
      </p:ext>
    </p:extLst>
  </p:cSld>
  <p:clrMapOvr>
    <a:masterClrMapping/>
  </p:clrMapOvr>
  <p:transition spd="slow">
    <p:plus/>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050175552"/>
      </p:ext>
    </p:extLst>
  </p:cSld>
  <p:clrMapOvr>
    <a:masterClrMapping/>
  </p:clrMapOvr>
  <p:transition spd="slow">
    <p:plus/>
  </p:transition>
  <p:timing>
    <p:tnLst>
      <p:par>
        <p:cTn id="1" dur="indefinite" restart="never" nodeType="tmRoot"/>
      </p:par>
    </p:tnLst>
  </p:timing>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761574686"/>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768084942"/>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784838341"/>
      </p:ext>
    </p:extLst>
  </p:cSld>
  <p:clrMapOvr>
    <a:masterClrMapping/>
  </p:clrMapOvr>
  <p:transition spd="slow">
    <p:plus/>
  </p:transition>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607969007"/>
      </p:ext>
    </p:extLst>
  </p:cSld>
  <p:clrMapOvr>
    <a:masterClrMapping/>
  </p:clrMapOvr>
  <p:transition spd="slow">
    <p:plus/>
  </p:transition>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923343528"/>
      </p:ext>
    </p:extLst>
  </p:cSld>
  <p:clrMapOvr>
    <a:masterClrMapping/>
  </p:clrMapOvr>
  <p:transition spd="slow">
    <p:plus/>
  </p:transition>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123177626"/>
      </p:ext>
    </p:extLst>
  </p:cSld>
  <p:clrMapOvr>
    <a:masterClrMapping/>
  </p:clrMapOvr>
  <p:transition spd="slow">
    <p:plus/>
  </p:transition>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82474974"/>
      </p:ext>
    </p:extLst>
  </p:cSld>
  <p:clrMapOvr>
    <a:masterClrMapping/>
  </p:clrMapOvr>
  <p:transition spd="slow">
    <p:plus/>
  </p:transition>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397456005"/>
      </p:ext>
    </p:extLst>
  </p:cSld>
  <p:clrMapOvr>
    <a:masterClrMapping/>
  </p:clrMapOvr>
  <p:transition spd="slow">
    <p:plus/>
  </p:transition>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482336262"/>
      </p:ext>
    </p:extLst>
  </p:cSld>
  <p:clrMapOvr>
    <a:masterClrMapping/>
  </p:clrMapOvr>
  <p:transition spd="slow">
    <p:plus/>
  </p:transition>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220302053"/>
      </p:ext>
    </p:extLst>
  </p:cSld>
  <p:clrMapOvr>
    <a:masterClrMapping/>
  </p:clrMapOvr>
  <p:transition spd="slow">
    <p:plus/>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936506283"/>
      </p:ext>
    </p:extLst>
  </p:cSld>
  <p:clrMapOvr>
    <a:masterClrMapping/>
  </p:clrMapOvr>
  <p:transition spd="slow">
    <p:plus/>
  </p:transition>
  <p:timing>
    <p:tnLst>
      <p:par>
        <p:cTn id="1" dur="indefinite" restart="never" nodeType="tmRoot"/>
      </p:par>
    </p:tnLst>
  </p:timing>
</p:sldLayout>
</file>

<file path=ppt/slideLayouts/slideLayout2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376069785"/>
      </p:ext>
    </p:extLst>
  </p:cSld>
  <p:clrMapOvr>
    <a:masterClrMapping/>
  </p:clrMapOvr>
  <p:transition spd="slow">
    <p:plus/>
  </p:transition>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982096322"/>
      </p:ext>
    </p:extLst>
  </p:cSld>
  <p:clrMapOvr>
    <a:masterClrMapping/>
  </p:clrMapOvr>
  <p:transition spd="slow">
    <p:plus/>
  </p:transition>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645292490"/>
      </p:ext>
    </p:extLst>
  </p:cSld>
  <p:clrMapOvr>
    <a:masterClrMapping/>
  </p:clrMapOvr>
  <p:transition spd="slow">
    <p:plus/>
  </p:transition>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724019998"/>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10743996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95090323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908380302"/>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910491835"/>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915506419"/>
      </p:ext>
    </p:extLst>
  </p:cSld>
  <p:clrMapOvr>
    <a:masterClrMapping/>
  </p:clrMapOvr>
  <p:transition spd="slow">
    <p:plus/>
  </p:transition>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70049477"/>
      </p:ext>
    </p:extLst>
  </p:cSld>
  <p:clrMapOvr>
    <a:masterClrMapping/>
  </p:clrMapOvr>
  <p:transition spd="slow">
    <p:plus/>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444296728"/>
      </p:ext>
    </p:extLst>
  </p:cSld>
  <p:clrMapOvr>
    <a:masterClrMapping/>
  </p:clrMapOvr>
  <p:transition spd="slow">
    <p:plus/>
  </p:transition>
  <p:timing>
    <p:tnLst>
      <p:par>
        <p:cTn id="1" dur="indefinite" restart="never" nodeType="tmRoot"/>
      </p:par>
    </p:tnLst>
  </p:timing>
</p:sldLayout>
</file>

<file path=ppt/slideLayouts/slideLayout2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sr-Latn-R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sr-Latn-RS"/>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705701057"/>
      </p:ext>
    </p:extLst>
  </p:cSld>
  <p:clrMapOvr>
    <a:masterClrMapping/>
  </p:clrMapOvr>
  <p:transition spd="slow">
    <p:plus/>
  </p:transition>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R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721029418"/>
      </p:ext>
    </p:extLst>
  </p:cSld>
  <p:clrMapOvr>
    <a:masterClrMapping/>
  </p:clrMapOvr>
  <p:transition spd="slow">
    <p:plus/>
  </p:transition>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sr-Latn-R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684562832"/>
      </p:ext>
    </p:extLst>
  </p:cSld>
  <p:clrMapOvr>
    <a:masterClrMapping/>
  </p:clrMapOvr>
  <p:transition spd="slow">
    <p:plus/>
  </p:transition>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R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398831065"/>
      </p:ext>
    </p:extLst>
  </p:cSld>
  <p:clrMapOvr>
    <a:masterClrMapping/>
  </p:clrMapOvr>
  <p:transition spd="slow">
    <p:plus/>
  </p:transition>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sr-Latn-R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7" name="Date Placeholder 6"/>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806074458"/>
      </p:ext>
    </p:extLst>
  </p:cSld>
  <p:clrMapOvr>
    <a:masterClrMapping/>
  </p:clrMapOvr>
  <p:transition spd="slow">
    <p:plus/>
  </p:transition>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RS"/>
          </a:p>
        </p:txBody>
      </p:sp>
      <p:sp>
        <p:nvSpPr>
          <p:cNvPr id="3" name="Date Placeholder 2"/>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424827543"/>
      </p:ext>
    </p:extLst>
  </p:cSld>
  <p:clrMapOvr>
    <a:masterClrMapping/>
  </p:clrMapOvr>
  <p:transition spd="slow">
    <p:plus/>
  </p:transition>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547315205"/>
      </p:ext>
    </p:extLst>
  </p:cSld>
  <p:clrMapOvr>
    <a:masterClrMapping/>
  </p:clrMapOvr>
  <p:transition spd="slow">
    <p:plus/>
  </p:transition>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sr-Latn-R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4008670230"/>
      </p:ext>
    </p:extLst>
  </p:cSld>
  <p:clrMapOvr>
    <a:masterClrMapping/>
  </p:clrMapOvr>
  <p:transition spd="slow">
    <p:plus/>
  </p:transition>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sr-Latn-R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r-Latn-R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639863536"/>
      </p:ext>
    </p:extLst>
  </p:cSld>
  <p:clrMapOvr>
    <a:masterClrMapping/>
  </p:clrMapOvr>
  <p:transition spd="slow">
    <p:plus/>
  </p:transition>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R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642604285"/>
      </p:ext>
    </p:extLst>
  </p:cSld>
  <p:clrMapOvr>
    <a:masterClrMapping/>
  </p:clrMapOvr>
  <p:transition spd="slow">
    <p:plus/>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4005844331"/>
      </p:ext>
    </p:extLst>
  </p:cSld>
  <p:clrMapOvr>
    <a:masterClrMapping/>
  </p:clrMapOvr>
  <p:transition spd="slow">
    <p:plus/>
  </p:transition>
  <p:timing>
    <p:tnLst>
      <p:par>
        <p:cTn id="1" dur="indefinite" restart="never" nodeType="tmRoot"/>
      </p:par>
    </p:tnLst>
  </p:timing>
</p:sldLayout>
</file>

<file path=ppt/slideLayouts/slideLayout2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sr-Latn-R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4276274147"/>
      </p:ext>
    </p:extLst>
  </p:cSld>
  <p:clrMapOvr>
    <a:masterClrMapping/>
  </p:clrMapOvr>
  <p:transition spd="slow">
    <p:plus/>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912390325"/>
      </p:ext>
    </p:extLst>
  </p:cSld>
  <p:clrMapOvr>
    <a:masterClrMapping/>
  </p:clrMapOvr>
  <p:transition spd="slow">
    <p:plus/>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526236076"/>
      </p:ext>
    </p:extLst>
  </p:cSld>
  <p:clrMapOvr>
    <a:masterClrMapping/>
  </p:clrMapOvr>
  <p:transition spd="slow">
    <p:plus/>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606453694"/>
      </p:ext>
    </p:extLst>
  </p:cSld>
  <p:clrMapOvr>
    <a:masterClrMapping/>
  </p:clrMapOvr>
  <p:transition spd="slow">
    <p:plus/>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454377555"/>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416036799"/>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85296182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934473618"/>
      </p:ext>
    </p:extLst>
  </p:cSld>
  <p:clrMapOvr>
    <a:masterClrMapping/>
  </p:clrMapOvr>
  <p:transition spd="slow">
    <p:plus/>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564472833"/>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585105075"/>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107243002"/>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175066927"/>
      </p:ext>
    </p:extLst>
  </p:cSld>
  <p:clrMapOvr>
    <a:masterClrMapping/>
  </p:clrMapOvr>
  <p:transition spd="slow">
    <p:plus/>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836252339"/>
      </p:ext>
    </p:extLst>
  </p:cSld>
  <p:clrMapOvr>
    <a:masterClrMapping/>
  </p:clrMapOvr>
  <p:transition spd="slow">
    <p:plus/>
  </p:transition>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sr-Latn-R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sr-Latn-RS"/>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924788894"/>
      </p:ext>
    </p:extLst>
  </p:cSld>
  <p:clrMapOvr>
    <a:masterClrMapping/>
  </p:clrMapOvr>
  <p:transition spd="slow">
    <p:plus/>
  </p:transition>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R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558743762"/>
      </p:ext>
    </p:extLst>
  </p:cSld>
  <p:clrMapOvr>
    <a:masterClrMapping/>
  </p:clrMapOvr>
  <p:transition spd="slow">
    <p:plus/>
  </p:transition>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sr-Latn-R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388540534"/>
      </p:ext>
    </p:extLst>
  </p:cSld>
  <p:clrMapOvr>
    <a:masterClrMapping/>
  </p:clrMapOvr>
  <p:transition spd="slow">
    <p:plus/>
  </p:transition>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R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951250714"/>
      </p:ext>
    </p:extLst>
  </p:cSld>
  <p:clrMapOvr>
    <a:masterClrMapping/>
  </p:clrMapOvr>
  <p:transition spd="slow">
    <p:plus/>
  </p:transition>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sr-Latn-R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7" name="Date Placeholder 6"/>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898494181"/>
      </p:ext>
    </p:extLst>
  </p:cSld>
  <p:clrMapOvr>
    <a:masterClrMapping/>
  </p:clrMapOvr>
  <p:transition spd="slow">
    <p:plus/>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128698079"/>
      </p:ext>
    </p:extLst>
  </p:cSld>
  <p:clrMapOvr>
    <a:masterClrMapping/>
  </p:clrMapOvr>
  <p:transition spd="slow">
    <p:plus/>
  </p:transition>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RS"/>
          </a:p>
        </p:txBody>
      </p:sp>
      <p:sp>
        <p:nvSpPr>
          <p:cNvPr id="3" name="Date Placeholder 2"/>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493643987"/>
      </p:ext>
    </p:extLst>
  </p:cSld>
  <p:clrMapOvr>
    <a:masterClrMapping/>
  </p:clrMapOvr>
  <p:transition spd="slow">
    <p:plus/>
  </p:transition>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503126911"/>
      </p:ext>
    </p:extLst>
  </p:cSld>
  <p:clrMapOvr>
    <a:masterClrMapping/>
  </p:clrMapOvr>
  <p:transition spd="slow">
    <p:plus/>
  </p:transition>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sr-Latn-R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367694893"/>
      </p:ext>
    </p:extLst>
  </p:cSld>
  <p:clrMapOvr>
    <a:masterClrMapping/>
  </p:clrMapOvr>
  <p:transition spd="slow">
    <p:plus/>
  </p:transition>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sr-Latn-R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r-Latn-R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916071592"/>
      </p:ext>
    </p:extLst>
  </p:cSld>
  <p:clrMapOvr>
    <a:masterClrMapping/>
  </p:clrMapOvr>
  <p:transition spd="slow">
    <p:plus/>
  </p:transition>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R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498312742"/>
      </p:ext>
    </p:extLst>
  </p:cSld>
  <p:clrMapOvr>
    <a:masterClrMapping/>
  </p:clrMapOvr>
  <p:transition spd="slow">
    <p:plus/>
  </p:transition>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sr-Latn-R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986644348"/>
      </p:ext>
    </p:extLst>
  </p:cSld>
  <p:clrMapOvr>
    <a:masterClrMapping/>
  </p:clrMapOvr>
  <p:transition spd="slow">
    <p:plus/>
  </p:transition>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1E7A1767-34B9-4F72-8E4B-124B6FA89A20}" type="datetimeFigureOut">
              <a:rPr lang="sr-Latn-RS" smtClean="0"/>
              <a:t>14.5.2020.</a:t>
            </a:fld>
            <a:endParaRPr lang="sr-Latn-RS"/>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sr-Latn-RS"/>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F989AF0F-4ED6-4D6E-A418-4A5CEAE084FA}" type="slidenum">
              <a:rPr lang="sr-Latn-RS" smtClean="0"/>
              <a:t>‹#›</a:t>
            </a:fld>
            <a:endParaRPr lang="sr-Latn-RS"/>
          </a:p>
        </p:txBody>
      </p:sp>
    </p:spTree>
    <p:extLst>
      <p:ext uri="{BB962C8B-B14F-4D97-AF65-F5344CB8AC3E}">
        <p14:creationId xmlns:p14="http://schemas.microsoft.com/office/powerpoint/2010/main" val="3903221766"/>
      </p:ext>
    </p:extLst>
  </p:cSld>
  <p:clrMapOvr>
    <a:masterClrMapping/>
  </p:clrMapOvr>
  <p:transition spd="slow">
    <p:plus/>
  </p:transition>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4042628769"/>
      </p:ext>
    </p:extLst>
  </p:cSld>
  <p:clrMapOvr>
    <a:masterClrMapping/>
  </p:clrMapOvr>
  <p:transition spd="slow">
    <p:plus/>
  </p:transition>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176413551"/>
      </p:ext>
    </p:extLst>
  </p:cSld>
  <p:clrMapOvr>
    <a:masterClrMapping/>
  </p:clrMapOvr>
  <p:transition spd="slow">
    <p:plus/>
  </p:transition>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685555891"/>
      </p:ext>
    </p:extLst>
  </p:cSld>
  <p:clrMapOvr>
    <a:masterClrMapping/>
  </p:clrMapOvr>
  <p:transition spd="slow">
    <p:plus/>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997366464"/>
      </p:ext>
    </p:extLst>
  </p:cSld>
  <p:clrMapOvr>
    <a:masterClrMapping/>
  </p:clrMapOvr>
  <p:transition spd="slow">
    <p:plus/>
  </p:transition>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10259856"/>
      </p:ext>
    </p:extLst>
  </p:cSld>
  <p:clrMapOvr>
    <a:masterClrMapping/>
  </p:clrMapOvr>
  <p:transition spd="slow">
    <p:plus/>
  </p:transition>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992929727"/>
      </p:ext>
    </p:extLst>
  </p:cSld>
  <p:clrMapOvr>
    <a:masterClrMapping/>
  </p:clrMapOvr>
  <p:transition spd="slow">
    <p:plus/>
  </p:transition>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4086941811"/>
      </p:ext>
    </p:extLst>
  </p:cSld>
  <p:clrMapOvr>
    <a:masterClrMapping/>
  </p:clrMapOvr>
  <p:transition spd="slow">
    <p:plus/>
  </p:transition>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F989AF0F-4ED6-4D6E-A418-4A5CEAE084FA}" type="slidenum">
              <a:rPr lang="sr-Latn-RS" smtClean="0"/>
              <a:t>‹#›</a:t>
            </a:fld>
            <a:endParaRPr lang="sr-Latn-RS"/>
          </a:p>
        </p:txBody>
      </p:sp>
    </p:spTree>
    <p:extLst>
      <p:ext uri="{BB962C8B-B14F-4D97-AF65-F5344CB8AC3E}">
        <p14:creationId xmlns:p14="http://schemas.microsoft.com/office/powerpoint/2010/main" val="434235119"/>
      </p:ext>
    </p:extLst>
  </p:cSld>
  <p:clrMapOvr>
    <a:masterClrMapping/>
  </p:clrMapOvr>
  <p:transition spd="slow">
    <p:plus/>
  </p:transition>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1E7A1767-34B9-4F72-8E4B-124B6FA89A20}" type="datetimeFigureOut">
              <a:rPr lang="sr-Latn-RS" smtClean="0"/>
              <a:t>14.5.2020.</a:t>
            </a:fld>
            <a:endParaRPr lang="sr-Latn-RS"/>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sr-Latn-RS"/>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F989AF0F-4ED6-4D6E-A418-4A5CEAE084FA}" type="slidenum">
              <a:rPr lang="sr-Latn-RS" smtClean="0"/>
              <a:t>‹#›</a:t>
            </a:fld>
            <a:endParaRPr lang="sr-Latn-RS"/>
          </a:p>
        </p:txBody>
      </p:sp>
    </p:spTree>
    <p:extLst>
      <p:ext uri="{BB962C8B-B14F-4D97-AF65-F5344CB8AC3E}">
        <p14:creationId xmlns:p14="http://schemas.microsoft.com/office/powerpoint/2010/main" val="609267954"/>
      </p:ext>
    </p:extLst>
  </p:cSld>
  <p:clrMapOvr>
    <a:overrideClrMapping bg1="lt1" tx1="dk1" bg2="lt2" tx2="dk2" accent1="accent1" accent2="accent2" accent3="accent3" accent4="accent4" accent5="accent5" accent6="accent6" hlink="hlink" folHlink="folHlink"/>
  </p:clrMapOvr>
  <p:transition spd="slow">
    <p:plus/>
  </p:transition>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492226776"/>
      </p:ext>
    </p:extLst>
  </p:cSld>
  <p:clrMapOvr>
    <a:masterClrMapping/>
  </p:clrMapOvr>
  <p:transition spd="slow">
    <p:plus/>
  </p:transition>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919643802"/>
      </p:ext>
    </p:extLst>
  </p:cSld>
  <p:clrMapOvr>
    <a:masterClrMapping/>
  </p:clrMapOvr>
  <p:transition spd="slow">
    <p:plus/>
  </p:transition>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a:xfrm>
            <a:off x="1876424" y="5410201"/>
            <a:ext cx="5124886" cy="365125"/>
          </a:xfrm>
        </p:spPr>
        <p:txBody>
          <a:bodyPr/>
          <a:lstStyle/>
          <a:p>
            <a:endParaRPr lang="sr-Latn-RS"/>
          </a:p>
        </p:txBody>
      </p:sp>
      <p:sp>
        <p:nvSpPr>
          <p:cNvPr id="6" name="Slide Number Placeholder 5"/>
          <p:cNvSpPr>
            <a:spLocks noGrp="1"/>
          </p:cNvSpPr>
          <p:nvPr>
            <p:ph type="sldNum" sz="quarter" idx="12"/>
          </p:nvPr>
        </p:nvSpPr>
        <p:spPr>
          <a:xfrm>
            <a:off x="9896911" y="5410199"/>
            <a:ext cx="771089" cy="365125"/>
          </a:xfrm>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794451821"/>
      </p:ext>
    </p:extLst>
  </p:cSld>
  <p:clrMapOvr>
    <a:masterClrMapping/>
  </p:clrMapOvr>
  <p:transition spd="slow">
    <p:plus/>
  </p:transition>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709715602"/>
      </p:ext>
    </p:extLst>
  </p:cSld>
  <p:clrMapOvr>
    <a:masterClrMapping/>
  </p:clrMapOvr>
  <p:transition spd="slow">
    <p:plus/>
  </p:transition>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489031636"/>
      </p:ext>
    </p:extLst>
  </p:cSld>
  <p:clrMapOvr>
    <a:masterClrMapping/>
  </p:clrMapOvr>
  <p:transition spd="slow">
    <p:plus/>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493004973"/>
      </p:ext>
    </p:extLst>
  </p:cSld>
  <p:clrMapOvr>
    <a:masterClrMapping/>
  </p:clrMapOvr>
  <p:transition spd="slow">
    <p:plus/>
  </p:transition>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817831496"/>
      </p:ext>
    </p:extLst>
  </p:cSld>
  <p:clrMapOvr>
    <a:masterClrMapping/>
  </p:clrMapOvr>
  <p:transition spd="slow">
    <p:plus/>
  </p:transition>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699684970"/>
      </p:ext>
    </p:extLst>
  </p:cSld>
  <p:clrMapOvr>
    <a:masterClrMapping/>
  </p:clrMapOvr>
  <p:transition spd="slow">
    <p:plus/>
  </p:transition>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042812986"/>
      </p:ext>
    </p:extLst>
  </p:cSld>
  <p:clrMapOvr>
    <a:masterClrMapping/>
  </p:clrMapOvr>
  <p:transition spd="slow">
    <p:plus/>
  </p:transition>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699442134"/>
      </p:ext>
    </p:extLst>
  </p:cSld>
  <p:clrMapOvr>
    <a:masterClrMapping/>
  </p:clrMapOvr>
  <p:transition spd="slow">
    <p:plus/>
  </p:transition>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318522122"/>
      </p:ext>
    </p:extLst>
  </p:cSld>
  <p:clrMapOvr>
    <a:masterClrMapping/>
  </p:clrMapOvr>
  <p:transition spd="slow">
    <p:plus/>
  </p:transition>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093249452"/>
      </p:ext>
    </p:extLst>
  </p:cSld>
  <p:clrMapOvr>
    <a:masterClrMapping/>
  </p:clrMapOvr>
  <p:transition spd="slow">
    <p:plus/>
  </p:transition>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smtClean="0"/>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81612500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48204854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19947070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000634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862878465"/>
      </p:ext>
    </p:extLst>
  </p:cSld>
  <p:clrMapOvr>
    <a:masterClrMapping/>
  </p:clrMapOvr>
  <p:transition spd="slow">
    <p:plus/>
  </p:transition>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59405641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33292627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4241696687"/>
      </p:ext>
    </p:extLst>
  </p:cSld>
  <p:clrMapOvr>
    <a:masterClrMapping/>
  </p:clrMapOvr>
  <p:transition spd="slow">
    <p:plus/>
  </p:transition>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516073202"/>
      </p:ext>
    </p:extLst>
  </p:cSld>
  <p:clrMapOvr>
    <a:masterClrMapping/>
  </p:clrMapOvr>
  <p:transition spd="slow">
    <p:plus/>
  </p:transition>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079482523"/>
      </p:ext>
    </p:extLst>
  </p:cSld>
  <p:clrMapOvr>
    <a:masterClrMapping/>
  </p:clrMapOvr>
  <p:transition spd="slow">
    <p:plus/>
  </p:transition>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967695018"/>
      </p:ext>
    </p:extLst>
  </p:cSld>
  <p:clrMapOvr>
    <a:masterClrMapping/>
  </p:clrMapOvr>
  <p:transition spd="slow">
    <p:plus/>
  </p:transition>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smtClean="0"/>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551742446"/>
      </p:ext>
    </p:extLst>
  </p:cSld>
  <p:clrMapOvr>
    <a:masterClrMapping/>
  </p:clrMapOvr>
  <p:transition spd="slow">
    <p:plus/>
  </p:transition>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220385847"/>
      </p:ext>
    </p:extLst>
  </p:cSld>
  <p:clrMapOvr>
    <a:masterClrMapping/>
  </p:clrMapOvr>
  <p:transition spd="slow">
    <p:plus/>
  </p:transition>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494063764"/>
      </p:ext>
    </p:extLst>
  </p:cSld>
  <p:clrMapOvr>
    <a:masterClrMapping/>
  </p:clrMapOvr>
  <p:transition spd="slow">
    <p:plus/>
  </p:transition>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13213895"/>
      </p:ext>
    </p:extLst>
  </p:cSld>
  <p:clrMapOvr>
    <a:masterClrMapping/>
  </p:clrMapOvr>
  <p:transition spd="slow">
    <p:plus/>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748676828"/>
      </p:ext>
    </p:extLst>
  </p:cSld>
  <p:clrMapOvr>
    <a:masterClrMapping/>
  </p:clrMapOvr>
  <p:transition spd="slow">
    <p:plus/>
  </p:transition>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777795603"/>
      </p:ext>
    </p:extLst>
  </p:cSld>
  <p:clrMapOvr>
    <a:masterClrMapping/>
  </p:clrMapOvr>
  <p:transition spd="slow">
    <p:plus/>
  </p:transition>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smtClean="0"/>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730482654"/>
      </p:ext>
    </p:extLst>
  </p:cSld>
  <p:clrMapOvr>
    <a:masterClrMapping/>
  </p:clrMapOvr>
  <p:transition spd="slow">
    <p:plus/>
  </p:transition>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249506667"/>
      </p:ext>
    </p:extLst>
  </p:cSld>
  <p:clrMapOvr>
    <a:masterClrMapping/>
  </p:clrMapOvr>
  <p:transition spd="slow">
    <p:plus/>
  </p:transition>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425462749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83105575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4962075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44731143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82919346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29820072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961087545"/>
      </p:ext>
    </p:extLst>
  </p:cSld>
  <p:clrMapOvr>
    <a:masterClrMapping/>
  </p:clrMapOvr>
  <p:transition spd="slow">
    <p:plus/>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837069067"/>
      </p:ext>
    </p:extLst>
  </p:cSld>
  <p:clrMapOvr>
    <a:masterClrMapping/>
  </p:clrMapOvr>
  <p:transition spd="slow">
    <p:plus/>
  </p:transition>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2804918397"/>
      </p:ext>
    </p:extLst>
  </p:cSld>
  <p:clrMapOvr>
    <a:masterClrMapping/>
  </p:clrMapOvr>
  <p:transition spd="slow">
    <p:plus/>
  </p:transition>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a:xfrm>
            <a:off x="3962399" y="5870575"/>
            <a:ext cx="4893958" cy="377825"/>
          </a:xfrm>
        </p:spPr>
        <p:txBody>
          <a:bodyPr/>
          <a:lstStyle/>
          <a:p>
            <a:endParaRPr lang="sr-Latn-RS"/>
          </a:p>
        </p:txBody>
      </p:sp>
      <p:sp>
        <p:nvSpPr>
          <p:cNvPr id="6" name="Slide Number Placeholder 5"/>
          <p:cNvSpPr>
            <a:spLocks noGrp="1"/>
          </p:cNvSpPr>
          <p:nvPr>
            <p:ph type="sldNum" sz="quarter" idx="12"/>
          </p:nvPr>
        </p:nvSpPr>
        <p:spPr>
          <a:xfrm>
            <a:off x="10608958" y="5870575"/>
            <a:ext cx="551167" cy="377825"/>
          </a:xfrm>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585933923"/>
      </p:ext>
    </p:extLst>
  </p:cSld>
  <p:clrMapOvr>
    <a:overrideClrMapping bg1="dk1" tx1="lt1" bg2="dk2" tx2="lt2" accent1="accent1" accent2="accent2" accent3="accent3" accent4="accent4" accent5="accent5" accent6="accent6" hlink="hlink" folHlink="folHlink"/>
  </p:clrMapOvr>
  <p:transition spd="slow">
    <p:plus/>
  </p:transition>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411933761"/>
      </p:ext>
    </p:extLst>
  </p:cSld>
  <p:clrMapOvr>
    <a:masterClrMapping/>
  </p:clrMapOvr>
  <p:transition spd="slow">
    <p:plus/>
  </p:transition>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4128264254"/>
      </p:ext>
    </p:extLst>
  </p:cSld>
  <p:clrMapOvr>
    <a:masterClrMapping/>
  </p:clrMapOvr>
  <p:transition spd="slow">
    <p:plus/>
  </p:transition>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366053299"/>
      </p:ext>
    </p:extLst>
  </p:cSld>
  <p:clrMapOvr>
    <a:masterClrMapping/>
  </p:clrMapOvr>
  <p:transition spd="slow">
    <p:plus/>
  </p:transition>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316370879"/>
      </p:ext>
    </p:extLst>
  </p:cSld>
  <p:clrMapOvr>
    <a:masterClrMapping/>
  </p:clrMapOvr>
  <p:transition spd="slow">
    <p:plus/>
  </p:transition>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749899995"/>
      </p:ext>
    </p:extLst>
  </p:cSld>
  <p:clrMapOvr>
    <a:masterClrMapping/>
  </p:clrMapOvr>
  <p:transition spd="slow">
    <p:plus/>
  </p:transition>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4122907691"/>
      </p:ext>
    </p:extLst>
  </p:cSld>
  <p:clrMapOvr>
    <a:masterClrMapping/>
  </p:clrMapOvr>
  <p:transition spd="slow">
    <p:plus/>
  </p:transition>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379740290"/>
      </p:ext>
    </p:extLst>
  </p:cSld>
  <p:clrMapOvr>
    <a:masterClrMapping/>
  </p:clrMapOvr>
  <p:transition spd="slow">
    <p:plus/>
  </p:transition>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A1767-34B9-4F72-8E4B-124B6FA89A20}"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F989AF0F-4ED6-4D6E-A418-4A5CEAE084FA}" type="slidenum">
              <a:rPr lang="sr-Latn-RS" smtClean="0"/>
              <a:t>‹#›</a:t>
            </a:fld>
            <a:endParaRPr lang="sr-Latn-RS"/>
          </a:p>
        </p:txBody>
      </p:sp>
    </p:spTree>
    <p:extLst>
      <p:ext uri="{BB962C8B-B14F-4D97-AF65-F5344CB8AC3E}">
        <p14:creationId xmlns:p14="http://schemas.microsoft.com/office/powerpoint/2010/main" val="1845989"/>
      </p:ext>
    </p:extLst>
  </p:cSld>
  <p:clrMapOvr>
    <a:masterClrMapping/>
  </p:clrMapOvr>
  <p:transition spd="slow">
    <p:plus/>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49.xml"/><Relationship Id="rId3" Type="http://schemas.openxmlformats.org/officeDocument/2006/relationships/slideLayout" Target="../slideLayouts/slideLayout144.xml"/><Relationship Id="rId7" Type="http://schemas.openxmlformats.org/officeDocument/2006/relationships/slideLayout" Target="../slideLayouts/slideLayout148.xml"/><Relationship Id="rId12" Type="http://schemas.openxmlformats.org/officeDocument/2006/relationships/theme" Target="../theme/theme10.xml"/><Relationship Id="rId2" Type="http://schemas.openxmlformats.org/officeDocument/2006/relationships/slideLayout" Target="../slideLayouts/slideLayout143.xml"/><Relationship Id="rId1" Type="http://schemas.openxmlformats.org/officeDocument/2006/relationships/slideLayout" Target="../slideLayouts/slideLayout142.xml"/><Relationship Id="rId6" Type="http://schemas.openxmlformats.org/officeDocument/2006/relationships/slideLayout" Target="../slideLayouts/slideLayout147.xml"/><Relationship Id="rId11" Type="http://schemas.openxmlformats.org/officeDocument/2006/relationships/slideLayout" Target="../slideLayouts/slideLayout152.xml"/><Relationship Id="rId5" Type="http://schemas.openxmlformats.org/officeDocument/2006/relationships/slideLayout" Target="../slideLayouts/slideLayout146.xml"/><Relationship Id="rId10" Type="http://schemas.openxmlformats.org/officeDocument/2006/relationships/slideLayout" Target="../slideLayouts/slideLayout151.xml"/><Relationship Id="rId4" Type="http://schemas.openxmlformats.org/officeDocument/2006/relationships/slideLayout" Target="../slideLayouts/slideLayout145.xml"/><Relationship Id="rId9" Type="http://schemas.openxmlformats.org/officeDocument/2006/relationships/slideLayout" Target="../slideLayouts/slideLayout15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60.xml"/><Relationship Id="rId13" Type="http://schemas.openxmlformats.org/officeDocument/2006/relationships/slideLayout" Target="../slideLayouts/slideLayout165.xml"/><Relationship Id="rId18" Type="http://schemas.openxmlformats.org/officeDocument/2006/relationships/theme" Target="../theme/theme11.xml"/><Relationship Id="rId3" Type="http://schemas.openxmlformats.org/officeDocument/2006/relationships/slideLayout" Target="../slideLayouts/slideLayout155.xml"/><Relationship Id="rId7" Type="http://schemas.openxmlformats.org/officeDocument/2006/relationships/slideLayout" Target="../slideLayouts/slideLayout159.xml"/><Relationship Id="rId12" Type="http://schemas.openxmlformats.org/officeDocument/2006/relationships/slideLayout" Target="../slideLayouts/slideLayout164.xml"/><Relationship Id="rId17" Type="http://schemas.openxmlformats.org/officeDocument/2006/relationships/slideLayout" Target="../slideLayouts/slideLayout169.xml"/><Relationship Id="rId2" Type="http://schemas.openxmlformats.org/officeDocument/2006/relationships/slideLayout" Target="../slideLayouts/slideLayout154.xml"/><Relationship Id="rId16" Type="http://schemas.openxmlformats.org/officeDocument/2006/relationships/slideLayout" Target="../slideLayouts/slideLayout168.xml"/><Relationship Id="rId1" Type="http://schemas.openxmlformats.org/officeDocument/2006/relationships/slideLayout" Target="../slideLayouts/slideLayout153.xml"/><Relationship Id="rId6" Type="http://schemas.openxmlformats.org/officeDocument/2006/relationships/slideLayout" Target="../slideLayouts/slideLayout158.xml"/><Relationship Id="rId11" Type="http://schemas.openxmlformats.org/officeDocument/2006/relationships/slideLayout" Target="../slideLayouts/slideLayout163.xml"/><Relationship Id="rId5" Type="http://schemas.openxmlformats.org/officeDocument/2006/relationships/slideLayout" Target="../slideLayouts/slideLayout157.xml"/><Relationship Id="rId15" Type="http://schemas.openxmlformats.org/officeDocument/2006/relationships/slideLayout" Target="../slideLayouts/slideLayout167.xml"/><Relationship Id="rId10" Type="http://schemas.openxmlformats.org/officeDocument/2006/relationships/slideLayout" Target="../slideLayouts/slideLayout162.xml"/><Relationship Id="rId19" Type="http://schemas.openxmlformats.org/officeDocument/2006/relationships/image" Target="../media/image9.png"/><Relationship Id="rId4" Type="http://schemas.openxmlformats.org/officeDocument/2006/relationships/slideLayout" Target="../slideLayouts/slideLayout156.xml"/><Relationship Id="rId9" Type="http://schemas.openxmlformats.org/officeDocument/2006/relationships/slideLayout" Target="../slideLayouts/slideLayout161.xml"/><Relationship Id="rId14" Type="http://schemas.openxmlformats.org/officeDocument/2006/relationships/slideLayout" Target="../slideLayouts/slideLayout166.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77.xml"/><Relationship Id="rId13" Type="http://schemas.openxmlformats.org/officeDocument/2006/relationships/slideLayout" Target="../slideLayouts/slideLayout182.xml"/><Relationship Id="rId18" Type="http://schemas.openxmlformats.org/officeDocument/2006/relationships/theme" Target="../theme/theme12.xml"/><Relationship Id="rId3" Type="http://schemas.openxmlformats.org/officeDocument/2006/relationships/slideLayout" Target="../slideLayouts/slideLayout172.xml"/><Relationship Id="rId7" Type="http://schemas.openxmlformats.org/officeDocument/2006/relationships/slideLayout" Target="../slideLayouts/slideLayout176.xml"/><Relationship Id="rId12" Type="http://schemas.openxmlformats.org/officeDocument/2006/relationships/slideLayout" Target="../slideLayouts/slideLayout181.xml"/><Relationship Id="rId17" Type="http://schemas.openxmlformats.org/officeDocument/2006/relationships/slideLayout" Target="../slideLayouts/slideLayout186.xml"/><Relationship Id="rId2" Type="http://schemas.openxmlformats.org/officeDocument/2006/relationships/slideLayout" Target="../slideLayouts/slideLayout171.xml"/><Relationship Id="rId16" Type="http://schemas.openxmlformats.org/officeDocument/2006/relationships/slideLayout" Target="../slideLayouts/slideLayout185.xml"/><Relationship Id="rId1" Type="http://schemas.openxmlformats.org/officeDocument/2006/relationships/slideLayout" Target="../slideLayouts/slideLayout170.xml"/><Relationship Id="rId6" Type="http://schemas.openxmlformats.org/officeDocument/2006/relationships/slideLayout" Target="../slideLayouts/slideLayout175.xml"/><Relationship Id="rId11" Type="http://schemas.openxmlformats.org/officeDocument/2006/relationships/slideLayout" Target="../slideLayouts/slideLayout180.xml"/><Relationship Id="rId5" Type="http://schemas.openxmlformats.org/officeDocument/2006/relationships/slideLayout" Target="../slideLayouts/slideLayout174.xml"/><Relationship Id="rId15" Type="http://schemas.openxmlformats.org/officeDocument/2006/relationships/slideLayout" Target="../slideLayouts/slideLayout184.xml"/><Relationship Id="rId10" Type="http://schemas.openxmlformats.org/officeDocument/2006/relationships/slideLayout" Target="../slideLayouts/slideLayout179.xml"/><Relationship Id="rId19" Type="http://schemas.openxmlformats.org/officeDocument/2006/relationships/image" Target="../media/image1.png"/><Relationship Id="rId4" Type="http://schemas.openxmlformats.org/officeDocument/2006/relationships/slideLayout" Target="../slideLayouts/slideLayout173.xml"/><Relationship Id="rId9" Type="http://schemas.openxmlformats.org/officeDocument/2006/relationships/slideLayout" Target="../slideLayouts/slideLayout178.xml"/><Relationship Id="rId14" Type="http://schemas.openxmlformats.org/officeDocument/2006/relationships/slideLayout" Target="../slideLayouts/slideLayout183.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94.xml"/><Relationship Id="rId13" Type="http://schemas.openxmlformats.org/officeDocument/2006/relationships/slideLayout" Target="../slideLayouts/slideLayout199.xml"/><Relationship Id="rId18" Type="http://schemas.openxmlformats.org/officeDocument/2006/relationships/theme" Target="../theme/theme13.xml"/><Relationship Id="rId3" Type="http://schemas.openxmlformats.org/officeDocument/2006/relationships/slideLayout" Target="../slideLayouts/slideLayout189.xml"/><Relationship Id="rId7" Type="http://schemas.openxmlformats.org/officeDocument/2006/relationships/slideLayout" Target="../slideLayouts/slideLayout193.xml"/><Relationship Id="rId12" Type="http://schemas.openxmlformats.org/officeDocument/2006/relationships/slideLayout" Target="../slideLayouts/slideLayout198.xml"/><Relationship Id="rId17" Type="http://schemas.openxmlformats.org/officeDocument/2006/relationships/slideLayout" Target="../slideLayouts/slideLayout203.xml"/><Relationship Id="rId2" Type="http://schemas.openxmlformats.org/officeDocument/2006/relationships/slideLayout" Target="../slideLayouts/slideLayout188.xml"/><Relationship Id="rId16" Type="http://schemas.openxmlformats.org/officeDocument/2006/relationships/slideLayout" Target="../slideLayouts/slideLayout202.xml"/><Relationship Id="rId1" Type="http://schemas.openxmlformats.org/officeDocument/2006/relationships/slideLayout" Target="../slideLayouts/slideLayout187.xml"/><Relationship Id="rId6" Type="http://schemas.openxmlformats.org/officeDocument/2006/relationships/slideLayout" Target="../slideLayouts/slideLayout192.xml"/><Relationship Id="rId11" Type="http://schemas.openxmlformats.org/officeDocument/2006/relationships/slideLayout" Target="../slideLayouts/slideLayout197.xml"/><Relationship Id="rId5" Type="http://schemas.openxmlformats.org/officeDocument/2006/relationships/slideLayout" Target="../slideLayouts/slideLayout191.xml"/><Relationship Id="rId15" Type="http://schemas.openxmlformats.org/officeDocument/2006/relationships/slideLayout" Target="../slideLayouts/slideLayout201.xml"/><Relationship Id="rId10" Type="http://schemas.openxmlformats.org/officeDocument/2006/relationships/slideLayout" Target="../slideLayouts/slideLayout196.xml"/><Relationship Id="rId4" Type="http://schemas.openxmlformats.org/officeDocument/2006/relationships/slideLayout" Target="../slideLayouts/slideLayout190.xml"/><Relationship Id="rId9" Type="http://schemas.openxmlformats.org/officeDocument/2006/relationships/slideLayout" Target="../slideLayouts/slideLayout195.xml"/><Relationship Id="rId14" Type="http://schemas.openxmlformats.org/officeDocument/2006/relationships/slideLayout" Target="../slideLayouts/slideLayout200.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11.xml"/><Relationship Id="rId13" Type="http://schemas.openxmlformats.org/officeDocument/2006/relationships/slideLayout" Target="../slideLayouts/slideLayout216.xml"/><Relationship Id="rId3" Type="http://schemas.openxmlformats.org/officeDocument/2006/relationships/slideLayout" Target="../slideLayouts/slideLayout206.xml"/><Relationship Id="rId7" Type="http://schemas.openxmlformats.org/officeDocument/2006/relationships/slideLayout" Target="../slideLayouts/slideLayout210.xml"/><Relationship Id="rId12" Type="http://schemas.openxmlformats.org/officeDocument/2006/relationships/slideLayout" Target="../slideLayouts/slideLayout215.xml"/><Relationship Id="rId17" Type="http://schemas.openxmlformats.org/officeDocument/2006/relationships/theme" Target="../theme/theme14.xml"/><Relationship Id="rId2" Type="http://schemas.openxmlformats.org/officeDocument/2006/relationships/slideLayout" Target="../slideLayouts/slideLayout205.xml"/><Relationship Id="rId16" Type="http://schemas.openxmlformats.org/officeDocument/2006/relationships/slideLayout" Target="../slideLayouts/slideLayout219.xml"/><Relationship Id="rId1" Type="http://schemas.openxmlformats.org/officeDocument/2006/relationships/slideLayout" Target="../slideLayouts/slideLayout204.xml"/><Relationship Id="rId6" Type="http://schemas.openxmlformats.org/officeDocument/2006/relationships/slideLayout" Target="../slideLayouts/slideLayout209.xml"/><Relationship Id="rId11" Type="http://schemas.openxmlformats.org/officeDocument/2006/relationships/slideLayout" Target="../slideLayouts/slideLayout214.xml"/><Relationship Id="rId5" Type="http://schemas.openxmlformats.org/officeDocument/2006/relationships/slideLayout" Target="../slideLayouts/slideLayout208.xml"/><Relationship Id="rId15" Type="http://schemas.openxmlformats.org/officeDocument/2006/relationships/slideLayout" Target="../slideLayouts/slideLayout218.xml"/><Relationship Id="rId10" Type="http://schemas.openxmlformats.org/officeDocument/2006/relationships/slideLayout" Target="../slideLayouts/slideLayout213.xml"/><Relationship Id="rId4" Type="http://schemas.openxmlformats.org/officeDocument/2006/relationships/slideLayout" Target="../slideLayouts/slideLayout207.xml"/><Relationship Id="rId9" Type="http://schemas.openxmlformats.org/officeDocument/2006/relationships/slideLayout" Target="../slideLayouts/slideLayout212.xml"/><Relationship Id="rId14" Type="http://schemas.openxmlformats.org/officeDocument/2006/relationships/slideLayout" Target="../slideLayouts/slideLayout217.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227.xml"/><Relationship Id="rId3" Type="http://schemas.openxmlformats.org/officeDocument/2006/relationships/slideLayout" Target="../slideLayouts/slideLayout222.xml"/><Relationship Id="rId7" Type="http://schemas.openxmlformats.org/officeDocument/2006/relationships/slideLayout" Target="../slideLayouts/slideLayout226.xml"/><Relationship Id="rId12" Type="http://schemas.openxmlformats.org/officeDocument/2006/relationships/theme" Target="../theme/theme15.xml"/><Relationship Id="rId2" Type="http://schemas.openxmlformats.org/officeDocument/2006/relationships/slideLayout" Target="../slideLayouts/slideLayout221.xml"/><Relationship Id="rId1" Type="http://schemas.openxmlformats.org/officeDocument/2006/relationships/slideLayout" Target="../slideLayouts/slideLayout220.xml"/><Relationship Id="rId6" Type="http://schemas.openxmlformats.org/officeDocument/2006/relationships/slideLayout" Target="../slideLayouts/slideLayout225.xml"/><Relationship Id="rId11" Type="http://schemas.openxmlformats.org/officeDocument/2006/relationships/slideLayout" Target="../slideLayouts/slideLayout230.xml"/><Relationship Id="rId5" Type="http://schemas.openxmlformats.org/officeDocument/2006/relationships/slideLayout" Target="../slideLayouts/slideLayout224.xml"/><Relationship Id="rId10" Type="http://schemas.openxmlformats.org/officeDocument/2006/relationships/slideLayout" Target="../slideLayouts/slideLayout229.xml"/><Relationship Id="rId4" Type="http://schemas.openxmlformats.org/officeDocument/2006/relationships/slideLayout" Target="../slideLayouts/slideLayout223.xml"/><Relationship Id="rId9" Type="http://schemas.openxmlformats.org/officeDocument/2006/relationships/slideLayout" Target="../slideLayouts/slideLayout22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1.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3.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4.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18" Type="http://schemas.openxmlformats.org/officeDocument/2006/relationships/theme" Target="../theme/theme5.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17" Type="http://schemas.openxmlformats.org/officeDocument/2006/relationships/slideLayout" Target="../slideLayouts/slideLayout73.xml"/><Relationship Id="rId2" Type="http://schemas.openxmlformats.org/officeDocument/2006/relationships/slideLayout" Target="../slideLayouts/slideLayout58.xml"/><Relationship Id="rId16" Type="http://schemas.openxmlformats.org/officeDocument/2006/relationships/slideLayout" Target="../slideLayouts/slideLayout72.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slideLayout" Target="../slideLayouts/slideLayout71.xml"/><Relationship Id="rId10" Type="http://schemas.openxmlformats.org/officeDocument/2006/relationships/slideLayout" Target="../slideLayouts/slideLayout66.xml"/><Relationship Id="rId19" Type="http://schemas.openxmlformats.org/officeDocument/2006/relationships/image" Target="../media/image1.png"/><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slideLayout" Target="../slideLayouts/slideLayout86.xml"/><Relationship Id="rId18" Type="http://schemas.openxmlformats.org/officeDocument/2006/relationships/theme" Target="../theme/theme6.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slideLayout" Target="../slideLayouts/slideLayout85.xml"/><Relationship Id="rId17" Type="http://schemas.openxmlformats.org/officeDocument/2006/relationships/slideLayout" Target="../slideLayouts/slideLayout90.xml"/><Relationship Id="rId2" Type="http://schemas.openxmlformats.org/officeDocument/2006/relationships/slideLayout" Target="../slideLayouts/slideLayout75.xml"/><Relationship Id="rId16" Type="http://schemas.openxmlformats.org/officeDocument/2006/relationships/slideLayout" Target="../slideLayouts/slideLayout89.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5" Type="http://schemas.openxmlformats.org/officeDocument/2006/relationships/slideLayout" Target="../slideLayouts/slideLayout8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slideLayout" Target="../slideLayouts/slideLayout8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slideLayout" Target="../slideLayouts/slideLayout103.xml"/><Relationship Id="rId18" Type="http://schemas.openxmlformats.org/officeDocument/2006/relationships/theme" Target="../theme/theme7.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slideLayout" Target="../slideLayouts/slideLayout102.xml"/><Relationship Id="rId17" Type="http://schemas.openxmlformats.org/officeDocument/2006/relationships/slideLayout" Target="../slideLayouts/slideLayout107.xml"/><Relationship Id="rId2" Type="http://schemas.openxmlformats.org/officeDocument/2006/relationships/slideLayout" Target="../slideLayouts/slideLayout92.xml"/><Relationship Id="rId16" Type="http://schemas.openxmlformats.org/officeDocument/2006/relationships/slideLayout" Target="../slideLayouts/slideLayout106.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5" Type="http://schemas.openxmlformats.org/officeDocument/2006/relationships/slideLayout" Target="../slideLayouts/slideLayout10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 Id="rId14" Type="http://schemas.openxmlformats.org/officeDocument/2006/relationships/slideLayout" Target="../slideLayouts/slideLayout10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5.xml"/><Relationship Id="rId13" Type="http://schemas.openxmlformats.org/officeDocument/2006/relationships/slideLayout" Target="../slideLayouts/slideLayout120.xml"/><Relationship Id="rId18" Type="http://schemas.openxmlformats.org/officeDocument/2006/relationships/theme" Target="../theme/theme8.xml"/><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slideLayout" Target="../slideLayouts/slideLayout119.xml"/><Relationship Id="rId17" Type="http://schemas.openxmlformats.org/officeDocument/2006/relationships/slideLayout" Target="../slideLayouts/slideLayout124.xml"/><Relationship Id="rId2" Type="http://schemas.openxmlformats.org/officeDocument/2006/relationships/slideLayout" Target="../slideLayouts/slideLayout109.xml"/><Relationship Id="rId16" Type="http://schemas.openxmlformats.org/officeDocument/2006/relationships/slideLayout" Target="../slideLayouts/slideLayout123.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5" Type="http://schemas.openxmlformats.org/officeDocument/2006/relationships/slideLayout" Target="../slideLayouts/slideLayout122.xml"/><Relationship Id="rId10" Type="http://schemas.openxmlformats.org/officeDocument/2006/relationships/slideLayout" Target="../slideLayouts/slideLayout117.xml"/><Relationship Id="rId19" Type="http://schemas.openxmlformats.org/officeDocument/2006/relationships/image" Target="../media/image9.png"/><Relationship Id="rId4" Type="http://schemas.openxmlformats.org/officeDocument/2006/relationships/slideLayout" Target="../slideLayouts/slideLayout111.xml"/><Relationship Id="rId9" Type="http://schemas.openxmlformats.org/officeDocument/2006/relationships/slideLayout" Target="../slideLayouts/slideLayout116.xml"/><Relationship Id="rId14" Type="http://schemas.openxmlformats.org/officeDocument/2006/relationships/slideLayout" Target="../slideLayouts/slideLayout12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32.xml"/><Relationship Id="rId13" Type="http://schemas.openxmlformats.org/officeDocument/2006/relationships/slideLayout" Target="../slideLayouts/slideLayout137.xml"/><Relationship Id="rId18" Type="http://schemas.openxmlformats.org/officeDocument/2006/relationships/theme" Target="../theme/theme9.xml"/><Relationship Id="rId3" Type="http://schemas.openxmlformats.org/officeDocument/2006/relationships/slideLayout" Target="../slideLayouts/slideLayout127.xml"/><Relationship Id="rId21" Type="http://schemas.openxmlformats.org/officeDocument/2006/relationships/image" Target="../media/image13.png"/><Relationship Id="rId7" Type="http://schemas.openxmlformats.org/officeDocument/2006/relationships/slideLayout" Target="../slideLayouts/slideLayout131.xml"/><Relationship Id="rId12" Type="http://schemas.openxmlformats.org/officeDocument/2006/relationships/slideLayout" Target="../slideLayouts/slideLayout136.xml"/><Relationship Id="rId17" Type="http://schemas.openxmlformats.org/officeDocument/2006/relationships/slideLayout" Target="../slideLayouts/slideLayout141.xml"/><Relationship Id="rId2" Type="http://schemas.openxmlformats.org/officeDocument/2006/relationships/slideLayout" Target="../slideLayouts/slideLayout126.xml"/><Relationship Id="rId16" Type="http://schemas.openxmlformats.org/officeDocument/2006/relationships/slideLayout" Target="../slideLayouts/slideLayout140.xml"/><Relationship Id="rId20" Type="http://schemas.openxmlformats.org/officeDocument/2006/relationships/image" Target="../media/image12.png"/><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5" Type="http://schemas.openxmlformats.org/officeDocument/2006/relationships/slideLayout" Target="../slideLayouts/slideLayout139.xml"/><Relationship Id="rId10" Type="http://schemas.openxmlformats.org/officeDocument/2006/relationships/slideLayout" Target="../slideLayouts/slideLayout134.xml"/><Relationship Id="rId19" Type="http://schemas.openxmlformats.org/officeDocument/2006/relationships/image" Target="../media/image11.png"/><Relationship Id="rId4" Type="http://schemas.openxmlformats.org/officeDocument/2006/relationships/slideLayout" Target="../slideLayouts/slideLayout128.xml"/><Relationship Id="rId9" Type="http://schemas.openxmlformats.org/officeDocument/2006/relationships/slideLayout" Target="../slideLayouts/slideLayout133.xml"/><Relationship Id="rId14" Type="http://schemas.openxmlformats.org/officeDocument/2006/relationships/slideLayout" Target="../slideLayouts/slideLayout138.xml"/><Relationship Id="rId22" Type="http://schemas.openxmlformats.org/officeDocument/2006/relationships/image" Target="../media/image1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1E7A1767-34B9-4F72-8E4B-124B6FA89A20}" type="datetimeFigureOut">
              <a:rPr lang="sr-Latn-RS" smtClean="0"/>
              <a:t>14.5.2020.</a:t>
            </a:fld>
            <a:endParaRPr lang="sr-Latn-R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sr-Latn-R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F989AF0F-4ED6-4D6E-A418-4A5CEAE084FA}" type="slidenum">
              <a:rPr lang="sr-Latn-RS" smtClean="0"/>
              <a:t>‹#›</a:t>
            </a:fld>
            <a:endParaRPr lang="sr-Latn-RS"/>
          </a:p>
        </p:txBody>
      </p:sp>
    </p:spTree>
    <p:extLst>
      <p:ext uri="{BB962C8B-B14F-4D97-AF65-F5344CB8AC3E}">
        <p14:creationId xmlns:p14="http://schemas.microsoft.com/office/powerpoint/2010/main" val="276254505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ransition spd="slow">
    <p:plus/>
  </p:transition>
  <p:timing>
    <p:tnLst>
      <p:par>
        <p:cTn id="1" dur="indefinite" restart="never" nodeType="tmRoot"/>
      </p:par>
    </p:tnLst>
  </p:timing>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1E7A1767-34B9-4F72-8E4B-124B6FA89A20}" type="datetimeFigureOut">
              <a:rPr lang="sr-Latn-RS" smtClean="0"/>
              <a:t>14.5.2020.</a:t>
            </a:fld>
            <a:endParaRPr lang="sr-Latn-R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sr-Latn-R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F989AF0F-4ED6-4D6E-A418-4A5CEAE084FA}" type="slidenum">
              <a:rPr lang="sr-Latn-RS" smtClean="0"/>
              <a:t>‹#›</a:t>
            </a:fld>
            <a:endParaRPr lang="sr-Latn-RS"/>
          </a:p>
        </p:txBody>
      </p:sp>
    </p:spTree>
    <p:extLst>
      <p:ext uri="{BB962C8B-B14F-4D97-AF65-F5344CB8AC3E}">
        <p14:creationId xmlns:p14="http://schemas.microsoft.com/office/powerpoint/2010/main" val="120626828"/>
      </p:ext>
    </p:extLst>
  </p:cSld>
  <p:clrMap bg1="lt1" tx1="dk1" bg2="lt2" tx2="dk2" accent1="accent1" accent2="accent2" accent3="accent3" accent4="accent4" accent5="accent5" accent6="accent6" hlink="hlink" folHlink="folHlink"/>
  <p:sldLayoutIdLst>
    <p:sldLayoutId id="2147483900" r:id="rId1"/>
    <p:sldLayoutId id="2147483901" r:id="rId2"/>
    <p:sldLayoutId id="2147483902" r:id="rId3"/>
    <p:sldLayoutId id="2147483903" r:id="rId4"/>
    <p:sldLayoutId id="2147483904" r:id="rId5"/>
    <p:sldLayoutId id="2147483905" r:id="rId6"/>
    <p:sldLayoutId id="2147483906" r:id="rId7"/>
    <p:sldLayoutId id="2147483907" r:id="rId8"/>
    <p:sldLayoutId id="2147483908" r:id="rId9"/>
    <p:sldLayoutId id="2147483909" r:id="rId10"/>
    <p:sldLayoutId id="2147483910" r:id="rId11"/>
  </p:sldLayoutIdLst>
  <p:transition spd="slow">
    <p:plus/>
  </p:transition>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1E7A1767-34B9-4F72-8E4B-124B6FA89A20}" type="datetimeFigureOut">
              <a:rPr lang="sr-Latn-RS" smtClean="0"/>
              <a:t>14.5.2020.</a:t>
            </a:fld>
            <a:endParaRPr lang="sr-Latn-R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sr-Latn-R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F989AF0F-4ED6-4D6E-A418-4A5CEAE084FA}" type="slidenum">
              <a:rPr lang="sr-Latn-RS" smtClean="0"/>
              <a:t>‹#›</a:t>
            </a:fld>
            <a:endParaRPr lang="sr-Latn-RS"/>
          </a:p>
        </p:txBody>
      </p:sp>
    </p:spTree>
    <p:extLst>
      <p:ext uri="{BB962C8B-B14F-4D97-AF65-F5344CB8AC3E}">
        <p14:creationId xmlns:p14="http://schemas.microsoft.com/office/powerpoint/2010/main" val="3991837896"/>
      </p:ext>
    </p:extLst>
  </p:cSld>
  <p:clrMap bg1="dk1" tx1="lt1" bg2="dk2" tx2="lt2" accent1="accent1" accent2="accent2" accent3="accent3" accent4="accent4" accent5="accent5" accent6="accent6" hlink="hlink" folHlink="folHlink"/>
  <p:sldLayoutIdLst>
    <p:sldLayoutId id="2147483924" r:id="rId1"/>
    <p:sldLayoutId id="2147483925" r:id="rId2"/>
    <p:sldLayoutId id="2147483926" r:id="rId3"/>
    <p:sldLayoutId id="2147483927" r:id="rId4"/>
    <p:sldLayoutId id="2147483928" r:id="rId5"/>
    <p:sldLayoutId id="2147483929" r:id="rId6"/>
    <p:sldLayoutId id="2147483930" r:id="rId7"/>
    <p:sldLayoutId id="2147483931" r:id="rId8"/>
    <p:sldLayoutId id="2147483932" r:id="rId9"/>
    <p:sldLayoutId id="2147483933" r:id="rId10"/>
    <p:sldLayoutId id="2147483934" r:id="rId11"/>
    <p:sldLayoutId id="2147483935" r:id="rId12"/>
    <p:sldLayoutId id="2147483936" r:id="rId13"/>
    <p:sldLayoutId id="2147483937" r:id="rId14"/>
    <p:sldLayoutId id="2147483938" r:id="rId15"/>
    <p:sldLayoutId id="2147483939" r:id="rId16"/>
    <p:sldLayoutId id="2147483940" r:id="rId17"/>
  </p:sldLayoutIdLst>
  <p:transition spd="slow">
    <p:plus/>
  </p:transition>
  <p:timing>
    <p:tnLst>
      <p:par>
        <p:cTn id="1" dur="indefinite" restart="never" nodeType="tmRoot"/>
      </p:par>
    </p:tnLst>
  </p:timing>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1E7A1767-34B9-4F72-8E4B-124B6FA89A20}" type="datetimeFigureOut">
              <a:rPr lang="sr-Latn-RS" smtClean="0"/>
              <a:t>14.5.2020.</a:t>
            </a:fld>
            <a:endParaRPr lang="sr-Latn-R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sr-Latn-R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F989AF0F-4ED6-4D6E-A418-4A5CEAE084FA}" type="slidenum">
              <a:rPr lang="sr-Latn-RS" smtClean="0"/>
              <a:t>‹#›</a:t>
            </a:fld>
            <a:endParaRPr lang="sr-Latn-RS"/>
          </a:p>
        </p:txBody>
      </p:sp>
    </p:spTree>
    <p:extLst>
      <p:ext uri="{BB962C8B-B14F-4D97-AF65-F5344CB8AC3E}">
        <p14:creationId xmlns:p14="http://schemas.microsoft.com/office/powerpoint/2010/main" val="2942401580"/>
      </p:ext>
    </p:extLst>
  </p:cSld>
  <p:clrMap bg1="lt1" tx1="dk1" bg2="lt2" tx2="dk2" accent1="accent1" accent2="accent2" accent3="accent3" accent4="accent4" accent5="accent5" accent6="accent6" hlink="hlink" folHlink="folHlink"/>
  <p:sldLayoutIdLst>
    <p:sldLayoutId id="2147483954" r:id="rId1"/>
    <p:sldLayoutId id="2147483955" r:id="rId2"/>
    <p:sldLayoutId id="2147483956" r:id="rId3"/>
    <p:sldLayoutId id="2147483957" r:id="rId4"/>
    <p:sldLayoutId id="2147483958" r:id="rId5"/>
    <p:sldLayoutId id="2147483959" r:id="rId6"/>
    <p:sldLayoutId id="2147483960" r:id="rId7"/>
    <p:sldLayoutId id="2147483961" r:id="rId8"/>
    <p:sldLayoutId id="2147483962" r:id="rId9"/>
    <p:sldLayoutId id="2147483963" r:id="rId10"/>
    <p:sldLayoutId id="2147483964" r:id="rId11"/>
    <p:sldLayoutId id="2147483965" r:id="rId12"/>
    <p:sldLayoutId id="2147483966" r:id="rId13"/>
    <p:sldLayoutId id="2147483967" r:id="rId14"/>
    <p:sldLayoutId id="2147483968" r:id="rId15"/>
    <p:sldLayoutId id="2147483969" r:id="rId16"/>
    <p:sldLayoutId id="2147483970" r:id="rId17"/>
  </p:sldLayoutIdLst>
  <p:transition spd="slow">
    <p:plus/>
  </p:transition>
  <p:timing>
    <p:tnLst>
      <p:par>
        <p:cTn id="1" dur="indefinite" restart="never" nodeType="tmRoot"/>
      </p:par>
    </p:tnLst>
  </p:timing>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E7A1767-34B9-4F72-8E4B-124B6FA89A20}" type="datetimeFigureOut">
              <a:rPr lang="sr-Latn-RS" smtClean="0"/>
              <a:t>14.5.2020.</a:t>
            </a:fld>
            <a:endParaRPr lang="sr-Latn-R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sr-Latn-R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989AF0F-4ED6-4D6E-A418-4A5CEAE084FA}" type="slidenum">
              <a:rPr lang="sr-Latn-RS" smtClean="0"/>
              <a:t>‹#›</a:t>
            </a:fld>
            <a:endParaRPr lang="sr-Latn-RS"/>
          </a:p>
        </p:txBody>
      </p:sp>
    </p:spTree>
    <p:extLst>
      <p:ext uri="{BB962C8B-B14F-4D97-AF65-F5344CB8AC3E}">
        <p14:creationId xmlns:p14="http://schemas.microsoft.com/office/powerpoint/2010/main" val="1411537039"/>
      </p:ext>
    </p:extLst>
  </p:cSld>
  <p:clrMap bg1="lt1" tx1="dk1" bg2="lt2" tx2="dk2" accent1="accent1" accent2="accent2" accent3="accent3" accent4="accent4" accent5="accent5" accent6="accent6" hlink="hlink" folHlink="folHlink"/>
  <p:sldLayoutIdLst>
    <p:sldLayoutId id="2147484001" r:id="rId1"/>
    <p:sldLayoutId id="2147484002" r:id="rId2"/>
    <p:sldLayoutId id="2147484003" r:id="rId3"/>
    <p:sldLayoutId id="2147484004" r:id="rId4"/>
    <p:sldLayoutId id="2147484005" r:id="rId5"/>
    <p:sldLayoutId id="2147484006" r:id="rId6"/>
    <p:sldLayoutId id="2147484007" r:id="rId7"/>
    <p:sldLayoutId id="2147484008" r:id="rId8"/>
    <p:sldLayoutId id="2147484009" r:id="rId9"/>
    <p:sldLayoutId id="2147484010" r:id="rId10"/>
    <p:sldLayoutId id="2147484011" r:id="rId11"/>
    <p:sldLayoutId id="2147484012" r:id="rId12"/>
    <p:sldLayoutId id="2147484013" r:id="rId13"/>
    <p:sldLayoutId id="2147484014" r:id="rId14"/>
    <p:sldLayoutId id="2147484015" r:id="rId15"/>
    <p:sldLayoutId id="2147484016" r:id="rId16"/>
    <p:sldLayoutId id="2147484017" r:id="rId17"/>
  </p:sldLayoutIdLst>
  <p:transition spd="slow">
    <p:plus/>
  </p:transition>
  <p:timing>
    <p:tnLst>
      <p:par>
        <p:cTn id="1" dur="indefinite" restart="never" nodeType="tmRoot"/>
      </p:par>
    </p:tnLst>
  </p:timing>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E7A1767-34B9-4F72-8E4B-124B6FA89A20}" type="datetimeFigureOut">
              <a:rPr lang="sr-Latn-RS" smtClean="0"/>
              <a:t>14.5.2020.</a:t>
            </a:fld>
            <a:endParaRPr lang="sr-Latn-R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sr-Latn-R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989AF0F-4ED6-4D6E-A418-4A5CEAE084FA}" type="slidenum">
              <a:rPr lang="sr-Latn-RS" smtClean="0"/>
              <a:t>‹#›</a:t>
            </a:fld>
            <a:endParaRPr lang="sr-Latn-RS"/>
          </a:p>
        </p:txBody>
      </p:sp>
    </p:spTree>
    <p:extLst>
      <p:ext uri="{BB962C8B-B14F-4D97-AF65-F5344CB8AC3E}">
        <p14:creationId xmlns:p14="http://schemas.microsoft.com/office/powerpoint/2010/main" val="1696543379"/>
      </p:ext>
    </p:extLst>
  </p:cSld>
  <p:clrMap bg1="lt1" tx1="dk1" bg2="lt2" tx2="dk2" accent1="accent1" accent2="accent2" accent3="accent3" accent4="accent4" accent5="accent5" accent6="accent6" hlink="hlink" folHlink="folHlink"/>
  <p:sldLayoutIdLst>
    <p:sldLayoutId id="2147484031" r:id="rId1"/>
    <p:sldLayoutId id="2147484032" r:id="rId2"/>
    <p:sldLayoutId id="2147484033" r:id="rId3"/>
    <p:sldLayoutId id="2147484034" r:id="rId4"/>
    <p:sldLayoutId id="2147484035" r:id="rId5"/>
    <p:sldLayoutId id="2147484036" r:id="rId6"/>
    <p:sldLayoutId id="2147484037" r:id="rId7"/>
    <p:sldLayoutId id="2147484038" r:id="rId8"/>
    <p:sldLayoutId id="2147484039" r:id="rId9"/>
    <p:sldLayoutId id="2147484040" r:id="rId10"/>
    <p:sldLayoutId id="2147484041" r:id="rId11"/>
    <p:sldLayoutId id="2147484042" r:id="rId12"/>
    <p:sldLayoutId id="2147484043" r:id="rId13"/>
    <p:sldLayoutId id="2147484044" r:id="rId14"/>
    <p:sldLayoutId id="2147484045" r:id="rId15"/>
    <p:sldLayoutId id="2147484046" r:id="rId16"/>
  </p:sldLayoutIdLst>
  <p:transition spd="slow">
    <p:plus/>
  </p:transition>
  <p:timing>
    <p:tnLst>
      <p:par>
        <p:cTn id="1" dur="indefinite" restart="never" nodeType="tmRoot"/>
      </p:par>
    </p:tnLst>
  </p:timing>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sr-Latn-R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7A1767-34B9-4F72-8E4B-124B6FA89A20}" type="datetimeFigureOut">
              <a:rPr lang="sr-Latn-RS" smtClean="0"/>
              <a:t>14.5.2020.</a:t>
            </a:fld>
            <a:endParaRPr lang="sr-Latn-R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r-Latn-R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89AF0F-4ED6-4D6E-A418-4A5CEAE084FA}" type="slidenum">
              <a:rPr lang="sr-Latn-RS" smtClean="0"/>
              <a:t>‹#›</a:t>
            </a:fld>
            <a:endParaRPr lang="sr-Latn-RS"/>
          </a:p>
        </p:txBody>
      </p:sp>
    </p:spTree>
    <p:extLst>
      <p:ext uri="{BB962C8B-B14F-4D97-AF65-F5344CB8AC3E}">
        <p14:creationId xmlns:p14="http://schemas.microsoft.com/office/powerpoint/2010/main" val="1964460808"/>
      </p:ext>
    </p:extLst>
  </p:cSld>
  <p:clrMap bg1="lt1" tx1="dk1" bg2="lt2" tx2="dk2" accent1="accent1" accent2="accent2" accent3="accent3" accent4="accent4" accent5="accent5" accent6="accent6" hlink="hlink" folHlink="folHlink"/>
  <p:sldLayoutIdLst>
    <p:sldLayoutId id="2147484048" r:id="rId1"/>
    <p:sldLayoutId id="2147484049" r:id="rId2"/>
    <p:sldLayoutId id="2147484050" r:id="rId3"/>
    <p:sldLayoutId id="2147484051" r:id="rId4"/>
    <p:sldLayoutId id="2147484052" r:id="rId5"/>
    <p:sldLayoutId id="2147484053" r:id="rId6"/>
    <p:sldLayoutId id="2147484054" r:id="rId7"/>
    <p:sldLayoutId id="2147484055" r:id="rId8"/>
    <p:sldLayoutId id="2147484056" r:id="rId9"/>
    <p:sldLayoutId id="2147484057" r:id="rId10"/>
    <p:sldLayoutId id="2147484058" r:id="rId11"/>
  </p:sldLayoutIdLst>
  <p:transition spd="slow">
    <p:plus/>
  </p:transition>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1E7A1767-34B9-4F72-8E4B-124B6FA89A20}" type="datetimeFigureOut">
              <a:rPr lang="sr-Latn-RS" smtClean="0"/>
              <a:t>14.5.2020.</a:t>
            </a:fld>
            <a:endParaRPr lang="sr-Latn-R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sr-Latn-R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F989AF0F-4ED6-4D6E-A418-4A5CEAE084FA}" type="slidenum">
              <a:rPr lang="sr-Latn-RS" smtClean="0"/>
              <a:t>‹#›</a:t>
            </a:fld>
            <a:endParaRPr lang="sr-Latn-RS"/>
          </a:p>
        </p:txBody>
      </p:sp>
    </p:spTree>
    <p:extLst>
      <p:ext uri="{BB962C8B-B14F-4D97-AF65-F5344CB8AC3E}">
        <p14:creationId xmlns:p14="http://schemas.microsoft.com/office/powerpoint/2010/main" val="2899377910"/>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transition spd="slow">
    <p:plus/>
  </p:transition>
  <p:timing>
    <p:tnLst>
      <p:par>
        <p:cTn id="1" dur="indefinite" restart="never" nodeType="tmRoot"/>
      </p:par>
    </p:tnLst>
  </p:timing>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sr-Latn-R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7A1767-34B9-4F72-8E4B-124B6FA89A20}" type="datetimeFigureOut">
              <a:rPr lang="sr-Latn-RS" smtClean="0"/>
              <a:t>14.5.2020.</a:t>
            </a:fld>
            <a:endParaRPr lang="sr-Latn-R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r-Latn-R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89AF0F-4ED6-4D6E-A418-4A5CEAE084FA}" type="slidenum">
              <a:rPr lang="sr-Latn-RS" smtClean="0"/>
              <a:t>‹#›</a:t>
            </a:fld>
            <a:endParaRPr lang="sr-Latn-RS"/>
          </a:p>
        </p:txBody>
      </p:sp>
    </p:spTree>
    <p:extLst>
      <p:ext uri="{BB962C8B-B14F-4D97-AF65-F5344CB8AC3E}">
        <p14:creationId xmlns:p14="http://schemas.microsoft.com/office/powerpoint/2010/main" val="2150574613"/>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ransition spd="slow">
    <p:plus/>
  </p:transition>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1E7A1767-34B9-4F72-8E4B-124B6FA89A20}" type="datetimeFigureOut">
              <a:rPr lang="sr-Latn-RS" smtClean="0"/>
              <a:t>14.5.2020.</a:t>
            </a:fld>
            <a:endParaRPr lang="sr-Latn-RS"/>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sr-Latn-RS"/>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F989AF0F-4ED6-4D6E-A418-4A5CEAE084FA}" type="slidenum">
              <a:rPr lang="sr-Latn-RS" smtClean="0"/>
              <a:t>‹#›</a:t>
            </a:fld>
            <a:endParaRPr lang="sr-Latn-RS"/>
          </a:p>
        </p:txBody>
      </p:sp>
    </p:spTree>
    <p:extLst>
      <p:ext uri="{BB962C8B-B14F-4D97-AF65-F5344CB8AC3E}">
        <p14:creationId xmlns:p14="http://schemas.microsoft.com/office/powerpoint/2010/main" val="278478774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ransition spd="slow">
    <p:plus/>
  </p:transition>
  <p:timing>
    <p:tnLst>
      <p:par>
        <p:cTn id="1" dur="indefinite" restart="never" nodeType="tmRoot"/>
      </p:par>
    </p:tnLst>
  </p:timing>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E7A1767-34B9-4F72-8E4B-124B6FA89A20}" type="datetimeFigureOut">
              <a:rPr lang="sr-Latn-RS" smtClean="0"/>
              <a:t>14.5.2020.</a:t>
            </a:fld>
            <a:endParaRPr lang="sr-Latn-RS"/>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sr-Latn-RS"/>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989AF0F-4ED6-4D6E-A418-4A5CEAE084FA}" type="slidenum">
              <a:rPr lang="sr-Latn-RS" smtClean="0"/>
              <a:t>‹#›</a:t>
            </a:fld>
            <a:endParaRPr lang="sr-Latn-RS"/>
          </a:p>
        </p:txBody>
      </p:sp>
    </p:spTree>
    <p:extLst>
      <p:ext uri="{BB962C8B-B14F-4D97-AF65-F5344CB8AC3E}">
        <p14:creationId xmlns:p14="http://schemas.microsoft.com/office/powerpoint/2010/main" val="245327879"/>
      </p:ext>
    </p:extLst>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Lst>
  <p:transition spd="slow">
    <p:plus/>
  </p:transition>
  <p:timing>
    <p:tnLst>
      <p:par>
        <p:cTn id="1" dur="indefinite" restart="never" nodeType="tmRoot"/>
      </p:par>
    </p:tnLst>
  </p:timing>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1E7A1767-34B9-4F72-8E4B-124B6FA89A20}" type="datetimeFigureOut">
              <a:rPr lang="sr-Latn-RS" smtClean="0"/>
              <a:t>14.5.2020.</a:t>
            </a:fld>
            <a:endParaRPr lang="sr-Latn-R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sr-Latn-R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F989AF0F-4ED6-4D6E-A418-4A5CEAE084FA}" type="slidenum">
              <a:rPr lang="sr-Latn-RS" smtClean="0"/>
              <a:t>‹#›</a:t>
            </a:fld>
            <a:endParaRPr lang="sr-Latn-RS"/>
          </a:p>
        </p:txBody>
      </p:sp>
    </p:spTree>
    <p:extLst>
      <p:ext uri="{BB962C8B-B14F-4D97-AF65-F5344CB8AC3E}">
        <p14:creationId xmlns:p14="http://schemas.microsoft.com/office/powerpoint/2010/main" val="2098564065"/>
      </p:ext>
    </p:extLst>
  </p:cSld>
  <p:clrMap bg1="dk1" tx1="lt1" bg2="dk2" tx2="lt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 id="2147483823" r:id="rId13"/>
    <p:sldLayoutId id="2147483824" r:id="rId14"/>
    <p:sldLayoutId id="2147483825" r:id="rId15"/>
    <p:sldLayoutId id="2147483826" r:id="rId16"/>
    <p:sldLayoutId id="2147483827" r:id="rId17"/>
  </p:sldLayoutIdLst>
  <p:transition spd="slow">
    <p:plus/>
  </p:transition>
  <p:timing>
    <p:tnLst>
      <p:par>
        <p:cTn id="1" dur="indefinite" restart="never" nodeType="tmRoot"/>
      </p:par>
    </p:tnLst>
  </p:timing>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E7A1767-34B9-4F72-8E4B-124B6FA89A20}" type="datetimeFigureOut">
              <a:rPr lang="sr-Latn-RS" smtClean="0"/>
              <a:t>14.5.2020.</a:t>
            </a:fld>
            <a:endParaRPr lang="sr-Latn-RS"/>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sr-Latn-RS"/>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989AF0F-4ED6-4D6E-A418-4A5CEAE084FA}" type="slidenum">
              <a:rPr lang="sr-Latn-RS" smtClean="0"/>
              <a:t>‹#›</a:t>
            </a:fld>
            <a:endParaRPr lang="sr-Latn-RS"/>
          </a:p>
        </p:txBody>
      </p:sp>
    </p:spTree>
    <p:extLst>
      <p:ext uri="{BB962C8B-B14F-4D97-AF65-F5344CB8AC3E}">
        <p14:creationId xmlns:p14="http://schemas.microsoft.com/office/powerpoint/2010/main" val="3975770631"/>
      </p:ext>
    </p:extLst>
  </p:cSld>
  <p:clrMap bg1="dk1" tx1="lt1" bg2="dk2" tx2="lt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0" r:id="rId12"/>
    <p:sldLayoutId id="2147483841" r:id="rId13"/>
    <p:sldLayoutId id="2147483842" r:id="rId14"/>
    <p:sldLayoutId id="2147483843" r:id="rId15"/>
    <p:sldLayoutId id="2147483844" r:id="rId16"/>
    <p:sldLayoutId id="2147483845" r:id="rId17"/>
  </p:sldLayoutIdLst>
  <p:transition spd="slow">
    <p:plus/>
  </p:transition>
  <p:timing>
    <p:tnLst>
      <p:par>
        <p:cTn id="1" dur="indefinite" restart="never" nodeType="tmRoot"/>
      </p:par>
    </p:tnLst>
  </p:timing>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1E7A1767-34B9-4F72-8E4B-124B6FA89A20}" type="datetimeFigureOut">
              <a:rPr lang="sr-Latn-RS" smtClean="0"/>
              <a:t>14.5.2020.</a:t>
            </a:fld>
            <a:endParaRPr lang="sr-Latn-R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sr-Latn-R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F989AF0F-4ED6-4D6E-A418-4A5CEAE084FA}" type="slidenum">
              <a:rPr lang="sr-Latn-RS" smtClean="0"/>
              <a:t>‹#›</a:t>
            </a:fld>
            <a:endParaRPr lang="sr-Latn-RS"/>
          </a:p>
        </p:txBody>
      </p:sp>
    </p:spTree>
    <p:extLst>
      <p:ext uri="{BB962C8B-B14F-4D97-AF65-F5344CB8AC3E}">
        <p14:creationId xmlns:p14="http://schemas.microsoft.com/office/powerpoint/2010/main" val="3118944846"/>
      </p:ext>
    </p:extLst>
  </p:cSld>
  <p:clrMap bg1="dk1" tx1="lt1" bg2="dk2" tx2="lt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 id="2147483858" r:id="rId12"/>
    <p:sldLayoutId id="2147483859" r:id="rId13"/>
    <p:sldLayoutId id="2147483860" r:id="rId14"/>
    <p:sldLayoutId id="2147483861" r:id="rId15"/>
    <p:sldLayoutId id="2147483862" r:id="rId16"/>
    <p:sldLayoutId id="2147483863" r:id="rId17"/>
  </p:sldLayoutIdLst>
  <p:transition spd="slow">
    <p:plus/>
  </p:transition>
  <p:timing>
    <p:tnLst>
      <p:par>
        <p:cTn id="1" dur="indefinite" restart="never" nodeType="tmRoot"/>
      </p:par>
    </p:tnLst>
  </p:timing>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E7A1767-34B9-4F72-8E4B-124B6FA89A20}" type="datetimeFigureOut">
              <a:rPr lang="sr-Latn-RS" smtClean="0"/>
              <a:t>14.5.2020.</a:t>
            </a:fld>
            <a:endParaRPr lang="sr-Latn-R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sr-Latn-R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F989AF0F-4ED6-4D6E-A418-4A5CEAE084FA}" type="slidenum">
              <a:rPr lang="sr-Latn-RS" smtClean="0"/>
              <a:t>‹#›</a:t>
            </a:fld>
            <a:endParaRPr lang="sr-Latn-RS"/>
          </a:p>
        </p:txBody>
      </p:sp>
    </p:spTree>
    <p:extLst>
      <p:ext uri="{BB962C8B-B14F-4D97-AF65-F5344CB8AC3E}">
        <p14:creationId xmlns:p14="http://schemas.microsoft.com/office/powerpoint/2010/main" val="1442401092"/>
      </p:ext>
    </p:extLst>
  </p:cSld>
  <p:clrMap bg1="dk1" tx1="lt1" bg2="dk2" tx2="lt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 id="2147483877" r:id="rId13"/>
    <p:sldLayoutId id="2147483878" r:id="rId14"/>
    <p:sldLayoutId id="2147483879" r:id="rId15"/>
    <p:sldLayoutId id="2147483880" r:id="rId16"/>
    <p:sldLayoutId id="2147483881" r:id="rId17"/>
  </p:sldLayoutIdLst>
  <p:transition spd="slow">
    <p:plus/>
  </p:transition>
  <p:timing>
    <p:tnLst>
      <p:par>
        <p:cTn id="1" dur="indefinite" restart="never" nodeType="tmRoot"/>
      </p:par>
    </p:tnLst>
  </p:timing>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slideLayout" Target="../slideLayouts/slideLayout46.xml"/></Relationships>
</file>

<file path=ppt/slides/_rels/slide10.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221.xml"/><Relationship Id="rId6" Type="http://schemas.openxmlformats.org/officeDocument/2006/relationships/image" Target="../media/image40.jpeg"/><Relationship Id="rId5" Type="http://schemas.openxmlformats.org/officeDocument/2006/relationships/image" Target="../media/image39.jpg"/><Relationship Id="rId4" Type="http://schemas.openxmlformats.org/officeDocument/2006/relationships/image" Target="../media/image38.jpg"/></Relationships>
</file>

<file path=ppt/slides/_rels/slide1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eg"/><Relationship Id="rId1" Type="http://schemas.openxmlformats.org/officeDocument/2006/relationships/slideLayout" Target="../slideLayouts/slideLayout126.xml"/><Relationship Id="rId4" Type="http://schemas.openxmlformats.org/officeDocument/2006/relationships/image" Target="../media/image43.jpg"/></Relationships>
</file>

<file path=ppt/slides/_rels/slide1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09.xml"/><Relationship Id="rId5" Type="http://schemas.openxmlformats.org/officeDocument/2006/relationships/image" Target="../media/image47.jpg"/><Relationship Id="rId4" Type="http://schemas.openxmlformats.org/officeDocument/2006/relationships/image" Target="../media/image46.jpg"/></Relationships>
</file>

<file path=ppt/slides/_rels/slide1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154.xml"/><Relationship Id="rId6" Type="http://schemas.openxmlformats.org/officeDocument/2006/relationships/image" Target="../media/image52.jpeg"/><Relationship Id="rId5" Type="http://schemas.openxmlformats.org/officeDocument/2006/relationships/image" Target="../media/image51.jpg"/><Relationship Id="rId4" Type="http://schemas.openxmlformats.org/officeDocument/2006/relationships/image" Target="../media/image50.jpeg"/></Relationships>
</file>

<file path=ppt/slides/_rels/slide14.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53.jpeg"/><Relationship Id="rId1" Type="http://schemas.openxmlformats.org/officeDocument/2006/relationships/slideLayout" Target="../slideLayouts/slideLayout205.xml"/><Relationship Id="rId5" Type="http://schemas.openxmlformats.org/officeDocument/2006/relationships/image" Target="../media/image56.jpeg"/><Relationship Id="rId4" Type="http://schemas.openxmlformats.org/officeDocument/2006/relationships/image" Target="../media/image55.jpeg"/></Relationships>
</file>

<file path=ppt/slides/_rels/slide1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gif"/><Relationship Id="rId1" Type="http://schemas.openxmlformats.org/officeDocument/2006/relationships/slideLayout" Target="../slideLayouts/slideLayout109.xml"/><Relationship Id="rId4" Type="http://schemas.openxmlformats.org/officeDocument/2006/relationships/image" Target="../media/image59.jpeg"/></Relationships>
</file>

<file path=ppt/slides/_rels/slide16.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gif"/><Relationship Id="rId1" Type="http://schemas.openxmlformats.org/officeDocument/2006/relationships/slideLayout" Target="../slideLayouts/slideLayout143.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g"/></Relationships>
</file>

<file path=ppt/slides/_rels/slide17.xml.rels><?xml version="1.0" encoding="UTF-8" standalone="yes"?>
<Relationships xmlns="http://schemas.openxmlformats.org/package/2006/relationships"><Relationship Id="rId3" Type="http://schemas.openxmlformats.org/officeDocument/2006/relationships/image" Target="../media/image66.gif"/><Relationship Id="rId2" Type="http://schemas.openxmlformats.org/officeDocument/2006/relationships/image" Target="../media/image65.jpeg"/><Relationship Id="rId1" Type="http://schemas.openxmlformats.org/officeDocument/2006/relationships/slideLayout" Target="../slideLayouts/slideLayout143.xml"/><Relationship Id="rId5" Type="http://schemas.openxmlformats.org/officeDocument/2006/relationships/image" Target="../media/image68.jpeg"/><Relationship Id="rId4" Type="http://schemas.openxmlformats.org/officeDocument/2006/relationships/image" Target="../media/image67.jpeg"/></Relationships>
</file>

<file path=ppt/slides/_rels/slide1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109.xml"/><Relationship Id="rId4" Type="http://schemas.openxmlformats.org/officeDocument/2006/relationships/image" Target="../media/image71.jpg"/></Relationships>
</file>

<file path=ppt/slides/_rels/slide19.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143.xml"/><Relationship Id="rId4" Type="http://schemas.openxmlformats.org/officeDocument/2006/relationships/image" Target="../media/image74.jp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19.png"/><Relationship Id="rId4" Type="http://schemas.openxmlformats.org/officeDocument/2006/relationships/image" Target="../media/image18.jpeg"/></Relationships>
</file>

<file path=ppt/slides/_rels/slide20.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154.xml"/><Relationship Id="rId4" Type="http://schemas.openxmlformats.org/officeDocument/2006/relationships/image" Target="../media/image77.jpeg"/></Relationships>
</file>

<file path=ppt/slides/_rels/slide21.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154.xml"/><Relationship Id="rId5" Type="http://schemas.openxmlformats.org/officeDocument/2006/relationships/image" Target="../media/image81.jpg"/><Relationship Id="rId4" Type="http://schemas.openxmlformats.org/officeDocument/2006/relationships/image" Target="../media/image80.jpeg"/></Relationships>
</file>

<file path=ppt/slides/_rels/slide22.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image" Target="../media/image82.jpeg"/><Relationship Id="rId1" Type="http://schemas.openxmlformats.org/officeDocument/2006/relationships/slideLayout" Target="../slideLayouts/slideLayout171.xml"/><Relationship Id="rId6" Type="http://schemas.openxmlformats.org/officeDocument/2006/relationships/image" Target="../media/image86.jpg"/><Relationship Id="rId5" Type="http://schemas.openxmlformats.org/officeDocument/2006/relationships/image" Target="../media/image85.jpg"/><Relationship Id="rId4" Type="http://schemas.openxmlformats.org/officeDocument/2006/relationships/image" Target="../media/image84.jpg"/></Relationships>
</file>

<file path=ppt/slides/_rels/slide23.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143.xml"/><Relationship Id="rId5" Type="http://schemas.openxmlformats.org/officeDocument/2006/relationships/image" Target="../media/image90.jpg"/><Relationship Id="rId4" Type="http://schemas.openxmlformats.org/officeDocument/2006/relationships/image" Target="../media/image89.jpg"/></Relationships>
</file>

<file path=ppt/slides/_rels/slide24.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154.xml"/><Relationship Id="rId4" Type="http://schemas.openxmlformats.org/officeDocument/2006/relationships/image" Target="../media/image93.jpeg"/></Relationships>
</file>

<file path=ppt/slides/_rels/slide25.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75.xml"/></Relationships>
</file>

<file path=ppt/slides/_rels/slide26.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154.xml"/><Relationship Id="rId4" Type="http://schemas.openxmlformats.org/officeDocument/2006/relationships/image" Target="../media/image98.jpeg"/></Relationships>
</file>

<file path=ppt/slides/_rels/slide27.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jpeg"/><Relationship Id="rId1" Type="http://schemas.openxmlformats.org/officeDocument/2006/relationships/slideLayout" Target="../slideLayouts/slideLayout2.xml"/><Relationship Id="rId4" Type="http://schemas.openxmlformats.org/officeDocument/2006/relationships/image" Target="../media/image101.jpeg"/></Relationships>
</file>

<file path=ppt/slides/_rels/slide28.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image" Target="../media/image105.jpg"/><Relationship Id="rId2" Type="http://schemas.openxmlformats.org/officeDocument/2006/relationships/image" Target="../media/image104.jpg"/><Relationship Id="rId1" Type="http://schemas.openxmlformats.org/officeDocument/2006/relationships/slideLayout" Target="../slideLayouts/slideLayout188.xml"/><Relationship Id="rId4" Type="http://schemas.openxmlformats.org/officeDocument/2006/relationships/image" Target="../media/image106.jpeg"/></Relationships>
</file>

<file path=ppt/slides/_rels/slide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7.xml"/></Relationships>
</file>

<file path=ppt/slides/_rels/slide30.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slideLayout" Target="../slideLayouts/slideLayout36.xml"/><Relationship Id="rId4" Type="http://schemas.openxmlformats.org/officeDocument/2006/relationships/image" Target="../media/image109.jpeg"/></Relationships>
</file>

<file path=ppt/slides/_rels/slide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4.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9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7.gif"/><Relationship Id="rId5" Type="http://schemas.openxmlformats.org/officeDocument/2006/relationships/image" Target="../media/image19.png"/><Relationship Id="rId4" Type="http://schemas.openxmlformats.org/officeDocument/2006/relationships/image" Target="../media/image26.jpeg"/></Relationships>
</file>

<file path=ppt/slides/_rels/slide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21.xml"/></Relationships>
</file>

<file path=ppt/slides/_rels/slide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21.xml"/><Relationship Id="rId4" Type="http://schemas.openxmlformats.org/officeDocument/2006/relationships/image" Target="../media/image31.jpeg"/></Relationships>
</file>

<file path=ppt/slides/_rels/slide8.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21.xml"/></Relationships>
</file>

<file path=ppt/slides/_rels/slide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eg"/><Relationship Id="rId1" Type="http://schemas.openxmlformats.org/officeDocument/2006/relationships/slideLayout" Target="../slideLayouts/slideLayout58.xml"/><Relationship Id="rId4" Type="http://schemas.openxmlformats.org/officeDocument/2006/relationships/image" Target="../media/image3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26558" y="165624"/>
            <a:ext cx="5628068" cy="302833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237" y="3310294"/>
            <a:ext cx="4224270" cy="3367401"/>
          </a:xfrm>
          <a:prstGeom prst="rect">
            <a:avLst/>
          </a:prstGeom>
        </p:spPr>
      </p:pic>
      <p:sp>
        <p:nvSpPr>
          <p:cNvPr id="6" name="TextBox 5"/>
          <p:cNvSpPr txBox="1"/>
          <p:nvPr/>
        </p:nvSpPr>
        <p:spPr>
          <a:xfrm>
            <a:off x="6426558" y="3310294"/>
            <a:ext cx="5628067" cy="3416320"/>
          </a:xfrm>
          <a:prstGeom prst="rect">
            <a:avLst/>
          </a:prstGeom>
          <a:solidFill>
            <a:schemeClr val="accent1"/>
          </a:solidFill>
        </p:spPr>
        <p:txBody>
          <a:bodyPr wrap="square" rtlCol="0">
            <a:spAutoFit/>
          </a:bodyPr>
          <a:lstStyle/>
          <a:p>
            <a:pPr algn="just"/>
            <a:r>
              <a:rPr lang="en-US" b="1" dirty="0" err="1"/>
              <a:t>Атос</a:t>
            </a:r>
            <a:r>
              <a:rPr lang="en-US" b="1" dirty="0"/>
              <a:t> </a:t>
            </a:r>
            <a:r>
              <a:rPr lang="en-US" b="1" dirty="0" err="1"/>
              <a:t>се</a:t>
            </a:r>
            <a:r>
              <a:rPr lang="en-US" b="1" dirty="0"/>
              <a:t> </a:t>
            </a:r>
            <a:r>
              <a:rPr lang="en-US" b="1" dirty="0" err="1"/>
              <a:t>пружа</a:t>
            </a:r>
            <a:r>
              <a:rPr lang="en-US" b="1" dirty="0"/>
              <a:t> у </a:t>
            </a:r>
            <a:r>
              <a:rPr lang="en-US" b="1" dirty="0" err="1"/>
              <a:t>Eгејско</a:t>
            </a:r>
            <a:r>
              <a:rPr lang="en-US" b="1" dirty="0"/>
              <a:t> </a:t>
            </a:r>
            <a:r>
              <a:rPr lang="en-US" b="1" dirty="0" err="1"/>
              <a:t>море</a:t>
            </a:r>
            <a:r>
              <a:rPr lang="en-US" b="1" dirty="0"/>
              <a:t> </a:t>
            </a:r>
            <a:r>
              <a:rPr lang="en-US" b="1" dirty="0" err="1"/>
              <a:t>са</a:t>
            </a:r>
            <a:r>
              <a:rPr lang="en-US" b="1" dirty="0"/>
              <a:t> </a:t>
            </a:r>
            <a:r>
              <a:rPr lang="en-US" b="1" dirty="0" err="1"/>
              <a:t>источног</a:t>
            </a:r>
            <a:r>
              <a:rPr lang="en-US" b="1" dirty="0"/>
              <a:t> </a:t>
            </a:r>
            <a:r>
              <a:rPr lang="en-US" b="1" dirty="0" err="1"/>
              <a:t>краја</a:t>
            </a:r>
            <a:r>
              <a:rPr lang="en-US" b="1" dirty="0"/>
              <a:t> </a:t>
            </a:r>
            <a:r>
              <a:rPr lang="en-US" b="1" dirty="0" err="1"/>
              <a:t>полуострва</a:t>
            </a:r>
            <a:r>
              <a:rPr lang="en-US" b="1" dirty="0"/>
              <a:t> </a:t>
            </a:r>
            <a:r>
              <a:rPr lang="en-US" b="1" dirty="0" err="1" smtClean="0"/>
              <a:t>Халкидике</a:t>
            </a:r>
            <a:r>
              <a:rPr lang="sr-Cyrl-RS" b="1" dirty="0" smtClean="0"/>
              <a:t> </a:t>
            </a:r>
            <a:r>
              <a:rPr lang="en-US" b="1" dirty="0" err="1" smtClean="0"/>
              <a:t>дужином</a:t>
            </a:r>
            <a:r>
              <a:rPr lang="en-US" b="1" dirty="0" smtClean="0"/>
              <a:t> о</a:t>
            </a:r>
            <a:r>
              <a:rPr lang="en-US" b="1" dirty="0"/>
              <a:t> </a:t>
            </a:r>
            <a:r>
              <a:rPr lang="en-US" b="1" dirty="0" err="1" smtClean="0"/>
              <a:t>ко</a:t>
            </a:r>
            <a:r>
              <a:rPr lang="en-US" b="1" dirty="0" smtClean="0"/>
              <a:t> </a:t>
            </a:r>
            <a:r>
              <a:rPr lang="en-US" b="1" dirty="0"/>
              <a:t>45км у </a:t>
            </a:r>
            <a:r>
              <a:rPr lang="en-US" b="1" dirty="0" err="1"/>
              <a:t>правцу</a:t>
            </a:r>
            <a:r>
              <a:rPr lang="en-US" b="1" dirty="0"/>
              <a:t> </a:t>
            </a:r>
            <a:r>
              <a:rPr lang="en-US" b="1" dirty="0" err="1"/>
              <a:t>југоистока</a:t>
            </a:r>
            <a:r>
              <a:rPr lang="en-US" b="1" dirty="0"/>
              <a:t>. </a:t>
            </a:r>
            <a:r>
              <a:rPr lang="en-US" b="1" dirty="0" err="1"/>
              <a:t>Широко</a:t>
            </a:r>
            <a:r>
              <a:rPr lang="en-US" b="1" dirty="0"/>
              <a:t> </a:t>
            </a:r>
            <a:r>
              <a:rPr lang="en-US" b="1" dirty="0" err="1"/>
              <a:t>је</a:t>
            </a:r>
            <a:r>
              <a:rPr lang="en-US" b="1" dirty="0"/>
              <a:t> </a:t>
            </a:r>
            <a:r>
              <a:rPr lang="en-US" b="1" dirty="0" err="1"/>
              <a:t>само</a:t>
            </a:r>
            <a:r>
              <a:rPr lang="en-US" b="1" dirty="0"/>
              <a:t> 5 </a:t>
            </a:r>
            <a:r>
              <a:rPr lang="en-US" b="1" dirty="0" err="1"/>
              <a:t>до</a:t>
            </a:r>
            <a:r>
              <a:rPr lang="en-US" b="1" dirty="0"/>
              <a:t> 10 </a:t>
            </a:r>
            <a:r>
              <a:rPr lang="en-US" b="1" dirty="0" err="1"/>
              <a:t>километара</a:t>
            </a:r>
            <a:r>
              <a:rPr lang="en-US" b="1" dirty="0"/>
              <a:t>, </a:t>
            </a:r>
            <a:r>
              <a:rPr lang="en-US" b="1" dirty="0" err="1"/>
              <a:t>тако</a:t>
            </a:r>
            <a:r>
              <a:rPr lang="en-US" b="1" dirty="0"/>
              <a:t> </a:t>
            </a:r>
            <a:r>
              <a:rPr lang="en-US" b="1" dirty="0" err="1"/>
              <a:t>да</a:t>
            </a:r>
            <a:r>
              <a:rPr lang="en-US" b="1" dirty="0"/>
              <a:t> </a:t>
            </a:r>
            <a:r>
              <a:rPr lang="en-US" b="1" dirty="0" err="1"/>
              <a:t>заузима</a:t>
            </a:r>
            <a:r>
              <a:rPr lang="en-US" b="1" dirty="0"/>
              <a:t> </a:t>
            </a:r>
            <a:r>
              <a:rPr lang="en-US" b="1" dirty="0" err="1"/>
              <a:t>укупну</a:t>
            </a:r>
            <a:r>
              <a:rPr lang="en-US" b="1" dirty="0"/>
              <a:t> </a:t>
            </a:r>
            <a:r>
              <a:rPr lang="en-US" b="1" dirty="0" err="1"/>
              <a:t>површину</a:t>
            </a:r>
            <a:r>
              <a:rPr lang="en-US" b="1" dirty="0"/>
              <a:t>, </a:t>
            </a:r>
            <a:r>
              <a:rPr lang="en-US" b="1" dirty="0" err="1"/>
              <a:t>од</a:t>
            </a:r>
            <a:r>
              <a:rPr lang="en-US" b="1" dirty="0"/>
              <a:t> </a:t>
            </a:r>
            <a:r>
              <a:rPr lang="en-US" b="1" dirty="0" err="1"/>
              <a:t>око</a:t>
            </a:r>
            <a:r>
              <a:rPr lang="en-US" b="1" dirty="0"/>
              <a:t> 389 </a:t>
            </a:r>
            <a:r>
              <a:rPr lang="en-US" b="1" dirty="0" err="1"/>
              <a:t>квадратних</a:t>
            </a:r>
            <a:r>
              <a:rPr lang="en-US" b="1" dirty="0"/>
              <a:t> </a:t>
            </a:r>
            <a:r>
              <a:rPr lang="en-US" b="1" dirty="0" err="1"/>
              <a:t>километара</a:t>
            </a:r>
            <a:r>
              <a:rPr lang="en-US" b="1" dirty="0"/>
              <a:t>. </a:t>
            </a:r>
            <a:r>
              <a:rPr lang="en-US" b="1" dirty="0" err="1"/>
              <a:t>За</a:t>
            </a:r>
            <a:r>
              <a:rPr lang="en-US" b="1" dirty="0"/>
              <a:t> </a:t>
            </a:r>
            <a:r>
              <a:rPr lang="en-US" b="1" dirty="0" err="1"/>
              <a:t>Халкидику</a:t>
            </a:r>
            <a:r>
              <a:rPr lang="en-US" b="1" dirty="0"/>
              <a:t> </a:t>
            </a:r>
            <a:r>
              <a:rPr lang="en-US" b="1" dirty="0" err="1"/>
              <a:t>је</a:t>
            </a:r>
            <a:r>
              <a:rPr lang="en-US" b="1" dirty="0"/>
              <a:t> </a:t>
            </a:r>
            <a:r>
              <a:rPr lang="en-US" b="1" dirty="0" err="1"/>
              <a:t>везано</a:t>
            </a:r>
            <a:r>
              <a:rPr lang="en-US" b="1" dirty="0"/>
              <a:t> </a:t>
            </a:r>
            <a:r>
              <a:rPr lang="en-US" b="1" dirty="0" err="1"/>
              <a:t>земљоузом</a:t>
            </a:r>
            <a:r>
              <a:rPr lang="en-US" b="1" dirty="0"/>
              <a:t> </a:t>
            </a:r>
            <a:r>
              <a:rPr lang="en-US" b="1" dirty="0" err="1"/>
              <a:t>ширине</a:t>
            </a:r>
            <a:r>
              <a:rPr lang="en-US" b="1" dirty="0"/>
              <a:t> 2 </a:t>
            </a:r>
            <a:r>
              <a:rPr lang="en-US" b="1" dirty="0" err="1" smtClean="0"/>
              <a:t>км</a:t>
            </a:r>
            <a:r>
              <a:rPr lang="sr-Cyrl-RS" b="1" dirty="0" smtClean="0"/>
              <a:t>.То</a:t>
            </a:r>
            <a:r>
              <a:rPr lang="en-US" b="1" dirty="0" smtClean="0"/>
              <a:t> </a:t>
            </a:r>
            <a:r>
              <a:rPr lang="en-US" b="1" dirty="0" err="1"/>
              <a:t>је</a:t>
            </a:r>
            <a:r>
              <a:rPr lang="en-US" b="1" dirty="0"/>
              <a:t> </a:t>
            </a:r>
            <a:r>
              <a:rPr lang="en-US" b="1" dirty="0" err="1"/>
              <a:t>један</a:t>
            </a:r>
            <a:r>
              <a:rPr lang="en-US" b="1" dirty="0"/>
              <a:t> </a:t>
            </a:r>
            <a:r>
              <a:rPr lang="en-US" b="1" dirty="0" err="1"/>
              <a:t>од</a:t>
            </a:r>
            <a:r>
              <a:rPr lang="en-US" b="1" dirty="0"/>
              <a:t> </a:t>
            </a:r>
            <a:r>
              <a:rPr lang="en-US" b="1" dirty="0" err="1"/>
              <a:t>најзначајнијих</a:t>
            </a:r>
            <a:r>
              <a:rPr lang="en-US" b="1" dirty="0"/>
              <a:t> </a:t>
            </a:r>
            <a:r>
              <a:rPr lang="en-US" b="1" dirty="0" err="1"/>
              <a:t>предела</a:t>
            </a:r>
            <a:r>
              <a:rPr lang="en-US" b="1" dirty="0"/>
              <a:t> </a:t>
            </a:r>
            <a:r>
              <a:rPr lang="en-US" b="1" dirty="0" err="1"/>
              <a:t>Грчке</a:t>
            </a:r>
            <a:r>
              <a:rPr lang="en-US" b="1" dirty="0"/>
              <a:t>, </a:t>
            </a:r>
            <a:r>
              <a:rPr lang="en-US" b="1" dirty="0" err="1"/>
              <a:t>Балкана</a:t>
            </a:r>
            <a:r>
              <a:rPr lang="en-US" b="1" dirty="0"/>
              <a:t> </a:t>
            </a:r>
            <a:r>
              <a:rPr lang="en-US" b="1" dirty="0" err="1"/>
              <a:t>па</a:t>
            </a:r>
            <a:r>
              <a:rPr lang="en-US" b="1" dirty="0"/>
              <a:t> и </a:t>
            </a:r>
            <a:r>
              <a:rPr lang="en-US" b="1" dirty="0" err="1"/>
              <a:t>целог</a:t>
            </a:r>
            <a:r>
              <a:rPr lang="en-US" b="1" dirty="0"/>
              <a:t> </a:t>
            </a:r>
            <a:r>
              <a:rPr lang="en-US" b="1" dirty="0" err="1"/>
              <a:t>света</a:t>
            </a:r>
            <a:r>
              <a:rPr lang="en-US" b="1" dirty="0"/>
              <a:t> </a:t>
            </a:r>
            <a:r>
              <a:rPr lang="en-US" b="1" dirty="0" err="1"/>
              <a:t>због</a:t>
            </a:r>
            <a:r>
              <a:rPr lang="en-US" b="1" dirty="0"/>
              <a:t> </a:t>
            </a:r>
            <a:r>
              <a:rPr lang="en-US" b="1" dirty="0" err="1"/>
              <a:t>своје</a:t>
            </a:r>
            <a:r>
              <a:rPr lang="en-US" b="1" dirty="0"/>
              <a:t> </a:t>
            </a:r>
            <a:r>
              <a:rPr lang="en-US" b="1" dirty="0" err="1"/>
              <a:t>велике</a:t>
            </a:r>
            <a:r>
              <a:rPr lang="en-US" b="1" dirty="0"/>
              <a:t> </a:t>
            </a:r>
            <a:r>
              <a:rPr lang="en-US" b="1" dirty="0" err="1"/>
              <a:t>националне</a:t>
            </a:r>
            <a:r>
              <a:rPr lang="en-US" b="1" dirty="0"/>
              <a:t>, </a:t>
            </a:r>
            <a:r>
              <a:rPr lang="en-US" b="1" dirty="0" err="1"/>
              <a:t>историјске</a:t>
            </a:r>
            <a:r>
              <a:rPr lang="en-US" b="1" dirty="0"/>
              <a:t>, </a:t>
            </a:r>
            <a:r>
              <a:rPr lang="en-US" b="1" dirty="0" err="1"/>
              <a:t>теолошке</a:t>
            </a:r>
            <a:r>
              <a:rPr lang="en-US" b="1" dirty="0"/>
              <a:t>, </a:t>
            </a:r>
            <a:r>
              <a:rPr lang="en-US" b="1" dirty="0" err="1"/>
              <a:t>филолошке</a:t>
            </a:r>
            <a:r>
              <a:rPr lang="en-US" b="1" dirty="0"/>
              <a:t>, </a:t>
            </a:r>
            <a:r>
              <a:rPr lang="en-US" b="1" dirty="0" err="1"/>
              <a:t>хришћанске</a:t>
            </a:r>
            <a:r>
              <a:rPr lang="en-US" b="1" dirty="0"/>
              <a:t> и </a:t>
            </a:r>
            <a:r>
              <a:rPr lang="en-US" b="1" dirty="0" err="1"/>
              <a:t>уметничке</a:t>
            </a:r>
            <a:r>
              <a:rPr lang="en-US" b="1" dirty="0"/>
              <a:t> </a:t>
            </a:r>
            <a:r>
              <a:rPr lang="en-US" b="1" dirty="0" err="1"/>
              <a:t>вредности</a:t>
            </a:r>
            <a:r>
              <a:rPr lang="en-US" b="1" dirty="0"/>
              <a:t>. </a:t>
            </a:r>
            <a:r>
              <a:rPr lang="en-US" b="1" dirty="0" err="1"/>
              <a:t>Стожер</a:t>
            </a:r>
            <a:r>
              <a:rPr lang="en-US" b="1" dirty="0"/>
              <a:t> </a:t>
            </a:r>
            <a:r>
              <a:rPr lang="en-US" b="1" dirty="0" err="1"/>
              <a:t>православног</a:t>
            </a:r>
            <a:r>
              <a:rPr lang="en-US" b="1" dirty="0"/>
              <a:t> </a:t>
            </a:r>
            <a:r>
              <a:rPr lang="en-US" b="1" dirty="0" err="1"/>
              <a:t>монашког</a:t>
            </a:r>
            <a:r>
              <a:rPr lang="en-US" b="1" dirty="0"/>
              <a:t> </a:t>
            </a:r>
            <a:r>
              <a:rPr lang="en-US" b="1" dirty="0" err="1"/>
              <a:t>живота</a:t>
            </a:r>
            <a:r>
              <a:rPr lang="en-US" b="1" dirty="0"/>
              <a:t>, </a:t>
            </a:r>
            <a:r>
              <a:rPr lang="en-US" b="1" dirty="0" err="1"/>
              <a:t>уметности</a:t>
            </a:r>
            <a:r>
              <a:rPr lang="en-US" b="1" dirty="0"/>
              <a:t> и </a:t>
            </a:r>
            <a:r>
              <a:rPr lang="en-US" b="1" dirty="0" err="1"/>
              <a:t>писмености</a:t>
            </a:r>
            <a:r>
              <a:rPr lang="en-US" b="1" dirty="0"/>
              <a:t>, </a:t>
            </a:r>
            <a:r>
              <a:rPr lang="en-US" b="1" dirty="0" err="1"/>
              <a:t>највећи</a:t>
            </a:r>
            <a:r>
              <a:rPr lang="en-US" b="1" dirty="0"/>
              <a:t> </a:t>
            </a:r>
            <a:r>
              <a:rPr lang="en-US" b="1" dirty="0" err="1"/>
              <a:t>музеј</a:t>
            </a:r>
            <a:r>
              <a:rPr lang="en-US" b="1" dirty="0"/>
              <a:t> </a:t>
            </a:r>
            <a:r>
              <a:rPr lang="en-US" b="1" dirty="0" err="1"/>
              <a:t>на</a:t>
            </a:r>
            <a:r>
              <a:rPr lang="en-US" b="1" dirty="0"/>
              <a:t> </a:t>
            </a:r>
            <a:r>
              <a:rPr lang="en-US" b="1" dirty="0" err="1"/>
              <a:t>свету</a:t>
            </a:r>
            <a:r>
              <a:rPr lang="en-US" b="1" dirty="0"/>
              <a:t> и </a:t>
            </a:r>
            <a:r>
              <a:rPr lang="en-US" b="1" dirty="0" err="1"/>
              <a:t>данас</a:t>
            </a:r>
            <a:r>
              <a:rPr lang="en-US" b="1" dirty="0"/>
              <a:t> </a:t>
            </a:r>
            <a:r>
              <a:rPr lang="en-US" b="1" dirty="0" err="1"/>
              <a:t>један</a:t>
            </a:r>
            <a:r>
              <a:rPr lang="en-US" b="1" dirty="0"/>
              <a:t> </a:t>
            </a:r>
            <a:r>
              <a:rPr lang="en-US" b="1" dirty="0" err="1"/>
              <a:t>од</a:t>
            </a:r>
            <a:r>
              <a:rPr lang="en-US" b="1" dirty="0"/>
              <a:t> </a:t>
            </a:r>
            <a:r>
              <a:rPr lang="en-US" b="1" dirty="0" err="1"/>
              <a:t>најзначајнијих</a:t>
            </a:r>
            <a:r>
              <a:rPr lang="en-US" b="1" dirty="0"/>
              <a:t> </a:t>
            </a:r>
            <a:r>
              <a:rPr lang="en-US" b="1" dirty="0" err="1"/>
              <a:t>светионика</a:t>
            </a:r>
            <a:r>
              <a:rPr lang="en-US" b="1" dirty="0"/>
              <a:t> </a:t>
            </a:r>
            <a:r>
              <a:rPr lang="en-US" b="1" dirty="0" err="1"/>
              <a:t>светског</a:t>
            </a:r>
            <a:r>
              <a:rPr lang="en-US" b="1" dirty="0"/>
              <a:t> </a:t>
            </a:r>
            <a:r>
              <a:rPr lang="en-US" b="1" dirty="0" err="1"/>
              <a:t>хришћанства</a:t>
            </a:r>
            <a:r>
              <a:rPr lang="en-US" b="1" dirty="0"/>
              <a:t>.</a:t>
            </a:r>
            <a:endParaRPr lang="sr-Latn-RS" b="1" dirty="0"/>
          </a:p>
        </p:txBody>
      </p:sp>
      <p:sp>
        <p:nvSpPr>
          <p:cNvPr id="7" name="Subtitle 6"/>
          <p:cNvSpPr>
            <a:spLocks noGrp="1"/>
          </p:cNvSpPr>
          <p:nvPr>
            <p:ph type="subTitle" idx="1"/>
          </p:nvPr>
        </p:nvSpPr>
        <p:spPr>
          <a:xfrm>
            <a:off x="648237" y="165624"/>
            <a:ext cx="4224270" cy="3028337"/>
          </a:xfrm>
          <a:solidFill>
            <a:schemeClr val="accent1">
              <a:lumMod val="60000"/>
              <a:lumOff val="40000"/>
            </a:schemeClr>
          </a:solidFill>
        </p:spPr>
        <p:txBody>
          <a:bodyPr>
            <a:normAutofit/>
          </a:bodyPr>
          <a:lstStyle/>
          <a:p>
            <a:pPr algn="just"/>
            <a:r>
              <a:rPr lang="ru-RU" sz="2000" b="1" dirty="0">
                <a:solidFill>
                  <a:schemeClr val="accent1">
                    <a:lumMod val="50000"/>
                  </a:schemeClr>
                </a:solidFill>
              </a:rPr>
              <a:t>Халкидики или </a:t>
            </a:r>
            <a:r>
              <a:rPr lang="ru-RU" sz="2000" b="1" dirty="0" smtClean="0">
                <a:solidFill>
                  <a:schemeClr val="accent1">
                    <a:lumMod val="50000"/>
                  </a:schemeClr>
                </a:solidFill>
              </a:rPr>
              <a:t>Халкидик </a:t>
            </a:r>
            <a:r>
              <a:rPr lang="ru-RU" sz="2000" b="1" dirty="0">
                <a:solidFill>
                  <a:schemeClr val="accent1">
                    <a:lumMod val="50000"/>
                  </a:schemeClr>
                </a:solidFill>
              </a:rPr>
              <a:t>је полуострво </a:t>
            </a:r>
            <a:r>
              <a:rPr lang="ru-RU" sz="2000" b="1" dirty="0" smtClean="0">
                <a:solidFill>
                  <a:schemeClr val="accent1">
                    <a:lumMod val="50000"/>
                  </a:schemeClr>
                </a:solidFill>
              </a:rPr>
              <a:t>у Егејском мору, </a:t>
            </a:r>
            <a:r>
              <a:rPr lang="ru-RU" sz="2000" b="1" dirty="0">
                <a:solidFill>
                  <a:schemeClr val="accent1">
                    <a:lumMod val="50000"/>
                  </a:schemeClr>
                </a:solidFill>
              </a:rPr>
              <a:t>у саставу </a:t>
            </a:r>
            <a:r>
              <a:rPr lang="ru-RU" sz="2000" b="1" dirty="0" smtClean="0">
                <a:solidFill>
                  <a:schemeClr val="accent1">
                    <a:lumMod val="50000"/>
                  </a:schemeClr>
                </a:solidFill>
              </a:rPr>
              <a:t>Грчке, </a:t>
            </a:r>
            <a:r>
              <a:rPr lang="ru-RU" sz="2000" b="1" dirty="0">
                <a:solidFill>
                  <a:schemeClr val="accent1">
                    <a:lumMod val="50000"/>
                  </a:schemeClr>
                </a:solidFill>
              </a:rPr>
              <a:t>покрајина Егејска Македонија. Полуострво се налази јужно од </a:t>
            </a:r>
            <a:r>
              <a:rPr lang="ru-RU" sz="2000" b="1" dirty="0" smtClean="0">
                <a:solidFill>
                  <a:schemeClr val="accent1">
                    <a:lumMod val="50000"/>
                  </a:schemeClr>
                </a:solidFill>
              </a:rPr>
              <a:t>Солуна.</a:t>
            </a:r>
            <a:r>
              <a:rPr lang="ru-RU" sz="2000" b="1" dirty="0">
                <a:solidFill>
                  <a:schemeClr val="accent1">
                    <a:lumMod val="50000"/>
                  </a:schemeClr>
                </a:solidFill>
              </a:rPr>
              <a:t> Обликом је веома разуђен у јужној половини и ту се образују три мања полуострва: Света гора или Атос на југоистоку, </a:t>
            </a:r>
            <a:r>
              <a:rPr lang="ru-RU" sz="2000" b="1" dirty="0" smtClean="0">
                <a:solidFill>
                  <a:schemeClr val="accent1">
                    <a:lumMod val="50000"/>
                  </a:schemeClr>
                </a:solidFill>
              </a:rPr>
              <a:t>Ситонија на </a:t>
            </a:r>
            <a:r>
              <a:rPr lang="ru-RU" sz="2000" b="1" dirty="0">
                <a:solidFill>
                  <a:schemeClr val="accent1">
                    <a:lumMod val="50000"/>
                  </a:schemeClr>
                </a:solidFill>
              </a:rPr>
              <a:t>југу и у средини и Касандра на југозападу. </a:t>
            </a:r>
            <a:endParaRPr lang="sr-Latn-RS" sz="2000" b="1" dirty="0">
              <a:solidFill>
                <a:schemeClr val="accent1">
                  <a:lumMod val="50000"/>
                </a:schemeClr>
              </a:solidFill>
            </a:endParaRPr>
          </a:p>
        </p:txBody>
      </p:sp>
      <p:sp>
        <p:nvSpPr>
          <p:cNvPr id="8" name="TextBox 7"/>
          <p:cNvSpPr txBox="1"/>
          <p:nvPr/>
        </p:nvSpPr>
        <p:spPr>
          <a:xfrm>
            <a:off x="6117465" y="801915"/>
            <a:ext cx="1184856" cy="5016758"/>
          </a:xfrm>
          <a:prstGeom prst="rect">
            <a:avLst/>
          </a:prstGeom>
          <a:noFill/>
        </p:spPr>
        <p:txBody>
          <a:bodyPr wrap="square" rtlCol="0">
            <a:spAutoFit/>
          </a:bodyPr>
          <a:lstStyle/>
          <a:p>
            <a:r>
              <a:rPr lang="sr-Cyrl-RS" sz="2000" b="1" dirty="0" smtClean="0">
                <a:solidFill>
                  <a:srgbClr val="002060"/>
                </a:solidFill>
              </a:rPr>
              <a:t>С</a:t>
            </a:r>
          </a:p>
          <a:p>
            <a:r>
              <a:rPr lang="sr-Cyrl-RS" sz="2000" b="1" dirty="0" smtClean="0">
                <a:solidFill>
                  <a:srgbClr val="002060"/>
                </a:solidFill>
              </a:rPr>
              <a:t>В</a:t>
            </a:r>
          </a:p>
          <a:p>
            <a:r>
              <a:rPr lang="sr-Cyrl-RS" sz="2000" b="1" dirty="0" smtClean="0">
                <a:solidFill>
                  <a:srgbClr val="002060"/>
                </a:solidFill>
              </a:rPr>
              <a:t>Е</a:t>
            </a:r>
          </a:p>
          <a:p>
            <a:r>
              <a:rPr lang="sr-Cyrl-RS" sz="2000" b="1" dirty="0" smtClean="0">
                <a:solidFill>
                  <a:srgbClr val="002060"/>
                </a:solidFill>
              </a:rPr>
              <a:t>Т</a:t>
            </a:r>
          </a:p>
          <a:p>
            <a:r>
              <a:rPr lang="sr-Cyrl-RS" sz="2000" b="1" dirty="0" smtClean="0">
                <a:solidFill>
                  <a:srgbClr val="002060"/>
                </a:solidFill>
              </a:rPr>
              <a:t>А</a:t>
            </a:r>
          </a:p>
          <a:p>
            <a:endParaRPr lang="sr-Cyrl-RS" sz="2000" b="1" dirty="0">
              <a:solidFill>
                <a:srgbClr val="002060"/>
              </a:solidFill>
            </a:endParaRPr>
          </a:p>
          <a:p>
            <a:endParaRPr lang="sr-Cyrl-RS" sz="2000" b="1" dirty="0" smtClean="0">
              <a:solidFill>
                <a:srgbClr val="002060"/>
              </a:solidFill>
            </a:endParaRPr>
          </a:p>
          <a:p>
            <a:endParaRPr lang="sr-Cyrl-RS" sz="2000" b="1" dirty="0">
              <a:solidFill>
                <a:srgbClr val="002060"/>
              </a:solidFill>
            </a:endParaRPr>
          </a:p>
          <a:p>
            <a:endParaRPr lang="sr-Cyrl-RS" sz="2000" b="1" dirty="0" smtClean="0">
              <a:solidFill>
                <a:srgbClr val="002060"/>
              </a:solidFill>
            </a:endParaRPr>
          </a:p>
          <a:p>
            <a:endParaRPr lang="sr-Cyrl-RS" sz="2000" b="1" dirty="0">
              <a:solidFill>
                <a:srgbClr val="002060"/>
              </a:solidFill>
            </a:endParaRPr>
          </a:p>
          <a:p>
            <a:endParaRPr lang="sr-Cyrl-RS" sz="2000" b="1" dirty="0" smtClean="0">
              <a:solidFill>
                <a:srgbClr val="002060"/>
              </a:solidFill>
            </a:endParaRPr>
          </a:p>
          <a:p>
            <a:endParaRPr lang="sr-Cyrl-RS" sz="2000" b="1" dirty="0">
              <a:solidFill>
                <a:srgbClr val="002060"/>
              </a:solidFill>
            </a:endParaRPr>
          </a:p>
          <a:p>
            <a:r>
              <a:rPr lang="sr-Cyrl-RS" sz="2000" b="1" dirty="0" smtClean="0">
                <a:solidFill>
                  <a:srgbClr val="002060"/>
                </a:solidFill>
              </a:rPr>
              <a:t>Г</a:t>
            </a:r>
          </a:p>
          <a:p>
            <a:r>
              <a:rPr lang="sr-Cyrl-RS" sz="2000" b="1" dirty="0" smtClean="0">
                <a:solidFill>
                  <a:srgbClr val="002060"/>
                </a:solidFill>
              </a:rPr>
              <a:t>О</a:t>
            </a:r>
          </a:p>
          <a:p>
            <a:r>
              <a:rPr lang="sr-Cyrl-RS" sz="2000" b="1" dirty="0" smtClean="0">
                <a:solidFill>
                  <a:srgbClr val="002060"/>
                </a:solidFill>
              </a:rPr>
              <a:t>Р</a:t>
            </a:r>
          </a:p>
          <a:p>
            <a:r>
              <a:rPr lang="sr-Cyrl-RS" sz="2000" b="1" dirty="0">
                <a:solidFill>
                  <a:srgbClr val="002060"/>
                </a:solidFill>
              </a:rPr>
              <a:t>А</a:t>
            </a:r>
            <a:endParaRPr lang="sr-Latn-RS" sz="2000" b="1" dirty="0">
              <a:solidFill>
                <a:srgbClr val="002060"/>
              </a:solidFill>
            </a:endParaRPr>
          </a:p>
        </p:txBody>
      </p:sp>
      <p:sp>
        <p:nvSpPr>
          <p:cNvPr id="11" name="TextBox 10"/>
          <p:cNvSpPr txBox="1"/>
          <p:nvPr/>
        </p:nvSpPr>
        <p:spPr>
          <a:xfrm>
            <a:off x="180304" y="2125013"/>
            <a:ext cx="648237" cy="2862322"/>
          </a:xfrm>
          <a:prstGeom prst="rect">
            <a:avLst/>
          </a:prstGeom>
          <a:noFill/>
        </p:spPr>
        <p:txBody>
          <a:bodyPr wrap="square" rtlCol="0">
            <a:spAutoFit/>
          </a:bodyPr>
          <a:lstStyle/>
          <a:p>
            <a:r>
              <a:rPr lang="sr-Cyrl-RS" sz="2000" b="1" dirty="0" smtClean="0">
                <a:solidFill>
                  <a:srgbClr val="002060"/>
                </a:solidFill>
              </a:rPr>
              <a:t>Х</a:t>
            </a:r>
          </a:p>
          <a:p>
            <a:r>
              <a:rPr lang="sr-Cyrl-RS" sz="2000" b="1" dirty="0" smtClean="0">
                <a:solidFill>
                  <a:srgbClr val="002060"/>
                </a:solidFill>
              </a:rPr>
              <a:t>А</a:t>
            </a:r>
          </a:p>
          <a:p>
            <a:r>
              <a:rPr lang="sr-Cyrl-RS" sz="2000" b="1" dirty="0" smtClean="0">
                <a:solidFill>
                  <a:srgbClr val="002060"/>
                </a:solidFill>
              </a:rPr>
              <a:t>Л</a:t>
            </a:r>
          </a:p>
          <a:p>
            <a:r>
              <a:rPr lang="sr-Cyrl-RS" sz="2000" b="1" dirty="0" smtClean="0">
                <a:solidFill>
                  <a:srgbClr val="002060"/>
                </a:solidFill>
              </a:rPr>
              <a:t>К</a:t>
            </a:r>
          </a:p>
          <a:p>
            <a:r>
              <a:rPr lang="sr-Cyrl-RS" sz="2000" b="1" dirty="0" smtClean="0">
                <a:solidFill>
                  <a:srgbClr val="002060"/>
                </a:solidFill>
              </a:rPr>
              <a:t>И</a:t>
            </a:r>
          </a:p>
          <a:p>
            <a:r>
              <a:rPr lang="sr-Cyrl-RS" sz="2000" b="1" dirty="0" smtClean="0">
                <a:solidFill>
                  <a:srgbClr val="002060"/>
                </a:solidFill>
              </a:rPr>
              <a:t>Д</a:t>
            </a:r>
          </a:p>
          <a:p>
            <a:r>
              <a:rPr lang="sr-Cyrl-RS" sz="2000" b="1" dirty="0" smtClean="0">
                <a:solidFill>
                  <a:srgbClr val="002060"/>
                </a:solidFill>
              </a:rPr>
              <a:t>И</a:t>
            </a:r>
          </a:p>
          <a:p>
            <a:r>
              <a:rPr lang="sr-Cyrl-RS" sz="2000" b="1" dirty="0" smtClean="0">
                <a:solidFill>
                  <a:srgbClr val="002060"/>
                </a:solidFill>
              </a:rPr>
              <a:t>К</a:t>
            </a:r>
          </a:p>
          <a:p>
            <a:r>
              <a:rPr lang="sr-Cyrl-RS" sz="2000" b="1" dirty="0">
                <a:solidFill>
                  <a:srgbClr val="002060"/>
                </a:solidFill>
              </a:rPr>
              <a:t>И</a:t>
            </a:r>
            <a:endParaRPr lang="sr-Latn-RS" sz="2000" b="1" dirty="0">
              <a:solidFill>
                <a:srgbClr val="002060"/>
              </a:solidFill>
            </a:endParaRPr>
          </a:p>
        </p:txBody>
      </p:sp>
    </p:spTree>
    <p:extLst>
      <p:ext uri="{BB962C8B-B14F-4D97-AF65-F5344CB8AC3E}">
        <p14:creationId xmlns:p14="http://schemas.microsoft.com/office/powerpoint/2010/main" val="12366383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1500"/>
                                        <p:tgtEl>
                                          <p:spTgt spid="11"/>
                                        </p:tgtEl>
                                      </p:cBhvr>
                                    </p:animEffect>
                                  </p:childTnLst>
                                </p:cTn>
                              </p:par>
                            </p:childTnLst>
                          </p:cTn>
                        </p:par>
                        <p:par>
                          <p:cTn id="8" fill="hold">
                            <p:stCondLst>
                              <p:cond delay="1500"/>
                            </p:stCondLst>
                            <p:childTnLst>
                              <p:par>
                                <p:cTn id="9" presetID="2" presetClass="entr" presetSubtype="4"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par>
                          <p:cTn id="13" fill="hold">
                            <p:stCondLst>
                              <p:cond delay="2000"/>
                            </p:stCondLst>
                            <p:childTnLst>
                              <p:par>
                                <p:cTn id="14" presetID="42" presetClass="entr" presetSubtype="0" fill="hold" grpId="0" nodeType="afterEffect">
                                  <p:stCondLst>
                                    <p:cond delay="0"/>
                                  </p:stCondLst>
                                  <p:childTnLst>
                                    <p:set>
                                      <p:cBhvr>
                                        <p:cTn id="15" dur="1" fill="hold">
                                          <p:stCondLst>
                                            <p:cond delay="0"/>
                                          </p:stCondLst>
                                        </p:cTn>
                                        <p:tgtEl>
                                          <p:spTgt spid="7">
                                            <p:bg/>
                                          </p:spTgt>
                                        </p:tgtEl>
                                        <p:attrNameLst>
                                          <p:attrName>style.visibility</p:attrName>
                                        </p:attrNameLst>
                                      </p:cBhvr>
                                      <p:to>
                                        <p:strVal val="visible"/>
                                      </p:to>
                                    </p:set>
                                    <p:animEffect transition="in" filter="fade">
                                      <p:cBhvr>
                                        <p:cTn id="16" dur="1000"/>
                                        <p:tgtEl>
                                          <p:spTgt spid="7">
                                            <p:bg/>
                                          </p:spTgt>
                                        </p:tgtEl>
                                      </p:cBhvr>
                                    </p:animEffect>
                                    <p:anim calcmode="lin" valueType="num">
                                      <p:cBhvr>
                                        <p:cTn id="17" dur="1000" fill="hold"/>
                                        <p:tgtEl>
                                          <p:spTgt spid="7">
                                            <p:bg/>
                                          </p:spTgt>
                                        </p:tgtEl>
                                        <p:attrNameLst>
                                          <p:attrName>ppt_x</p:attrName>
                                        </p:attrNameLst>
                                      </p:cBhvr>
                                      <p:tavLst>
                                        <p:tav tm="0">
                                          <p:val>
                                            <p:strVal val="#ppt_x"/>
                                          </p:val>
                                        </p:tav>
                                        <p:tav tm="100000">
                                          <p:val>
                                            <p:strVal val="#ppt_x"/>
                                          </p:val>
                                        </p:tav>
                                      </p:tavLst>
                                    </p:anim>
                                    <p:anim calcmode="lin" valueType="num">
                                      <p:cBhvr>
                                        <p:cTn id="18" dur="1000" fill="hold"/>
                                        <p:tgtEl>
                                          <p:spTgt spid="7">
                                            <p:bg/>
                                          </p:spTgt>
                                        </p:tgtEl>
                                        <p:attrNameLst>
                                          <p:attrName>ppt_y</p:attrName>
                                        </p:attrNameLst>
                                      </p:cBhvr>
                                      <p:tavLst>
                                        <p:tav tm="0">
                                          <p:val>
                                            <p:strVal val="#ppt_y+.1"/>
                                          </p:val>
                                        </p:tav>
                                        <p:tav tm="100000">
                                          <p:val>
                                            <p:strVal val="#ppt_y"/>
                                          </p:val>
                                        </p:tav>
                                      </p:tavLst>
                                    </p:anim>
                                  </p:childTnLst>
                                </p:cTn>
                              </p:par>
                            </p:childTnLst>
                          </p:cTn>
                        </p:par>
                        <p:par>
                          <p:cTn id="19" fill="hold">
                            <p:stCondLst>
                              <p:cond delay="3000"/>
                            </p:stCondLst>
                            <p:childTnLst>
                              <p:par>
                                <p:cTn id="20" presetID="42" presetClass="entr" presetSubtype="0" fill="hold" grpId="0" nodeType="after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fade">
                                      <p:cBhvr>
                                        <p:cTn id="22" dur="1000"/>
                                        <p:tgtEl>
                                          <p:spTgt spid="7">
                                            <p:txEl>
                                              <p:pRg st="0" end="0"/>
                                            </p:txEl>
                                          </p:spTgt>
                                        </p:tgtEl>
                                      </p:cBhvr>
                                    </p:animEffect>
                                    <p:anim calcmode="lin" valueType="num">
                                      <p:cBhvr>
                                        <p:cTn id="23"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par>
                          <p:cTn id="25" fill="hold">
                            <p:stCondLst>
                              <p:cond delay="4000"/>
                            </p:stCondLst>
                            <p:childTnLst>
                              <p:par>
                                <p:cTn id="26" presetID="6" presetClass="entr" presetSubtype="16" fill="hold" nodeType="after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circle(in)">
                                      <p:cBhvr>
                                        <p:cTn id="28" dur="2000"/>
                                        <p:tgtEl>
                                          <p:spTgt spid="4"/>
                                        </p:tgtEl>
                                      </p:cBhvr>
                                    </p:animEffect>
                                  </p:childTnLst>
                                </p:cTn>
                              </p:par>
                            </p:childTnLst>
                          </p:cTn>
                        </p:par>
                        <p:par>
                          <p:cTn id="29" fill="hold">
                            <p:stCondLst>
                              <p:cond delay="6000"/>
                            </p:stCondLst>
                            <p:childTnLst>
                              <p:par>
                                <p:cTn id="30" presetID="42" presetClass="entr" presetSubtype="0"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anim calcmode="lin" valueType="num">
                                      <p:cBhvr>
                                        <p:cTn id="33" dur="1000" fill="hold"/>
                                        <p:tgtEl>
                                          <p:spTgt spid="6"/>
                                        </p:tgtEl>
                                        <p:attrNameLst>
                                          <p:attrName>ppt_x</p:attrName>
                                        </p:attrNameLst>
                                      </p:cBhvr>
                                      <p:tavLst>
                                        <p:tav tm="0">
                                          <p:val>
                                            <p:strVal val="#ppt_x"/>
                                          </p:val>
                                        </p:tav>
                                        <p:tav tm="100000">
                                          <p:val>
                                            <p:strVal val="#ppt_x"/>
                                          </p:val>
                                        </p:tav>
                                      </p:tavLst>
                                    </p:anim>
                                    <p:anim calcmode="lin" valueType="num">
                                      <p:cBhvr>
                                        <p:cTn id="34" dur="1000" fill="hold"/>
                                        <p:tgtEl>
                                          <p:spTgt spid="6"/>
                                        </p:tgtEl>
                                        <p:attrNameLst>
                                          <p:attrName>ppt_y</p:attrName>
                                        </p:attrNameLst>
                                      </p:cBhvr>
                                      <p:tavLst>
                                        <p:tav tm="0">
                                          <p:val>
                                            <p:strVal val="#ppt_y+.1"/>
                                          </p:val>
                                        </p:tav>
                                        <p:tav tm="100000">
                                          <p:val>
                                            <p:strVal val="#ppt_y"/>
                                          </p:val>
                                        </p:tav>
                                      </p:tavLst>
                                    </p:anim>
                                  </p:childTnLst>
                                </p:cTn>
                              </p:par>
                            </p:childTnLst>
                          </p:cTn>
                        </p:par>
                        <p:par>
                          <p:cTn id="35" fill="hold">
                            <p:stCondLst>
                              <p:cond delay="7000"/>
                            </p:stCondLst>
                            <p:childTnLst>
                              <p:par>
                                <p:cTn id="36" presetID="1" presetClass="path" presetSubtype="0" accel="50000" decel="50000" fill="hold" grpId="0" nodeType="afterEffect">
                                  <p:stCondLst>
                                    <p:cond delay="0"/>
                                  </p:stCondLst>
                                  <p:childTnLst>
                                    <p:animMotion origin="layout" path="M 0 0 C 0.069 0 0.125 0.056 0.125 0.125 C 0.125 0.194 0.069 0.25 0 0.25 C -0.069 0.25 -0.125 0.194 -0.125 0.125 C -0.125 0.056 -0.069 0 0 0 Z" pathEditMode="relative" ptsTypes="">
                                      <p:cBhvr>
                                        <p:cTn id="37" dur="1500" fill="hold"/>
                                        <p:tgtEl>
                                          <p:spTgt spid="8"/>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build="p" animBg="1"/>
      <p:bldP spid="8" grpId="0"/>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125269"/>
            <a:ext cx="2962139" cy="2914144"/>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3910363"/>
            <a:ext cx="2962142" cy="2947637"/>
          </a:xfr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79603" y="3910363"/>
            <a:ext cx="3112396" cy="2972156"/>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79603" y="125268"/>
            <a:ext cx="3112395" cy="2914145"/>
          </a:xfrm>
          <a:prstGeom prst="rect">
            <a:avLst/>
          </a:prstGeom>
        </p:spPr>
      </p:pic>
      <p:sp>
        <p:nvSpPr>
          <p:cNvPr id="10" name="TextBox 9"/>
          <p:cNvSpPr txBox="1"/>
          <p:nvPr/>
        </p:nvSpPr>
        <p:spPr>
          <a:xfrm>
            <a:off x="3084489" y="3148884"/>
            <a:ext cx="5872766" cy="3539430"/>
          </a:xfrm>
          <a:prstGeom prst="rect">
            <a:avLst/>
          </a:prstGeom>
          <a:solidFill>
            <a:schemeClr val="tx2">
              <a:lumMod val="60000"/>
              <a:lumOff val="40000"/>
            </a:schemeClr>
          </a:solidFill>
        </p:spPr>
        <p:txBody>
          <a:bodyPr wrap="square" rtlCol="0">
            <a:spAutoFit/>
          </a:bodyPr>
          <a:lstStyle/>
          <a:p>
            <a:pPr algn="just"/>
            <a:r>
              <a:rPr lang="ru-RU" sz="1600" b="1" dirty="0"/>
              <a:t>Дохија или подрум је део Игуменарије који заузима два најнижа нивоа овог конака. Спада у најстарије објекте Хиландара. Зидови потичу из 11. и 12.века и на деловима ових зидова, по грчким изворима, Свети Сава је изградио одбрамбени зид и на њега наслонио трпезарију и мађупницу-кухињу. Током </a:t>
            </a:r>
            <a:r>
              <a:rPr lang="ru-RU" sz="1600" b="1" dirty="0" smtClean="0"/>
              <a:t>13,14 </a:t>
            </a:r>
            <a:r>
              <a:rPr lang="ru-RU" sz="1600" b="1" dirty="0"/>
              <a:t>и 15.века Дохија ће да претрпи многе преправке и обнове, као што су пожари, земљотреси и напади гусара. Током 16.века под покровитељством руског цара Ивана Васиљевича и његовог брата Георгија Васиљевича започиње изградња виших нивоа Дохије која ће прерасти у конак Игуменарију. </a:t>
            </a:r>
            <a:r>
              <a:rPr lang="ru-RU" sz="1600" b="1" dirty="0" smtClean="0"/>
              <a:t>У </a:t>
            </a:r>
            <a:r>
              <a:rPr lang="ru-RU" sz="1600" b="1" dirty="0"/>
              <a:t>Дохији се чувало жито, као и све друге потрепштине за манастирску кухињу, док се на јужној страни Дохије настављао подрум трпезарије краља Милутина у коме се данас као и некада чувало </a:t>
            </a:r>
            <a:r>
              <a:rPr lang="ru-RU" sz="1600" b="1" dirty="0" smtClean="0"/>
              <a:t>вино.</a:t>
            </a:r>
            <a:endParaRPr lang="ru-RU" sz="1600" b="1" dirty="0">
              <a:effectLst/>
            </a:endParaRPr>
          </a:p>
        </p:txBody>
      </p:sp>
      <p:sp>
        <p:nvSpPr>
          <p:cNvPr id="12" name="TextBox 11"/>
          <p:cNvSpPr txBox="1"/>
          <p:nvPr/>
        </p:nvSpPr>
        <p:spPr>
          <a:xfrm>
            <a:off x="8957255" y="3148884"/>
            <a:ext cx="3186500" cy="523220"/>
          </a:xfrm>
          <a:prstGeom prst="rect">
            <a:avLst/>
          </a:prstGeom>
          <a:solidFill>
            <a:schemeClr val="accent5">
              <a:lumMod val="60000"/>
              <a:lumOff val="40000"/>
            </a:schemeClr>
          </a:solidFill>
        </p:spPr>
        <p:txBody>
          <a:bodyPr wrap="square" rtlCol="0">
            <a:spAutoFit/>
          </a:bodyPr>
          <a:lstStyle/>
          <a:p>
            <a:r>
              <a:rPr lang="sr-Cyrl-RS" sz="2800" b="1" dirty="0" smtClean="0"/>
              <a:t>              подрум</a:t>
            </a:r>
            <a:endParaRPr lang="sr-Latn-RS" sz="2800" b="1" dirty="0"/>
          </a:p>
        </p:txBody>
      </p: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84489" y="132674"/>
            <a:ext cx="5872766" cy="2785358"/>
          </a:xfrm>
          <a:prstGeom prst="rect">
            <a:avLst/>
          </a:prstGeom>
          <a:ln>
            <a:noFill/>
          </a:ln>
          <a:effectLst>
            <a:outerShdw blurRad="190500" algn="tl" rotWithShape="0">
              <a:srgbClr val="000000">
                <a:alpha val="70000"/>
              </a:srgbClr>
            </a:outerShdw>
          </a:effectLst>
        </p:spPr>
      </p:pic>
      <p:sp>
        <p:nvSpPr>
          <p:cNvPr id="3" name="TextBox 2"/>
          <p:cNvSpPr txBox="1"/>
          <p:nvPr/>
        </p:nvSpPr>
        <p:spPr>
          <a:xfrm>
            <a:off x="-1" y="3148885"/>
            <a:ext cx="3084489" cy="523220"/>
          </a:xfrm>
          <a:prstGeom prst="rect">
            <a:avLst/>
          </a:prstGeom>
          <a:solidFill>
            <a:schemeClr val="accent1">
              <a:lumMod val="60000"/>
              <a:lumOff val="40000"/>
            </a:schemeClr>
          </a:solidFill>
        </p:spPr>
        <p:txBody>
          <a:bodyPr wrap="square" rtlCol="0">
            <a:spAutoFit/>
          </a:bodyPr>
          <a:lstStyle/>
          <a:p>
            <a:pPr algn="just"/>
            <a:r>
              <a:rPr lang="sr-Cyrl-RS" sz="2800" b="1" dirty="0" smtClean="0"/>
              <a:t>Манастирски</a:t>
            </a:r>
            <a:endParaRPr lang="sr-Latn-RS" sz="2800" b="1" dirty="0"/>
          </a:p>
        </p:txBody>
      </p:sp>
    </p:spTree>
    <p:extLst>
      <p:ext uri="{BB962C8B-B14F-4D97-AF65-F5344CB8AC3E}">
        <p14:creationId xmlns:p14="http://schemas.microsoft.com/office/powerpoint/2010/main" val="18760602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396430" y="607752"/>
            <a:ext cx="4400455" cy="251936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789" y="103029"/>
            <a:ext cx="2266682" cy="272542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27335" y="103028"/>
            <a:ext cx="2661634" cy="272542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TextBox 6"/>
          <p:cNvSpPr txBox="1"/>
          <p:nvPr/>
        </p:nvSpPr>
        <p:spPr>
          <a:xfrm>
            <a:off x="128789" y="3795110"/>
            <a:ext cx="11410682" cy="2862322"/>
          </a:xfrm>
          <a:prstGeom prst="rect">
            <a:avLst/>
          </a:prstGeom>
          <a:solidFill>
            <a:schemeClr val="bg1"/>
          </a:solidFill>
        </p:spPr>
        <p:txBody>
          <a:bodyPr wrap="square" rtlCol="0">
            <a:spAutoFit/>
          </a:bodyPr>
          <a:lstStyle/>
          <a:p>
            <a:pPr algn="just"/>
            <a:r>
              <a:rPr lang="ru-RU" sz="2000" b="1" dirty="0"/>
              <a:t>Конак из 1816 године или Синодик је део који се наставља на велики конак, односно чини крајње источно крило великог конака. Он је по свом положају доста истурен и налази се у равни са главним тремом главног улаза у манастир. Овај конак је четворостран са средишње постављеним носећим каменим стубом на који се ослања дрвена подна конструкција. Зидови су грађени од камена у дебелом слоју, тако да су остали неоштећени након пожара 2004.године.  У Синодику се налазила свечана сала и собе за високе госте за шта је примарно намењен. Данас је овај део великог конака обновљен и функционалан. У приземљу се налази књижара, а на спратовима свечана сала и собе за високе госте. </a:t>
            </a:r>
            <a:endParaRPr lang="ru-RU" sz="2000" b="1" dirty="0">
              <a:effectLst/>
            </a:endParaRPr>
          </a:p>
        </p:txBody>
      </p:sp>
      <p:sp>
        <p:nvSpPr>
          <p:cNvPr id="2" name="TextBox 1"/>
          <p:cNvSpPr txBox="1"/>
          <p:nvPr/>
        </p:nvSpPr>
        <p:spPr>
          <a:xfrm>
            <a:off x="4778063" y="115904"/>
            <a:ext cx="4062012" cy="369332"/>
          </a:xfrm>
          <a:prstGeom prst="rect">
            <a:avLst/>
          </a:prstGeom>
          <a:noFill/>
        </p:spPr>
        <p:txBody>
          <a:bodyPr wrap="square" rtlCol="0">
            <a:spAutoFit/>
          </a:bodyPr>
          <a:lstStyle/>
          <a:p>
            <a:r>
              <a:rPr lang="sr-Cyrl-RS" b="1" dirty="0" smtClean="0"/>
              <a:t>Конак из 1816 године</a:t>
            </a:r>
            <a:endParaRPr lang="sr-Latn-RS" b="1" dirty="0"/>
          </a:p>
        </p:txBody>
      </p:sp>
      <p:sp>
        <p:nvSpPr>
          <p:cNvPr id="8" name="TextBox 7"/>
          <p:cNvSpPr txBox="1"/>
          <p:nvPr/>
        </p:nvSpPr>
        <p:spPr>
          <a:xfrm>
            <a:off x="128789" y="3000778"/>
            <a:ext cx="2524259" cy="615553"/>
          </a:xfrm>
          <a:prstGeom prst="rect">
            <a:avLst/>
          </a:prstGeom>
          <a:noFill/>
        </p:spPr>
        <p:txBody>
          <a:bodyPr wrap="square" rtlCol="0">
            <a:spAutoFit/>
          </a:bodyPr>
          <a:lstStyle/>
          <a:p>
            <a:r>
              <a:rPr lang="sr-Cyrl-RS" sz="1600" dirty="0" smtClean="0"/>
              <a:t>После пожара 2004</a:t>
            </a:r>
          </a:p>
          <a:p>
            <a:endParaRPr lang="sr-Latn-RS" dirty="0"/>
          </a:p>
        </p:txBody>
      </p:sp>
      <p:sp>
        <p:nvSpPr>
          <p:cNvPr id="9" name="TextBox 8"/>
          <p:cNvSpPr txBox="1"/>
          <p:nvPr/>
        </p:nvSpPr>
        <p:spPr>
          <a:xfrm>
            <a:off x="8540267" y="3007231"/>
            <a:ext cx="3822878" cy="338554"/>
          </a:xfrm>
          <a:prstGeom prst="rect">
            <a:avLst/>
          </a:prstGeom>
          <a:noFill/>
        </p:spPr>
        <p:txBody>
          <a:bodyPr wrap="square" rtlCol="0">
            <a:spAutoFit/>
          </a:bodyPr>
          <a:lstStyle/>
          <a:p>
            <a:r>
              <a:rPr lang="sr-Cyrl-RS" sz="1600" dirty="0" smtClean="0"/>
              <a:t>Обновљен конак после пожара</a:t>
            </a:r>
            <a:endParaRPr lang="sr-Latn-RS" sz="1600" dirty="0"/>
          </a:p>
        </p:txBody>
      </p:sp>
    </p:spTree>
    <p:extLst>
      <p:ext uri="{BB962C8B-B14F-4D97-AF65-F5344CB8AC3E}">
        <p14:creationId xmlns:p14="http://schemas.microsoft.com/office/powerpoint/2010/main" val="194410540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path" presetSubtype="0" accel="50000" decel="50000" fill="hold" nodeType="afterEffect">
                                  <p:stCondLst>
                                    <p:cond delay="0"/>
                                  </p:stCondLst>
                                  <p:childTnLst>
                                    <p:animMotion origin="layout" path="M -4.375E-6 -2.22222E-6 C -4.375E-6 0.0331 0.02696 0.05996 0.06003 0.05996 C 0.09896 0.05996 0.11303 0.03009 0.11901 0.01204 L 0.125 -0.01203 C 0.13099 -0.03009 0.14597 -0.05995 0.18998 -0.05995 C 0.21797 -0.05995 0.25 -0.0331 0.25 -2.22222E-6 C 0.25 0.0331 0.21797 0.05996 0.18998 0.05996 C 0.14597 0.05996 0.13099 0.03009 0.125 0.01204 L 0.11901 -0.01203 C 0.11303 -0.03009 0.09896 -0.05995 0.06003 -0.05995 C 0.02696 -0.05995 -4.375E-6 -0.0331 -4.375E-6 -2.22222E-6 Z " pathEditMode="relative" rAng="0" ptsTypes="AAAAAAAAAAA">
                                      <p:cBhvr>
                                        <p:cTn id="6" dur="1500" fill="hold"/>
                                        <p:tgtEl>
                                          <p:spTgt spid="4"/>
                                        </p:tgtEl>
                                        <p:attrNameLst>
                                          <p:attrName>ppt_x</p:attrName>
                                          <p:attrName>ppt_y</p:attrName>
                                        </p:attrNameLst>
                                      </p:cBhvr>
                                      <p:rCtr x="12500" y="0"/>
                                    </p:animMotion>
                                  </p:childTnLst>
                                </p:cTn>
                              </p:par>
                            </p:childTnLst>
                          </p:cTn>
                        </p:par>
                        <p:par>
                          <p:cTn id="7" fill="hold">
                            <p:stCondLst>
                              <p:cond delay="1500"/>
                            </p:stCondLst>
                            <p:childTnLst>
                              <p:par>
                                <p:cTn id="8" presetID="2" presetClass="entr" presetSubtype="4" fill="hold" nodeType="after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500" fill="hold"/>
                                        <p:tgtEl>
                                          <p:spTgt spid="5"/>
                                        </p:tgtEl>
                                        <p:attrNameLst>
                                          <p:attrName>ppt_x</p:attrName>
                                        </p:attrNameLst>
                                      </p:cBhvr>
                                      <p:tavLst>
                                        <p:tav tm="0">
                                          <p:val>
                                            <p:strVal val="#ppt_x"/>
                                          </p:val>
                                        </p:tav>
                                        <p:tav tm="100000">
                                          <p:val>
                                            <p:strVal val="#ppt_x"/>
                                          </p:val>
                                        </p:tav>
                                      </p:tavLst>
                                    </p:anim>
                                    <p:anim calcmode="lin" valueType="num">
                                      <p:cBhvr additive="base">
                                        <p:cTn id="11" dur="500" fill="hold"/>
                                        <p:tgtEl>
                                          <p:spTgt spid="5"/>
                                        </p:tgtEl>
                                        <p:attrNameLst>
                                          <p:attrName>ppt_y</p:attrName>
                                        </p:attrNameLst>
                                      </p:cBhvr>
                                      <p:tavLst>
                                        <p:tav tm="0">
                                          <p:val>
                                            <p:strVal val="1+#ppt_h/2"/>
                                          </p:val>
                                        </p:tav>
                                        <p:tav tm="100000">
                                          <p:val>
                                            <p:strVal val="#ppt_y"/>
                                          </p:val>
                                        </p:tav>
                                      </p:tavLst>
                                    </p:anim>
                                  </p:childTnLst>
                                </p:cTn>
                              </p:par>
                            </p:childTnLst>
                          </p:cTn>
                        </p:par>
                        <p:par>
                          <p:cTn id="12" fill="hold">
                            <p:stCondLst>
                              <p:cond delay="2000"/>
                            </p:stCondLst>
                            <p:childTnLst>
                              <p:par>
                                <p:cTn id="13" presetID="2" presetClass="entr" presetSubtype="2"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1+#ppt_w/2"/>
                                          </p:val>
                                        </p:tav>
                                        <p:tav tm="100000">
                                          <p:val>
                                            <p:strVal val="#ppt_x"/>
                                          </p:val>
                                        </p:tav>
                                      </p:tavLst>
                                    </p:anim>
                                    <p:anim calcmode="lin" valueType="num">
                                      <p:cBhvr additive="base">
                                        <p:cTn id="16" dur="500" fill="hold"/>
                                        <p:tgtEl>
                                          <p:spTgt spid="6"/>
                                        </p:tgtEl>
                                        <p:attrNameLst>
                                          <p:attrName>ppt_y</p:attrName>
                                        </p:attrNameLst>
                                      </p:cBhvr>
                                      <p:tavLst>
                                        <p:tav tm="0">
                                          <p:val>
                                            <p:strVal val="#ppt_y"/>
                                          </p:val>
                                        </p:tav>
                                        <p:tav tm="100000">
                                          <p:val>
                                            <p:strVal val="#ppt_y"/>
                                          </p:val>
                                        </p:tav>
                                      </p:tavLst>
                                    </p:anim>
                                  </p:childTnLst>
                                </p:cTn>
                              </p:par>
                            </p:childTnLst>
                          </p:cTn>
                        </p:par>
                        <p:par>
                          <p:cTn id="17" fill="hold">
                            <p:stCondLst>
                              <p:cond delay="2500"/>
                            </p:stCondLst>
                            <p:childTnLst>
                              <p:par>
                                <p:cTn id="18" presetID="6" presetClass="entr" presetSubtype="16"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circle(in)">
                                      <p:cBhvr>
                                        <p:cTn id="20" dur="1750"/>
                                        <p:tgtEl>
                                          <p:spTgt spid="7"/>
                                        </p:tgtEl>
                                      </p:cBhvr>
                                    </p:animEffect>
                                  </p:childTnLst>
                                </p:cTn>
                              </p:par>
                            </p:childTnLst>
                          </p:cTn>
                        </p:par>
                        <p:par>
                          <p:cTn id="21" fill="hold">
                            <p:stCondLst>
                              <p:cond delay="4250"/>
                            </p:stCondLst>
                            <p:childTnLst>
                              <p:par>
                                <p:cTn id="22" presetID="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0-#ppt_w/2"/>
                                          </p:val>
                                        </p:tav>
                                        <p:tav tm="100000">
                                          <p:val>
                                            <p:strVal val="#ppt_x"/>
                                          </p:val>
                                        </p:tav>
                                      </p:tavLst>
                                    </p:anim>
                                    <p:anim calcmode="lin" valueType="num">
                                      <p:cBhvr additive="base">
                                        <p:cTn id="25" dur="500" fill="hold"/>
                                        <p:tgtEl>
                                          <p:spTgt spid="8"/>
                                        </p:tgtEl>
                                        <p:attrNameLst>
                                          <p:attrName>ppt_y</p:attrName>
                                        </p:attrNameLst>
                                      </p:cBhvr>
                                      <p:tavLst>
                                        <p:tav tm="0">
                                          <p:val>
                                            <p:strVal val="#ppt_y"/>
                                          </p:val>
                                        </p:tav>
                                        <p:tav tm="100000">
                                          <p:val>
                                            <p:strVal val="#ppt_y"/>
                                          </p:val>
                                        </p:tav>
                                      </p:tavLst>
                                    </p:anim>
                                  </p:childTnLst>
                                </p:cTn>
                              </p:par>
                            </p:childTnLst>
                          </p:cTn>
                        </p:par>
                        <p:par>
                          <p:cTn id="26" fill="hold">
                            <p:stCondLst>
                              <p:cond delay="4750"/>
                            </p:stCondLst>
                            <p:childTnLst>
                              <p:par>
                                <p:cTn id="27" presetID="2" presetClass="entr" presetSubtype="2"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1+#ppt_w/2"/>
                                          </p:val>
                                        </p:tav>
                                        <p:tav tm="100000">
                                          <p:val>
                                            <p:strVal val="#ppt_x"/>
                                          </p:val>
                                        </p:tav>
                                      </p:tavLst>
                                    </p:anim>
                                    <p:anim calcmode="lin" valueType="num">
                                      <p:cBhvr additive="base">
                                        <p:cTn id="30"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83082" y="3097369"/>
            <a:ext cx="4893449" cy="2485623"/>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5" name="TextBox 4"/>
          <p:cNvSpPr txBox="1"/>
          <p:nvPr/>
        </p:nvSpPr>
        <p:spPr>
          <a:xfrm>
            <a:off x="3192930" y="602198"/>
            <a:ext cx="4983601" cy="1938992"/>
          </a:xfrm>
          <a:prstGeom prst="rect">
            <a:avLst/>
          </a:prstGeom>
          <a:solidFill>
            <a:schemeClr val="bg2"/>
          </a:solidFill>
        </p:spPr>
        <p:txBody>
          <a:bodyPr wrap="square" rtlCol="0">
            <a:spAutoFit/>
          </a:bodyPr>
          <a:lstStyle/>
          <a:p>
            <a:pPr algn="just"/>
            <a:r>
              <a:rPr lang="ru-RU" sz="2000" b="1" dirty="0"/>
              <a:t>Највећи данашњи хиландарски конак са северне стране манастира - такозвани Нови конаци - настао је између </a:t>
            </a:r>
            <a:r>
              <a:rPr lang="ru-RU" sz="2000" b="1" dirty="0" smtClean="0"/>
              <a:t>1814 </a:t>
            </a:r>
            <a:r>
              <a:rPr lang="ru-RU" sz="2000" b="1" dirty="0"/>
              <a:t>и </a:t>
            </a:r>
            <a:r>
              <a:rPr lang="ru-RU" sz="2000" b="1" dirty="0" smtClean="0"/>
              <a:t>1821 године. У </a:t>
            </a:r>
            <a:r>
              <a:rPr lang="ru-RU" sz="2000" b="1" dirty="0"/>
              <a:t>то </a:t>
            </a:r>
            <a:r>
              <a:rPr lang="ru-RU" sz="2000" b="1" dirty="0" smtClean="0"/>
              <a:t>доба </a:t>
            </a:r>
            <a:r>
              <a:rPr lang="ru-RU" sz="2000" b="1" dirty="0"/>
              <a:t>1812, подигнут је и спрат изнад манастирског бунара, који је претходно већ био обновљен у XVIII веку</a:t>
            </a:r>
            <a:r>
              <a:rPr lang="ru-RU" sz="2000" b="1" dirty="0" smtClean="0"/>
              <a:t>.</a:t>
            </a:r>
            <a:endParaRPr lang="ru-RU" sz="2000" b="1"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13381" y="165978"/>
            <a:ext cx="3535336" cy="2190136"/>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13381" y="3211643"/>
            <a:ext cx="3537920" cy="2558092"/>
          </a:xfrm>
          <a:prstGeom prst="rect">
            <a:avLst/>
          </a:prstGeom>
        </p:spPr>
      </p:pic>
      <p:sp>
        <p:nvSpPr>
          <p:cNvPr id="8" name="TextBox 7"/>
          <p:cNvSpPr txBox="1"/>
          <p:nvPr/>
        </p:nvSpPr>
        <p:spPr>
          <a:xfrm>
            <a:off x="8659248" y="2451038"/>
            <a:ext cx="3535336" cy="646331"/>
          </a:xfrm>
          <a:prstGeom prst="rect">
            <a:avLst/>
          </a:prstGeom>
          <a:noFill/>
        </p:spPr>
        <p:txBody>
          <a:bodyPr wrap="square" rtlCol="0">
            <a:spAutoFit/>
          </a:bodyPr>
          <a:lstStyle/>
          <a:p>
            <a:r>
              <a:rPr lang="sr-Cyrl-RS" b="1" dirty="0" smtClean="0"/>
              <a:t>Обновљен конак са спољашње</a:t>
            </a:r>
          </a:p>
          <a:p>
            <a:r>
              <a:rPr lang="sr-Cyrl-RS" b="1" dirty="0" smtClean="0"/>
              <a:t>                      стране </a:t>
            </a:r>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910" y="90152"/>
            <a:ext cx="2871989" cy="5679583"/>
          </a:xfrm>
          <a:prstGeom prst="rect">
            <a:avLst/>
          </a:prstGeom>
        </p:spPr>
      </p:pic>
      <p:sp>
        <p:nvSpPr>
          <p:cNvPr id="10" name="TextBox 9"/>
          <p:cNvSpPr txBox="1"/>
          <p:nvPr/>
        </p:nvSpPr>
        <p:spPr>
          <a:xfrm>
            <a:off x="115910" y="5897433"/>
            <a:ext cx="2871989" cy="369332"/>
          </a:xfrm>
          <a:prstGeom prst="rect">
            <a:avLst/>
          </a:prstGeom>
          <a:noFill/>
        </p:spPr>
        <p:txBody>
          <a:bodyPr wrap="square" rtlCol="0">
            <a:spAutoFit/>
          </a:bodyPr>
          <a:lstStyle/>
          <a:p>
            <a:r>
              <a:rPr lang="sr-Cyrl-RS" b="1" dirty="0" smtClean="0"/>
              <a:t>У току пожара 2004 године</a:t>
            </a:r>
            <a:endParaRPr lang="sr-Latn-RS" b="1" dirty="0"/>
          </a:p>
        </p:txBody>
      </p:sp>
      <p:sp>
        <p:nvSpPr>
          <p:cNvPr id="14" name="TextBox 13"/>
          <p:cNvSpPr txBox="1"/>
          <p:nvPr/>
        </p:nvSpPr>
        <p:spPr>
          <a:xfrm>
            <a:off x="8613381" y="5884009"/>
            <a:ext cx="3489469" cy="923330"/>
          </a:xfrm>
          <a:prstGeom prst="rect">
            <a:avLst/>
          </a:prstGeom>
          <a:noFill/>
        </p:spPr>
        <p:txBody>
          <a:bodyPr wrap="square" rtlCol="0">
            <a:spAutoFit/>
          </a:bodyPr>
          <a:lstStyle/>
          <a:p>
            <a:r>
              <a:rPr lang="sr-Cyrl-RS" b="1" dirty="0" smtClean="0"/>
              <a:t>Обновљен конак са унутрашње  </a:t>
            </a:r>
          </a:p>
          <a:p>
            <a:r>
              <a:rPr lang="sr-Cyrl-RS" b="1" dirty="0"/>
              <a:t> </a:t>
            </a:r>
            <a:r>
              <a:rPr lang="sr-Cyrl-RS" b="1" dirty="0" smtClean="0"/>
              <a:t>                      стране</a:t>
            </a:r>
          </a:p>
          <a:p>
            <a:endParaRPr lang="sr-Latn-RS" b="1" dirty="0"/>
          </a:p>
        </p:txBody>
      </p:sp>
      <p:sp>
        <p:nvSpPr>
          <p:cNvPr id="15" name="TextBox 14"/>
          <p:cNvSpPr txBox="1"/>
          <p:nvPr/>
        </p:nvSpPr>
        <p:spPr>
          <a:xfrm>
            <a:off x="3283083" y="90152"/>
            <a:ext cx="4624546" cy="369332"/>
          </a:xfrm>
          <a:prstGeom prst="rect">
            <a:avLst/>
          </a:prstGeom>
          <a:noFill/>
        </p:spPr>
        <p:txBody>
          <a:bodyPr wrap="square" rtlCol="0">
            <a:spAutoFit/>
          </a:bodyPr>
          <a:lstStyle/>
          <a:p>
            <a:r>
              <a:rPr lang="sr-Cyrl-RS" dirty="0" smtClean="0"/>
              <a:t>                      </a:t>
            </a:r>
            <a:r>
              <a:rPr lang="sr-Cyrl-RS" b="1" dirty="0" smtClean="0"/>
              <a:t>Конак из 1814 године</a:t>
            </a:r>
            <a:endParaRPr lang="sr-Latn-RS" b="1" dirty="0"/>
          </a:p>
        </p:txBody>
      </p:sp>
    </p:spTree>
    <p:extLst>
      <p:ext uri="{BB962C8B-B14F-4D97-AF65-F5344CB8AC3E}">
        <p14:creationId xmlns:p14="http://schemas.microsoft.com/office/powerpoint/2010/main" val="20003917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6" presetClass="entr" presetSubtype="16"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circle(in)">
                                      <p:cBhvr>
                                        <p:cTn id="32" dur="1500"/>
                                        <p:tgtEl>
                                          <p:spTgt spid="6"/>
                                        </p:tgtEl>
                                      </p:cBhvr>
                                    </p:animEffect>
                                  </p:childTnLst>
                                </p:cTn>
                              </p:par>
                            </p:childTnLst>
                          </p:cTn>
                        </p:par>
                        <p:par>
                          <p:cTn id="33" fill="hold">
                            <p:stCondLst>
                              <p:cond delay="4000"/>
                            </p:stCondLst>
                            <p:childTnLst>
                              <p:par>
                                <p:cTn id="34" presetID="2" presetClass="entr" presetSubtype="4"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ppt_x"/>
                                          </p:val>
                                        </p:tav>
                                        <p:tav tm="100000">
                                          <p:val>
                                            <p:strVal val="#ppt_x"/>
                                          </p:val>
                                        </p:tav>
                                      </p:tavLst>
                                    </p:anim>
                                    <p:anim calcmode="lin" valueType="num">
                                      <p:cBhvr additive="base">
                                        <p:cTn id="37" dur="500" fill="hold"/>
                                        <p:tgtEl>
                                          <p:spTgt spid="8"/>
                                        </p:tgtEl>
                                        <p:attrNameLst>
                                          <p:attrName>ppt_y</p:attrName>
                                        </p:attrNameLst>
                                      </p:cBhvr>
                                      <p:tavLst>
                                        <p:tav tm="0">
                                          <p:val>
                                            <p:strVal val="1+#ppt_h/2"/>
                                          </p:val>
                                        </p:tav>
                                        <p:tav tm="100000">
                                          <p:val>
                                            <p:strVal val="#ppt_y"/>
                                          </p:val>
                                        </p:tav>
                                      </p:tavLst>
                                    </p:anim>
                                  </p:childTnLst>
                                </p:cTn>
                              </p:par>
                            </p:childTnLst>
                          </p:cTn>
                        </p:par>
                        <p:par>
                          <p:cTn id="38" fill="hold">
                            <p:stCondLst>
                              <p:cond delay="4500"/>
                            </p:stCondLst>
                            <p:childTnLst>
                              <p:par>
                                <p:cTn id="39" presetID="42" presetClass="entr" presetSubtype="0" fill="hold"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1000"/>
                                        <p:tgtEl>
                                          <p:spTgt spid="7"/>
                                        </p:tgtEl>
                                      </p:cBhvr>
                                    </p:animEffect>
                                    <p:anim calcmode="lin" valueType="num">
                                      <p:cBhvr>
                                        <p:cTn id="42" dur="1000" fill="hold"/>
                                        <p:tgtEl>
                                          <p:spTgt spid="7"/>
                                        </p:tgtEl>
                                        <p:attrNameLst>
                                          <p:attrName>ppt_x</p:attrName>
                                        </p:attrNameLst>
                                      </p:cBhvr>
                                      <p:tavLst>
                                        <p:tav tm="0">
                                          <p:val>
                                            <p:strVal val="#ppt_x"/>
                                          </p:val>
                                        </p:tav>
                                        <p:tav tm="100000">
                                          <p:val>
                                            <p:strVal val="#ppt_x"/>
                                          </p:val>
                                        </p:tav>
                                      </p:tavLst>
                                    </p:anim>
                                    <p:anim calcmode="lin" valueType="num">
                                      <p:cBhvr>
                                        <p:cTn id="43" dur="1000" fill="hold"/>
                                        <p:tgtEl>
                                          <p:spTgt spid="7"/>
                                        </p:tgtEl>
                                        <p:attrNameLst>
                                          <p:attrName>ppt_y</p:attrName>
                                        </p:attrNameLst>
                                      </p:cBhvr>
                                      <p:tavLst>
                                        <p:tav tm="0">
                                          <p:val>
                                            <p:strVal val="#ppt_y+.1"/>
                                          </p:val>
                                        </p:tav>
                                        <p:tav tm="100000">
                                          <p:val>
                                            <p:strVal val="#ppt_y"/>
                                          </p:val>
                                        </p:tav>
                                      </p:tavLst>
                                    </p:anim>
                                  </p:childTnLst>
                                </p:cTn>
                              </p:par>
                            </p:childTnLst>
                          </p:cTn>
                        </p:par>
                        <p:par>
                          <p:cTn id="44" fill="hold">
                            <p:stCondLst>
                              <p:cond delay="5500"/>
                            </p:stCondLst>
                            <p:childTnLst>
                              <p:par>
                                <p:cTn id="45" presetID="42" presetClass="entr" presetSubtype="0" fill="hold" grpId="0" nodeType="after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1000"/>
                                        <p:tgtEl>
                                          <p:spTgt spid="14"/>
                                        </p:tgtEl>
                                      </p:cBhvr>
                                    </p:animEffect>
                                    <p:anim calcmode="lin" valueType="num">
                                      <p:cBhvr>
                                        <p:cTn id="48" dur="1000" fill="hold"/>
                                        <p:tgtEl>
                                          <p:spTgt spid="14"/>
                                        </p:tgtEl>
                                        <p:attrNameLst>
                                          <p:attrName>ppt_x</p:attrName>
                                        </p:attrNameLst>
                                      </p:cBhvr>
                                      <p:tavLst>
                                        <p:tav tm="0">
                                          <p:val>
                                            <p:strVal val="#ppt_x"/>
                                          </p:val>
                                        </p:tav>
                                        <p:tav tm="100000">
                                          <p:val>
                                            <p:strVal val="#ppt_x"/>
                                          </p:val>
                                        </p:tav>
                                      </p:tavLst>
                                    </p:anim>
                                    <p:anim calcmode="lin" valueType="num">
                                      <p:cBhvr>
                                        <p:cTn id="4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P spid="10" grpId="0"/>
      <p:bldP spid="14"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90456" y="5093594"/>
            <a:ext cx="3955726" cy="1484245"/>
          </a:xfrm>
        </p:spPr>
        <p:txBody>
          <a:bodyPr>
            <a:normAutofit/>
          </a:bodyPr>
          <a:lstStyle/>
          <a:p>
            <a:pPr algn="just"/>
            <a:r>
              <a:rPr lang="sr-Cyrl-RS" sz="2000" b="1" dirty="0" smtClean="0">
                <a:solidFill>
                  <a:srgbClr val="00B0F0"/>
                </a:solidFill>
              </a:rPr>
              <a:t>Конак поседује просторије где се примају гости манастира који могу ту да се одморе и преспавају.</a:t>
            </a:r>
            <a:endParaRPr lang="sr-Latn-RS" sz="2000" b="1" dirty="0">
              <a:solidFill>
                <a:srgbClr val="00B0F0"/>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5451" y="357385"/>
            <a:ext cx="3540611" cy="294604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3946" y="357384"/>
            <a:ext cx="3520224" cy="258865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3255" y="3515932"/>
            <a:ext cx="3542604" cy="297502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63438" y="2318193"/>
            <a:ext cx="4063131" cy="1970469"/>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8" name="TextBox 7"/>
          <p:cNvSpPr txBox="1"/>
          <p:nvPr/>
        </p:nvSpPr>
        <p:spPr>
          <a:xfrm>
            <a:off x="5383369" y="4570725"/>
            <a:ext cx="3412901" cy="400110"/>
          </a:xfrm>
          <a:prstGeom prst="rect">
            <a:avLst/>
          </a:prstGeom>
          <a:noFill/>
        </p:spPr>
        <p:txBody>
          <a:bodyPr wrap="square" rtlCol="0">
            <a:spAutoFit/>
          </a:bodyPr>
          <a:lstStyle/>
          <a:p>
            <a:r>
              <a:rPr lang="sr-Cyrl-RS" sz="2000" b="1" dirty="0" smtClean="0">
                <a:solidFill>
                  <a:srgbClr val="00B0F0"/>
                </a:solidFill>
              </a:rPr>
              <a:t>Трпезарија</a:t>
            </a:r>
            <a:endParaRPr lang="sr-Latn-RS" sz="2000" b="1" dirty="0">
              <a:solidFill>
                <a:srgbClr val="00B0F0"/>
              </a:solidFill>
            </a:endParaRPr>
          </a:p>
        </p:txBody>
      </p:sp>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94148" y="3696236"/>
            <a:ext cx="3581403" cy="279471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2" name="TextBox 1"/>
          <p:cNvSpPr txBox="1"/>
          <p:nvPr/>
        </p:nvSpPr>
        <p:spPr>
          <a:xfrm>
            <a:off x="4932608" y="876202"/>
            <a:ext cx="2768958" cy="369332"/>
          </a:xfrm>
          <a:prstGeom prst="rect">
            <a:avLst/>
          </a:prstGeom>
          <a:noFill/>
        </p:spPr>
        <p:txBody>
          <a:bodyPr wrap="square" rtlCol="0">
            <a:spAutoFit/>
          </a:bodyPr>
          <a:lstStyle/>
          <a:p>
            <a:r>
              <a:rPr lang="sr-Cyrl-RS" b="1" dirty="0" smtClean="0">
                <a:solidFill>
                  <a:srgbClr val="00B0F0"/>
                </a:solidFill>
              </a:rPr>
              <a:t>Унутрашњост конака</a:t>
            </a:r>
            <a:endParaRPr lang="sr-Latn-RS" b="1" dirty="0">
              <a:solidFill>
                <a:srgbClr val="00B0F0"/>
              </a:solidFill>
            </a:endParaRPr>
          </a:p>
        </p:txBody>
      </p:sp>
    </p:spTree>
    <p:extLst>
      <p:ext uri="{BB962C8B-B14F-4D97-AF65-F5344CB8AC3E}">
        <p14:creationId xmlns:p14="http://schemas.microsoft.com/office/powerpoint/2010/main" val="8303126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3">
                                            <p:txEl>
                                              <p:pRg st="0" end="0"/>
                                            </p:txEl>
                                          </p:spTgt>
                                        </p:tgtEl>
                                        <p:attrNameLst>
                                          <p:attrName>style.visibility</p:attrName>
                                        </p:attrNameLst>
                                      </p:cBhvr>
                                      <p:to>
                                        <p:strVal val="visible"/>
                                      </p:to>
                                    </p:set>
                                    <p:anim calcmode="lin" valueType="num">
                                      <p:cBhvr additive="base">
                                        <p:cTn id="3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6" presetClass="path" presetSubtype="0" accel="50000" decel="50000" fill="hold" nodeType="afterEffect">
                                  <p:stCondLst>
                                    <p:cond delay="0"/>
                                  </p:stCondLst>
                                  <p:childTnLst>
                                    <p:animMotion origin="layout" path="M 0 0 C 0 0.033 0.027 0.06 0.06 0.06 C 0.099 0.06 0.113 0.03 0.119 0.012 L 0.125 -0.012 C 0.131 -0.03 0.146 -0.06 0.19 -0.06 C 0.218 -0.06 0.25 -0.033 0.25 0 C 0.25 0.033 0.218 0.06 0.19 0.06 C 0.146 0.06 0.131 0.03 0.125 0.012 L 0.119 -0.012 C 0.113 -0.03 0.099 -0.06 0.06 -0.06 C 0.027 -0.06 0 -0.033 0 0 Z" pathEditMode="relative" ptsTypes="">
                                      <p:cBhvr>
                                        <p:cTn id="36" dur="1500" fill="hold"/>
                                        <p:tgtEl>
                                          <p:spTgt spid="7"/>
                                        </p:tgtEl>
                                        <p:attrNameLst>
                                          <p:attrName>ppt_x</p:attrName>
                                          <p:attrName>ppt_y</p:attrName>
                                        </p:attrNameLst>
                                      </p:cBhvr>
                                    </p:animMotion>
                                  </p:childTnLst>
                                </p:cTn>
                              </p:par>
                            </p:childTnLst>
                          </p:cTn>
                        </p:par>
                        <p:par>
                          <p:cTn id="37" fill="hold">
                            <p:stCondLst>
                              <p:cond delay="4500"/>
                            </p:stCondLst>
                            <p:childTnLst>
                              <p:par>
                                <p:cTn id="38" presetID="2" presetClass="entr" presetSubtype="4" fill="hold" grpId="0" nodeType="afterEffect">
                                  <p:stCondLst>
                                    <p:cond delay="0"/>
                                  </p:stCondLst>
                                  <p:childTnLst>
                                    <p:set>
                                      <p:cBhvr>
                                        <p:cTn id="39" dur="1" fill="hold">
                                          <p:stCondLst>
                                            <p:cond delay="0"/>
                                          </p:stCondLst>
                                        </p:cTn>
                                        <p:tgtEl>
                                          <p:spTgt spid="2"/>
                                        </p:tgtEl>
                                        <p:attrNameLst>
                                          <p:attrName>style.visibility</p:attrName>
                                        </p:attrNameLst>
                                      </p:cBhvr>
                                      <p:to>
                                        <p:strVal val="visible"/>
                                      </p:to>
                                    </p:set>
                                    <p:anim calcmode="lin" valueType="num">
                                      <p:cBhvr additive="base">
                                        <p:cTn id="40" dur="500" fill="hold"/>
                                        <p:tgtEl>
                                          <p:spTgt spid="2"/>
                                        </p:tgtEl>
                                        <p:attrNameLst>
                                          <p:attrName>ppt_x</p:attrName>
                                        </p:attrNameLst>
                                      </p:cBhvr>
                                      <p:tavLst>
                                        <p:tav tm="0">
                                          <p:val>
                                            <p:strVal val="#ppt_x"/>
                                          </p:val>
                                        </p:tav>
                                        <p:tav tm="100000">
                                          <p:val>
                                            <p:strVal val="#ppt_x"/>
                                          </p:val>
                                        </p:tav>
                                      </p:tavLst>
                                    </p:anim>
                                    <p:anim calcmode="lin" valueType="num">
                                      <p:cBhvr additive="base">
                                        <p:cTn id="4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7766" y="43371"/>
            <a:ext cx="3411828" cy="682580"/>
          </a:xfrm>
        </p:spPr>
        <p:txBody>
          <a:bodyPr>
            <a:normAutofit/>
          </a:bodyPr>
          <a:lstStyle/>
          <a:p>
            <a:r>
              <a:rPr lang="sr-Cyrl-RS" sz="2000" b="1" dirty="0" smtClean="0"/>
              <a:t>Конак из 1640 године</a:t>
            </a:r>
            <a:endParaRPr lang="sr-Latn-RS" sz="2000" b="1" dirty="0"/>
          </a:p>
        </p:txBody>
      </p:sp>
      <p:sp>
        <p:nvSpPr>
          <p:cNvPr id="3" name="Content Placeholder 2"/>
          <p:cNvSpPr>
            <a:spLocks noGrp="1"/>
          </p:cNvSpPr>
          <p:nvPr>
            <p:ph idx="1"/>
          </p:nvPr>
        </p:nvSpPr>
        <p:spPr>
          <a:xfrm>
            <a:off x="3043248" y="528031"/>
            <a:ext cx="4955630" cy="2158920"/>
          </a:xfrm>
        </p:spPr>
        <p:txBody>
          <a:bodyPr>
            <a:normAutofit/>
          </a:bodyPr>
          <a:lstStyle/>
          <a:p>
            <a:r>
              <a:rPr lang="ru-RU" b="1" dirty="0"/>
              <a:t>Конак са западне стране, између цркава св. Димитрија и св. Саве Српског и великог новог конака, подигнут је 1639/1640, у доба управе игумана Теодосија, док су виши делови из 1777. године</a:t>
            </a:r>
            <a:r>
              <a:rPr lang="ru-RU" dirty="0"/>
              <a:t>. </a:t>
            </a:r>
            <a:endParaRPr lang="sr-Latn-R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32529" y="2210788"/>
            <a:ext cx="3747065" cy="214528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0554" y="4501979"/>
            <a:ext cx="4561018" cy="2227575"/>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8789" y="725951"/>
            <a:ext cx="3111765" cy="3165962"/>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01572" y="725951"/>
            <a:ext cx="3506079" cy="3165962"/>
          </a:xfrm>
          <a:prstGeom prst="rect">
            <a:avLst/>
          </a:prstGeom>
        </p:spPr>
      </p:pic>
      <p:sp>
        <p:nvSpPr>
          <p:cNvPr id="8" name="TextBox 7"/>
          <p:cNvSpPr txBox="1"/>
          <p:nvPr/>
        </p:nvSpPr>
        <p:spPr>
          <a:xfrm>
            <a:off x="157838" y="4012280"/>
            <a:ext cx="3053665" cy="369332"/>
          </a:xfrm>
          <a:prstGeom prst="rect">
            <a:avLst/>
          </a:prstGeom>
          <a:noFill/>
        </p:spPr>
        <p:txBody>
          <a:bodyPr wrap="square" rtlCol="0">
            <a:spAutoFit/>
          </a:bodyPr>
          <a:lstStyle/>
          <a:p>
            <a:r>
              <a:rPr lang="sr-Cyrl-RS" dirty="0" smtClean="0"/>
              <a:t>После пожара 2004 године</a:t>
            </a:r>
            <a:endParaRPr lang="sr-Latn-RS" dirty="0"/>
          </a:p>
        </p:txBody>
      </p:sp>
      <p:sp>
        <p:nvSpPr>
          <p:cNvPr id="9" name="TextBox 8"/>
          <p:cNvSpPr txBox="1"/>
          <p:nvPr/>
        </p:nvSpPr>
        <p:spPr>
          <a:xfrm>
            <a:off x="7771569" y="4089833"/>
            <a:ext cx="3420172" cy="369332"/>
          </a:xfrm>
          <a:prstGeom prst="rect">
            <a:avLst/>
          </a:prstGeom>
          <a:noFill/>
        </p:spPr>
        <p:txBody>
          <a:bodyPr wrap="square" rtlCol="0">
            <a:spAutoFit/>
          </a:bodyPr>
          <a:lstStyle/>
          <a:p>
            <a:r>
              <a:rPr lang="sr-Cyrl-RS"/>
              <a:t>После пожара 2004 године</a:t>
            </a:r>
            <a:endParaRPr lang="sr-Latn-RS" dirty="0"/>
          </a:p>
        </p:txBody>
      </p:sp>
    </p:spTree>
    <p:extLst>
      <p:ext uri="{BB962C8B-B14F-4D97-AF65-F5344CB8AC3E}">
        <p14:creationId xmlns:p14="http://schemas.microsoft.com/office/powerpoint/2010/main" val="2844432614"/>
      </p:ext>
    </p:extLst>
  </p:cSld>
  <p:clrMapOvr>
    <a:masterClrMapping/>
  </p:clrMapOvr>
  <p:transition spd="slow">
    <p:plus/>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72811" y="25758"/>
            <a:ext cx="1738648" cy="862885"/>
          </a:xfrm>
        </p:spPr>
        <p:txBody>
          <a:bodyPr>
            <a:normAutofit/>
          </a:bodyPr>
          <a:lstStyle/>
          <a:p>
            <a:r>
              <a:rPr lang="sr-Cyrl-RS" sz="2000" b="1" dirty="0" smtClean="0"/>
              <a:t>Мађупница</a:t>
            </a:r>
            <a:endParaRPr lang="sr-Latn-RS" sz="2000" b="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211392" y="2290936"/>
            <a:ext cx="3883072" cy="2223149"/>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5218" y="431442"/>
            <a:ext cx="3546390" cy="47285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9700" y="431442"/>
            <a:ext cx="3546390" cy="4728520"/>
          </a:xfrm>
          <a:prstGeom prst="rect">
            <a:avLst/>
          </a:prstGeom>
          <a:ln w="88900" cap="sq" cmpd="thickThin">
            <a:solidFill>
              <a:srgbClr val="000000"/>
            </a:solidFill>
            <a:prstDash val="solid"/>
            <a:miter lim="800000"/>
          </a:ln>
          <a:effectLst>
            <a:innerShdw blurRad="76200">
              <a:srgbClr val="000000"/>
            </a:innerShdw>
          </a:effectLst>
        </p:spPr>
      </p:pic>
      <p:sp>
        <p:nvSpPr>
          <p:cNvPr id="7" name="TextBox 6"/>
          <p:cNvSpPr txBox="1"/>
          <p:nvPr/>
        </p:nvSpPr>
        <p:spPr>
          <a:xfrm>
            <a:off x="4580383" y="875764"/>
            <a:ext cx="2923504" cy="923330"/>
          </a:xfrm>
          <a:prstGeom prst="rect">
            <a:avLst/>
          </a:prstGeom>
          <a:noFill/>
        </p:spPr>
        <p:txBody>
          <a:bodyPr wrap="square" rtlCol="0">
            <a:spAutoFit/>
          </a:bodyPr>
          <a:lstStyle/>
          <a:p>
            <a:r>
              <a:rPr lang="sr-Cyrl-RS" b="1" dirty="0" smtClean="0"/>
              <a:t>То је остава за кухињу која се налази у југозападном делу конака</a:t>
            </a:r>
            <a:r>
              <a:rPr lang="sr-Cyrl-RS" dirty="0" smtClean="0"/>
              <a:t>.</a:t>
            </a:r>
            <a:endParaRPr lang="sr-Latn-RS" dirty="0"/>
          </a:p>
        </p:txBody>
      </p:sp>
    </p:spTree>
    <p:extLst>
      <p:ext uri="{BB962C8B-B14F-4D97-AF65-F5344CB8AC3E}">
        <p14:creationId xmlns:p14="http://schemas.microsoft.com/office/powerpoint/2010/main" val="10065252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58684" y="86731"/>
            <a:ext cx="3643649" cy="557347"/>
          </a:xfrm>
        </p:spPr>
        <p:txBody>
          <a:bodyPr>
            <a:normAutofit/>
          </a:bodyPr>
          <a:lstStyle/>
          <a:p>
            <a:r>
              <a:rPr lang="sr-Cyrl-RS" sz="2000" b="1" dirty="0" smtClean="0">
                <a:solidFill>
                  <a:schemeClr val="accent1">
                    <a:lumMod val="75000"/>
                  </a:schemeClr>
                </a:solidFill>
              </a:rPr>
              <a:t>Пирг Св.Ђорђа</a:t>
            </a:r>
            <a:endParaRPr lang="sr-Latn-RS" sz="2000" b="1" dirty="0">
              <a:solidFill>
                <a:schemeClr val="accent1">
                  <a:lumMod val="75000"/>
                </a:schemeClr>
              </a:solidFill>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919729" y="3460722"/>
            <a:ext cx="3387144" cy="1939219"/>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50" y="112489"/>
            <a:ext cx="2359415" cy="2667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7494" y="123689"/>
            <a:ext cx="1672576" cy="283845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350" y="4790940"/>
            <a:ext cx="2465761" cy="197690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61146" y="4430332"/>
            <a:ext cx="1885272" cy="233751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9" name="TextBox 8"/>
          <p:cNvSpPr txBox="1"/>
          <p:nvPr/>
        </p:nvSpPr>
        <p:spPr>
          <a:xfrm>
            <a:off x="2512112" y="584111"/>
            <a:ext cx="7636440" cy="3416320"/>
          </a:xfrm>
          <a:prstGeom prst="rect">
            <a:avLst/>
          </a:prstGeom>
          <a:noFill/>
        </p:spPr>
        <p:txBody>
          <a:bodyPr wrap="square" rtlCol="0">
            <a:spAutoFit/>
          </a:bodyPr>
          <a:lstStyle/>
          <a:p>
            <a:pPr algn="just"/>
            <a:r>
              <a:rPr lang="sr-Cyrl-RS" b="1" dirty="0">
                <a:solidFill>
                  <a:schemeClr val="accent1">
                    <a:lumMod val="75000"/>
                  </a:schemeClr>
                </a:solidFill>
              </a:rPr>
              <a:t>Пирг Светог георгија или Светог Ђорђа  је  једна од најстаријих грађевина у  Хиландару и налази се </a:t>
            </a:r>
            <a:r>
              <a:rPr lang="sr-Cyrl-RS" b="1" dirty="0" smtClean="0">
                <a:solidFill>
                  <a:schemeClr val="accent1">
                    <a:lumMod val="75000"/>
                  </a:schemeClr>
                </a:solidFill>
              </a:rPr>
              <a:t>на најужнијој </a:t>
            </a:r>
            <a:r>
              <a:rPr lang="sr-Cyrl-RS" b="1" dirty="0">
                <a:solidFill>
                  <a:schemeClr val="accent1">
                    <a:lumMod val="75000"/>
                  </a:schemeClr>
                </a:solidFill>
              </a:rPr>
              <a:t>страни манастира. Спада у одбрамбене куле. Постоји предање да је у  њему по први пут  спавао Свети  Сава неко време док није оспособио еклисијарницу за ноћење. На врху пирга  током 12.века бива изграђена црква Светог Георгија у којој се до данас  чувају  делови његових мошти. Више  пута је обнављан и  оштећиван од стране гусара, </a:t>
            </a:r>
            <a:r>
              <a:rPr lang="sr-Cyrl-RS" b="1" dirty="0" smtClean="0">
                <a:solidFill>
                  <a:schemeClr val="accent1">
                    <a:lumMod val="75000"/>
                  </a:schemeClr>
                </a:solidFill>
              </a:rPr>
              <a:t>каталонаца </a:t>
            </a:r>
            <a:r>
              <a:rPr lang="sr-Cyrl-RS" b="1" dirty="0">
                <a:solidFill>
                  <a:schemeClr val="accent1">
                    <a:lumMod val="75000"/>
                  </a:schemeClr>
                </a:solidFill>
              </a:rPr>
              <a:t> и турака. </a:t>
            </a:r>
            <a:r>
              <a:rPr lang="ru-RU" b="1" dirty="0" smtClean="0">
                <a:solidFill>
                  <a:schemeClr val="accent1">
                    <a:lumMod val="75000"/>
                  </a:schemeClr>
                </a:solidFill>
              </a:rPr>
              <a:t>Доживљава  велика оштећења током земљотреса у 16.веку. А 1670.године цео пирг бива  обновљен.  Путописав Василије Барски 1744.године на води да се у њему  између  осталих налазе  и просторије у  којима су се затварали </a:t>
            </a:r>
            <a:r>
              <a:rPr lang="sr-Cyrl-RS" b="1" dirty="0">
                <a:solidFill>
                  <a:schemeClr val="accent1">
                    <a:lumMod val="75000"/>
                  </a:schemeClr>
                </a:solidFill>
              </a:rPr>
              <a:t>преступници.</a:t>
            </a:r>
          </a:p>
          <a:p>
            <a:pPr algn="just"/>
            <a:endParaRPr lang="sr-Latn-RS" b="1" dirty="0">
              <a:solidFill>
                <a:schemeClr val="accent1">
                  <a:lumMod val="75000"/>
                </a:schemeClr>
              </a:solidFill>
              <a:effectLst/>
            </a:endParaRPr>
          </a:p>
        </p:txBody>
      </p:sp>
      <p:sp>
        <p:nvSpPr>
          <p:cNvPr id="10" name="TextBox 9"/>
          <p:cNvSpPr txBox="1"/>
          <p:nvPr/>
        </p:nvSpPr>
        <p:spPr>
          <a:xfrm>
            <a:off x="2774104" y="5290519"/>
            <a:ext cx="7225049" cy="1477328"/>
          </a:xfrm>
          <a:prstGeom prst="rect">
            <a:avLst/>
          </a:prstGeom>
          <a:noFill/>
        </p:spPr>
        <p:txBody>
          <a:bodyPr wrap="square" rtlCol="0">
            <a:spAutoFit/>
          </a:bodyPr>
          <a:lstStyle/>
          <a:p>
            <a:pPr algn="just"/>
            <a:r>
              <a:rPr lang="ru-RU" b="1" dirty="0" smtClean="0">
                <a:solidFill>
                  <a:schemeClr val="accent1">
                    <a:lumMod val="75000"/>
                  </a:schemeClr>
                </a:solidFill>
              </a:rPr>
              <a:t>Прва </a:t>
            </a:r>
            <a:r>
              <a:rPr lang="ru-RU" b="1" dirty="0">
                <a:solidFill>
                  <a:schemeClr val="accent1">
                    <a:lumMod val="75000"/>
                  </a:schemeClr>
                </a:solidFill>
              </a:rPr>
              <a:t>три нивоа овог пирга су од 15.века су били  у функцији кухиње, мађупнице. У њима се спремала храна, прали судови, и све оно што је  било  потребно, а из разлога што се  све  ово налазило уз саму стару трпезарију која се налазила између  Католикона  и данашње трпезарије. </a:t>
            </a:r>
            <a:endParaRPr lang="ru-RU" b="1" dirty="0">
              <a:solidFill>
                <a:schemeClr val="accent1">
                  <a:lumMod val="75000"/>
                </a:schemeClr>
              </a:solidFill>
              <a:effectLst/>
            </a:endParaRPr>
          </a:p>
        </p:txBody>
      </p:sp>
    </p:spTree>
    <p:extLst>
      <p:ext uri="{BB962C8B-B14F-4D97-AF65-F5344CB8AC3E}">
        <p14:creationId xmlns:p14="http://schemas.microsoft.com/office/powerpoint/2010/main" val="43813611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ppt_x"/>
                                          </p:val>
                                        </p:tav>
                                        <p:tav tm="100000">
                                          <p:val>
                                            <p:strVal val="#ppt_x"/>
                                          </p:val>
                                        </p:tav>
                                      </p:tavLst>
                                    </p:anim>
                                    <p:anim calcmode="lin" valueType="num">
                                      <p:cBhvr additive="base">
                                        <p:cTn id="23" dur="500" fill="hold"/>
                                        <p:tgtEl>
                                          <p:spTgt spid="10"/>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6" presetClass="entr" presetSubtype="16"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circle(in)">
                                      <p:cBhvr>
                                        <p:cTn id="27" dur="2000"/>
                                        <p:tgtEl>
                                          <p:spTgt spid="5"/>
                                        </p:tgtEl>
                                      </p:cBhvr>
                                    </p:animEffect>
                                  </p:childTnLst>
                                </p:cTn>
                              </p:par>
                            </p:childTnLst>
                          </p:cTn>
                        </p:par>
                        <p:par>
                          <p:cTn id="28" fill="hold">
                            <p:stCondLst>
                              <p:cond delay="4000"/>
                            </p:stCondLst>
                            <p:childTnLst>
                              <p:par>
                                <p:cTn id="29" presetID="6" presetClass="entr" presetSubtype="16" fill="hold"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circle(in)">
                                      <p:cBhvr>
                                        <p:cTn id="31" dur="2000"/>
                                        <p:tgtEl>
                                          <p:spTgt spid="7"/>
                                        </p:tgtEl>
                                      </p:cBhvr>
                                    </p:animEffect>
                                  </p:childTnLst>
                                </p:cTn>
                              </p:par>
                            </p:childTnLst>
                          </p:cTn>
                        </p:par>
                        <p:par>
                          <p:cTn id="32" fill="hold">
                            <p:stCondLst>
                              <p:cond delay="6000"/>
                            </p:stCondLst>
                            <p:childTnLst>
                              <p:par>
                                <p:cTn id="33" presetID="6" presetClass="entr" presetSubtype="16" fill="hold" nodeType="after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circle(in)">
                                      <p:cBhvr>
                                        <p:cTn id="35" dur="1250"/>
                                        <p:tgtEl>
                                          <p:spTgt spid="6"/>
                                        </p:tgtEl>
                                      </p:cBhvr>
                                    </p:animEffect>
                                  </p:childTnLst>
                                </p:cTn>
                              </p:par>
                            </p:childTnLst>
                          </p:cTn>
                        </p:par>
                        <p:par>
                          <p:cTn id="36" fill="hold">
                            <p:stCondLst>
                              <p:cond delay="7250"/>
                            </p:stCondLst>
                            <p:childTnLst>
                              <p:par>
                                <p:cTn id="37" presetID="6" presetClass="entr" presetSubtype="16" fill="hold" nodeType="after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circle(in)">
                                      <p:cBhvr>
                                        <p:cTn id="3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7892" y="376578"/>
            <a:ext cx="3121152" cy="2340864"/>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2385" y="3918389"/>
            <a:ext cx="3666676" cy="209925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2254" y="1007771"/>
            <a:ext cx="3434366" cy="2340864"/>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30516" y="443840"/>
            <a:ext cx="3580327" cy="237937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0" name="TextBox 9"/>
          <p:cNvSpPr txBox="1"/>
          <p:nvPr/>
        </p:nvSpPr>
        <p:spPr>
          <a:xfrm>
            <a:off x="4673590" y="274636"/>
            <a:ext cx="2112379" cy="646331"/>
          </a:xfrm>
          <a:prstGeom prst="rect">
            <a:avLst/>
          </a:prstGeom>
          <a:noFill/>
        </p:spPr>
        <p:txBody>
          <a:bodyPr wrap="square" rtlCol="0">
            <a:spAutoFit/>
          </a:bodyPr>
          <a:lstStyle/>
          <a:p>
            <a:r>
              <a:rPr lang="sr-Cyrl-RS" b="1" dirty="0" smtClean="0"/>
              <a:t>Јужна-руска мала</a:t>
            </a:r>
          </a:p>
          <a:p>
            <a:r>
              <a:rPr lang="sr-Cyrl-RS" b="1" dirty="0"/>
              <a:t> </a:t>
            </a:r>
            <a:r>
              <a:rPr lang="sr-Cyrl-RS" b="1" dirty="0" smtClean="0"/>
              <a:t>     (келије)</a:t>
            </a:r>
            <a:endParaRPr lang="sr-Latn-RS" b="1" dirty="0"/>
          </a:p>
        </p:txBody>
      </p:sp>
      <p:sp>
        <p:nvSpPr>
          <p:cNvPr id="11" name="TextBox 10"/>
          <p:cNvSpPr txBox="1"/>
          <p:nvPr/>
        </p:nvSpPr>
        <p:spPr>
          <a:xfrm>
            <a:off x="195735" y="3155324"/>
            <a:ext cx="3552508" cy="3416320"/>
          </a:xfrm>
          <a:prstGeom prst="rect">
            <a:avLst/>
          </a:prstGeom>
          <a:noFill/>
        </p:spPr>
        <p:txBody>
          <a:bodyPr wrap="square" rtlCol="0">
            <a:spAutoFit/>
          </a:bodyPr>
          <a:lstStyle/>
          <a:p>
            <a:pPr algn="just"/>
            <a:r>
              <a:rPr lang="ru-RU" b="1" dirty="0"/>
              <a:t>Конак  који  се  пружа дуж јужних зидина  манастира, од  параклиса Покрова </a:t>
            </a:r>
            <a:r>
              <a:rPr lang="ru-RU" b="1" dirty="0" smtClean="0"/>
              <a:t>Богородице</a:t>
            </a:r>
            <a:r>
              <a:rPr lang="ru-RU" b="1" dirty="0"/>
              <a:t>  до пирга Светог георгија се  назива Јужна мала или Руска мала. Он је био највећи конак у манастиру 12.- 18.века. </a:t>
            </a:r>
            <a:r>
              <a:rPr lang="ru-RU" b="1" dirty="0" smtClean="0"/>
              <a:t>Најстарији </a:t>
            </a:r>
            <a:r>
              <a:rPr lang="ru-RU" b="1" dirty="0"/>
              <a:t>делови овог конака који потичу из времена оснивања </a:t>
            </a:r>
            <a:r>
              <a:rPr lang="ru-RU" b="1" dirty="0" smtClean="0"/>
              <a:t>манастира.Овај </a:t>
            </a:r>
            <a:r>
              <a:rPr lang="ru-RU" b="1" dirty="0"/>
              <a:t>конак је обнављао Свети Сава,  служио је за смештај  монаха и мирјана. </a:t>
            </a:r>
            <a:endParaRPr lang="ru-RU" b="1" dirty="0">
              <a:effectLst/>
            </a:endParaRPr>
          </a:p>
        </p:txBody>
      </p:sp>
      <p:sp>
        <p:nvSpPr>
          <p:cNvPr id="12" name="TextBox 11"/>
          <p:cNvSpPr txBox="1"/>
          <p:nvPr/>
        </p:nvSpPr>
        <p:spPr>
          <a:xfrm>
            <a:off x="7698681" y="3348635"/>
            <a:ext cx="4243995" cy="2862322"/>
          </a:xfrm>
          <a:prstGeom prst="rect">
            <a:avLst/>
          </a:prstGeom>
          <a:noFill/>
        </p:spPr>
        <p:txBody>
          <a:bodyPr wrap="square" rtlCol="0">
            <a:spAutoFit/>
          </a:bodyPr>
          <a:lstStyle/>
          <a:p>
            <a:pPr algn="just"/>
            <a:r>
              <a:rPr lang="ru-RU" b="1" dirty="0"/>
              <a:t>У овом конаку </a:t>
            </a:r>
            <a:r>
              <a:rPr lang="ru-RU" b="1" dirty="0" smtClean="0"/>
              <a:t>у 16 векује тада било </a:t>
            </a:r>
            <a:r>
              <a:rPr lang="ru-RU" b="1" dirty="0"/>
              <a:t>највише  39 келија. Руски цар Иван Грозни у 1552.године  донира злато за његову обнову од када се назива  руским конаком или Руском малом.  Овај конак је изгорео у пожару </a:t>
            </a:r>
            <a:r>
              <a:rPr lang="ru-RU" b="1" dirty="0" smtClean="0"/>
              <a:t>1722.године,а </a:t>
            </a:r>
            <a:r>
              <a:rPr lang="ru-RU" b="1" dirty="0"/>
              <a:t>данашњи изглед добија 1784.године. Данашњи  конак садржи све делове од свог постанка од 11.века. </a:t>
            </a:r>
            <a:endParaRPr lang="ru-RU" b="1" dirty="0">
              <a:effectLst/>
            </a:endParaRPr>
          </a:p>
        </p:txBody>
      </p:sp>
    </p:spTree>
    <p:extLst>
      <p:ext uri="{BB962C8B-B14F-4D97-AF65-F5344CB8AC3E}">
        <p14:creationId xmlns:p14="http://schemas.microsoft.com/office/powerpoint/2010/main" val="1674303605"/>
      </p:ext>
    </p:extLst>
  </p:cSld>
  <p:clrMapOvr>
    <a:masterClrMapping/>
  </p:clrMapOvr>
  <p:transition spd="slow">
    <p:plu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par>
                          <p:cTn id="8" fill="hold">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circle(in)">
                                      <p:cBhvr>
                                        <p:cTn id="11" dur="2000"/>
                                        <p:tgtEl>
                                          <p:spTgt spid="11"/>
                                        </p:tgtEl>
                                      </p:cBhvr>
                                    </p:animEffect>
                                  </p:childTnLst>
                                </p:cTn>
                              </p:par>
                            </p:childTnLst>
                          </p:cTn>
                        </p:par>
                        <p:par>
                          <p:cTn id="12" fill="hold">
                            <p:stCondLst>
                              <p:cond delay="4000"/>
                            </p:stCondLst>
                            <p:childTnLst>
                              <p:par>
                                <p:cTn id="13" presetID="26" presetClass="path" presetSubtype="0" accel="50000" decel="50000" fill="hold" nodeType="afterEffect">
                                  <p:stCondLst>
                                    <p:cond delay="0"/>
                                  </p:stCondLst>
                                  <p:childTnLst>
                                    <p:animMotion origin="layout" path="M 0 0 C 0 0.033 0.027 0.06 0.06 0.06 C 0.099 0.06 0.113 0.03 0.119 0.012 L 0.125 -0.012 C 0.131 -0.03 0.146 -0.06 0.19 -0.06 C 0.218 -0.06 0.25 -0.033 0.25 0 C 0.25 0.033 0.218 0.06 0.19 0.06 C 0.146 0.06 0.131 0.03 0.125 0.012 L 0.119 -0.012 C 0.113 -0.03 0.099 -0.06 0.06 -0.06 C 0.027 -0.06 0 -0.033 0 0 Z" pathEditMode="relative" ptsTypes="">
                                      <p:cBhvr>
                                        <p:cTn id="14" dur="2000" fill="hold"/>
                                        <p:tgtEl>
                                          <p:spTgt spid="8"/>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40180" y="519053"/>
            <a:ext cx="2884868" cy="956592"/>
          </a:xfrm>
          <a:solidFill>
            <a:schemeClr val="bg1"/>
          </a:solidFill>
        </p:spPr>
        <p:txBody>
          <a:bodyPr>
            <a:normAutofit/>
          </a:bodyPr>
          <a:lstStyle/>
          <a:p>
            <a:r>
              <a:rPr lang="sr-Cyrl-RS" sz="2000" b="1" dirty="0" smtClean="0"/>
              <a:t>       Еклисијарница</a:t>
            </a:r>
            <a:br>
              <a:rPr lang="sr-Cyrl-RS" sz="2000" b="1" dirty="0" smtClean="0"/>
            </a:br>
            <a:r>
              <a:rPr lang="sr-Cyrl-RS" sz="2000" b="1" dirty="0" smtClean="0"/>
              <a:t>(конак за црквењаке)</a:t>
            </a:r>
            <a:endParaRPr lang="sr-Latn-RS" sz="2000" b="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3030" y="103032"/>
            <a:ext cx="2751671" cy="36833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1491" y="1572236"/>
            <a:ext cx="4362245" cy="2497487"/>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56695" y="103031"/>
            <a:ext cx="2902576" cy="368335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extBox 6"/>
          <p:cNvSpPr txBox="1"/>
          <p:nvPr/>
        </p:nvSpPr>
        <p:spPr>
          <a:xfrm>
            <a:off x="0" y="4166315"/>
            <a:ext cx="12132015" cy="2585323"/>
          </a:xfrm>
          <a:prstGeom prst="rect">
            <a:avLst/>
          </a:prstGeom>
          <a:solidFill>
            <a:schemeClr val="bg1"/>
          </a:solidFill>
        </p:spPr>
        <p:txBody>
          <a:bodyPr wrap="square" rtlCol="0">
            <a:spAutoFit/>
          </a:bodyPr>
          <a:lstStyle/>
          <a:p>
            <a:pPr algn="just"/>
            <a:r>
              <a:rPr lang="sr-Cyrl-RS" dirty="0"/>
              <a:t>Еклисијарница је конак намењен за смештај црквењака- (еклисијарх или црквењак)  који има обавезу да води бригу о главној цркви или Католикону. Еклисијарница се налази уз југозападни зид Католикона у јужном дворишту манастира Хиландара. Спада у најстарије објекте Хиландара. Зна се да је саму Еклисијарницу затекао још Свети Сава у напустелом Хиландару. Свети Сава је, претпоставља се, обновио еклисијарницу. Еклисијарница има 3 нивоа,у приземљу је бунар или кладенац Светог Саве изнад којег је трем у коме се </a:t>
            </a:r>
            <a:r>
              <a:rPr lang="sr-Cyrl-RS" dirty="0" smtClean="0"/>
              <a:t>налази </a:t>
            </a:r>
            <a:r>
              <a:rPr lang="sr-Cyrl-RS" dirty="0"/>
              <a:t>плоча са нечитљивом годином изградње. У другом делу приземља је остава, некада келија. На првом спрату је била келија Светог Симеона, изнад бинара, као и још 2 келије еклисијарха.  Део еклисијарнице је </a:t>
            </a:r>
            <a:r>
              <a:rPr lang="sr-Cyrl-RS" dirty="0" smtClean="0"/>
              <a:t>преправљен </a:t>
            </a:r>
            <a:r>
              <a:rPr lang="sr-Cyrl-RS" dirty="0"/>
              <a:t>и президан 1645.године.  Други спрат је страдао како се претпоставља у пожару 1722.године, обновљен је 1810-1812.године. Еклисијарница се наслања на Камбански пирг и болницу са којим чини целину. Испред Еклисијарнице је 1757.године </a:t>
            </a:r>
            <a:r>
              <a:rPr lang="sr-Cyrl-RS" dirty="0" smtClean="0"/>
              <a:t>изграђена </a:t>
            </a:r>
            <a:r>
              <a:rPr lang="sr-Cyrl-RS" dirty="0"/>
              <a:t>цистерна за воду и изнад ње трем Светог Саве. </a:t>
            </a:r>
            <a:endParaRPr lang="sr-Latn-RS" dirty="0">
              <a:effectLst/>
            </a:endParaRPr>
          </a:p>
        </p:txBody>
      </p:sp>
    </p:spTree>
    <p:extLst>
      <p:ext uri="{BB962C8B-B14F-4D97-AF65-F5344CB8AC3E}">
        <p14:creationId xmlns:p14="http://schemas.microsoft.com/office/powerpoint/2010/main" val="347979540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30053" y="316124"/>
            <a:ext cx="2956775" cy="802046"/>
          </a:xfrm>
        </p:spPr>
        <p:txBody>
          <a:bodyPr>
            <a:normAutofit/>
          </a:bodyPr>
          <a:lstStyle/>
          <a:p>
            <a:r>
              <a:rPr lang="sr-Cyrl-RS" sz="2000" b="1" dirty="0" smtClean="0">
                <a:solidFill>
                  <a:schemeClr val="accent1">
                    <a:lumMod val="75000"/>
                  </a:schemeClr>
                </a:solidFill>
              </a:rPr>
              <a:t>Просфорница</a:t>
            </a:r>
            <a:br>
              <a:rPr lang="sr-Cyrl-RS" sz="2000" b="1" dirty="0" smtClean="0">
                <a:solidFill>
                  <a:schemeClr val="accent1">
                    <a:lumMod val="75000"/>
                  </a:schemeClr>
                </a:solidFill>
              </a:rPr>
            </a:br>
            <a:endParaRPr lang="sr-Latn-RS" sz="2000" b="1" dirty="0">
              <a:solidFill>
                <a:schemeClr val="accent1">
                  <a:lumMod val="75000"/>
                </a:schemeClr>
              </a:solidFill>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159876" y="1118170"/>
            <a:ext cx="3726951" cy="2101548"/>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911" y="402465"/>
            <a:ext cx="3361386" cy="2868769"/>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70233" y="485033"/>
            <a:ext cx="3684235" cy="301043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7" name="TextBox 6"/>
          <p:cNvSpPr txBox="1"/>
          <p:nvPr/>
        </p:nvSpPr>
        <p:spPr>
          <a:xfrm>
            <a:off x="373487" y="3915178"/>
            <a:ext cx="11475584" cy="2585323"/>
          </a:xfrm>
          <a:prstGeom prst="rect">
            <a:avLst/>
          </a:prstGeom>
          <a:solidFill>
            <a:schemeClr val="accent3">
              <a:lumMod val="60000"/>
              <a:lumOff val="40000"/>
            </a:schemeClr>
          </a:solidFill>
        </p:spPr>
        <p:txBody>
          <a:bodyPr wrap="square" rtlCol="0">
            <a:spAutoFit/>
          </a:bodyPr>
          <a:lstStyle/>
          <a:p>
            <a:pPr algn="just"/>
            <a:r>
              <a:rPr lang="ru-RU" b="1" dirty="0">
                <a:solidFill>
                  <a:schemeClr val="accent1">
                    <a:lumMod val="75000"/>
                  </a:schemeClr>
                </a:solidFill>
              </a:rPr>
              <a:t>Просфорница је просторија у којој се справља просфора, квасни хлеб кружног облика који се користи при служењу литургије у православној цркви. На месту некадашње просфорнице је био мали део прве Хиландарске библиотеке, конак и параклис Светих Апостола Петра  и  Павла који су изгорели у великом пожару 1722.год. Већина књижевног фонда и тог дела библиотеке је сачуван, књиге су премештене у пирг Светог Саве и пирг Светог Ђорђа и изнад трпезарије у којима су биле наредна 2 века. Библиотека никада није обновљена већ је око 1725.године на њеном месту изграђена велика кућа са приземљем и спратом на коме је био и трем. У тој кући је била просфорница, кројачница и остава за одежде-олтарница. Просфорница је била све до 1964.године када је срушена и на њеном месту је по плану С.Ненадовића изграђена нова Хиландарска библиотека и </a:t>
            </a:r>
            <a:r>
              <a:rPr lang="ru-RU" b="1" dirty="0" smtClean="0">
                <a:solidFill>
                  <a:schemeClr val="accent1">
                    <a:lumMod val="75000"/>
                  </a:schemeClr>
                </a:solidFill>
              </a:rPr>
              <a:t>ризница.</a:t>
            </a:r>
            <a:endParaRPr lang="ru-RU" b="1" dirty="0">
              <a:solidFill>
                <a:schemeClr val="accent1">
                  <a:lumMod val="75000"/>
                </a:schemeClr>
              </a:solidFill>
              <a:effectLst/>
            </a:endParaRPr>
          </a:p>
        </p:txBody>
      </p:sp>
    </p:spTree>
    <p:extLst>
      <p:ext uri="{BB962C8B-B14F-4D97-AF65-F5344CB8AC3E}">
        <p14:creationId xmlns:p14="http://schemas.microsoft.com/office/powerpoint/2010/main" val="343885208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750" fill="hold"/>
                                        <p:tgtEl>
                                          <p:spTgt spid="4"/>
                                        </p:tgtEl>
                                        <p:attrNameLst>
                                          <p:attrName>ppt_x</p:attrName>
                                        </p:attrNameLst>
                                      </p:cBhvr>
                                      <p:tavLst>
                                        <p:tav tm="0">
                                          <p:val>
                                            <p:strVal val="#ppt_x"/>
                                          </p:val>
                                        </p:tav>
                                        <p:tav tm="100000">
                                          <p:val>
                                            <p:strVal val="#ppt_x"/>
                                          </p:val>
                                        </p:tav>
                                      </p:tavLst>
                                    </p:anim>
                                    <p:anim calcmode="lin" valueType="num">
                                      <p:cBhvr additive="base">
                                        <p:cTn id="13" dur="750" fill="hold"/>
                                        <p:tgtEl>
                                          <p:spTgt spid="4"/>
                                        </p:tgtEl>
                                        <p:attrNameLst>
                                          <p:attrName>ppt_y</p:attrName>
                                        </p:attrNameLst>
                                      </p:cBhvr>
                                      <p:tavLst>
                                        <p:tav tm="0">
                                          <p:val>
                                            <p:strVal val="1+#ppt_h/2"/>
                                          </p:val>
                                        </p:tav>
                                        <p:tav tm="100000">
                                          <p:val>
                                            <p:strVal val="#ppt_y"/>
                                          </p:val>
                                        </p:tav>
                                      </p:tavLst>
                                    </p:anim>
                                  </p:childTnLst>
                                </p:cTn>
                              </p:par>
                            </p:childTnLst>
                          </p:cTn>
                        </p:par>
                        <p:par>
                          <p:cTn id="14" fill="hold">
                            <p:stCondLst>
                              <p:cond delay="1250"/>
                            </p:stCondLst>
                            <p:childTnLst>
                              <p:par>
                                <p:cTn id="15" presetID="2"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750" fill="hold"/>
                                        <p:tgtEl>
                                          <p:spTgt spid="7"/>
                                        </p:tgtEl>
                                        <p:attrNameLst>
                                          <p:attrName>ppt_x</p:attrName>
                                        </p:attrNameLst>
                                      </p:cBhvr>
                                      <p:tavLst>
                                        <p:tav tm="0">
                                          <p:val>
                                            <p:strVal val="#ppt_x"/>
                                          </p:val>
                                        </p:tav>
                                        <p:tav tm="100000">
                                          <p:val>
                                            <p:strVal val="#ppt_x"/>
                                          </p:val>
                                        </p:tav>
                                      </p:tavLst>
                                    </p:anim>
                                    <p:anim calcmode="lin" valueType="num">
                                      <p:cBhvr additive="base">
                                        <p:cTn id="18" dur="75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2000"/>
                            </p:stCondLst>
                            <p:childTnLst>
                              <p:par>
                                <p:cTn id="20" presetID="2" presetClass="entr" presetSubtype="8"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0-#ppt_w/2"/>
                                          </p:val>
                                        </p:tav>
                                        <p:tav tm="100000">
                                          <p:val>
                                            <p:strVal val="#ppt_x"/>
                                          </p:val>
                                        </p:tav>
                                      </p:tavLst>
                                    </p:anim>
                                    <p:anim calcmode="lin" valueType="num">
                                      <p:cBhvr additive="base">
                                        <p:cTn id="23" dur="500" fill="hold"/>
                                        <p:tgtEl>
                                          <p:spTgt spid="5"/>
                                        </p:tgtEl>
                                        <p:attrNameLst>
                                          <p:attrName>ppt_y</p:attrName>
                                        </p:attrNameLst>
                                      </p:cBhvr>
                                      <p:tavLst>
                                        <p:tav tm="0">
                                          <p:val>
                                            <p:strVal val="#ppt_y"/>
                                          </p:val>
                                        </p:tav>
                                        <p:tav tm="100000">
                                          <p:val>
                                            <p:strVal val="#ppt_y"/>
                                          </p:val>
                                        </p:tav>
                                      </p:tavLst>
                                    </p:anim>
                                  </p:childTnLst>
                                </p:cTn>
                              </p:par>
                            </p:childTnLst>
                          </p:cTn>
                        </p:par>
                        <p:par>
                          <p:cTn id="24" fill="hold">
                            <p:stCondLst>
                              <p:cond delay="2500"/>
                            </p:stCondLst>
                            <p:childTnLst>
                              <p:par>
                                <p:cTn id="25" presetID="2" presetClass="entr" presetSubtype="2"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1+#ppt_w/2"/>
                                          </p:val>
                                        </p:tav>
                                        <p:tav tm="100000">
                                          <p:val>
                                            <p:strVal val="#ppt_x"/>
                                          </p:val>
                                        </p:tav>
                                      </p:tavLst>
                                    </p:anim>
                                    <p:anim calcmode="lin" valueType="num">
                                      <p:cBhvr additive="base">
                                        <p:cTn id="2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www.hilandar.info/uploads/images/5-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62311" y="725737"/>
            <a:ext cx="6814961" cy="483842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p:spPr>
      </p:pic>
      <p:sp>
        <p:nvSpPr>
          <p:cNvPr id="4" name="TextBox 3"/>
          <p:cNvSpPr txBox="1"/>
          <p:nvPr/>
        </p:nvSpPr>
        <p:spPr>
          <a:xfrm>
            <a:off x="79182" y="410851"/>
            <a:ext cx="4583129" cy="3416320"/>
          </a:xfrm>
          <a:prstGeom prst="rect">
            <a:avLst/>
          </a:prstGeom>
          <a:noFill/>
        </p:spPr>
        <p:txBody>
          <a:bodyPr wrap="square" rtlCol="0">
            <a:spAutoFit/>
          </a:bodyPr>
          <a:lstStyle/>
          <a:p>
            <a:r>
              <a:rPr lang="ru-RU" b="1" dirty="0" smtClean="0">
                <a:solidFill>
                  <a:schemeClr val="bg2">
                    <a:lumMod val="50000"/>
                  </a:schemeClr>
                </a:solidFill>
                <a:effectLst/>
              </a:rPr>
              <a:t>Манастир Хиландар споља личи на велико издужено утврђење неправилног облика, дуго око 140 и широко око 75 метара. Опасују га зидови високи и до тридесет метара и дебели између метра и метра и по, а на источној и јужној страни се уздижу и две старе високе куле - пирга. Зидови су унутар манастира заклоњени вишеспратним конацима. Када се споља посматрају, запажа се да су више пута презиђивани и на највишим деловима виде се горњи спратови конака. </a:t>
            </a:r>
            <a:endParaRPr lang="ru-RU" b="1" dirty="0">
              <a:solidFill>
                <a:schemeClr val="bg2">
                  <a:lumMod val="50000"/>
                </a:schemeClr>
              </a:solidFill>
              <a:effectLst/>
            </a:endParaRPr>
          </a:p>
        </p:txBody>
      </p:sp>
      <p:pic>
        <p:nvPicPr>
          <p:cNvPr id="2" name="Rasti, rasti Moj Zelen' Bore, Pijesma O Nemanjicim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pic>
        <p:nvPicPr>
          <p:cNvPr id="3" name="Rasti, rasti Moj Zelen' Bore, Pijesma O Nemanjicim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424368566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2" presetClass="entr" presetSubtype="4" fill="hold" grpId="0" nodeType="after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500" fill="hold"/>
                                        <p:tgtEl>
                                          <p:spTgt spid="4"/>
                                        </p:tgtEl>
                                        <p:attrNameLst>
                                          <p:attrName>ppt_x</p:attrName>
                                        </p:attrNameLst>
                                      </p:cBhvr>
                                      <p:tavLst>
                                        <p:tav tm="0">
                                          <p:val>
                                            <p:strVal val="#ppt_x"/>
                                          </p:val>
                                        </p:tav>
                                        <p:tav tm="100000">
                                          <p:val>
                                            <p:strVal val="#ppt_x"/>
                                          </p:val>
                                        </p:tav>
                                      </p:tavLst>
                                    </p:anim>
                                    <p:anim calcmode="lin" valueType="num">
                                      <p:cBhvr additive="base">
                                        <p:cTn id="11" dur="500" fill="hold"/>
                                        <p:tgtEl>
                                          <p:spTgt spid="4"/>
                                        </p:tgtEl>
                                        <p:attrNameLst>
                                          <p:attrName>ppt_y</p:attrName>
                                        </p:attrNameLst>
                                      </p:cBhvr>
                                      <p:tavLst>
                                        <p:tav tm="0">
                                          <p:val>
                                            <p:strVal val="1+#ppt_h/2"/>
                                          </p:val>
                                        </p:tav>
                                        <p:tav tm="100000">
                                          <p:val>
                                            <p:strVal val="#ppt_y"/>
                                          </p:val>
                                        </p:tav>
                                      </p:tavLst>
                                    </p:anim>
                                  </p:childTnLst>
                                </p:cTn>
                              </p:par>
                            </p:childTnLst>
                          </p:cTn>
                        </p:par>
                        <p:par>
                          <p:cTn id="12" fill="hold">
                            <p:stCondLst>
                              <p:cond delay="500"/>
                            </p:stCondLst>
                            <p:childTnLst>
                              <p:par>
                                <p:cTn id="13" presetID="6" presetClass="entr" presetSubtype="16" fill="hold" nodeType="afterEffect">
                                  <p:stCondLst>
                                    <p:cond delay="0"/>
                                  </p:stCondLst>
                                  <p:childTnLst>
                                    <p:set>
                                      <p:cBhvr>
                                        <p:cTn id="14" dur="1" fill="hold">
                                          <p:stCondLst>
                                            <p:cond delay="0"/>
                                          </p:stCondLst>
                                        </p:cTn>
                                        <p:tgtEl>
                                          <p:spTgt spid="1028"/>
                                        </p:tgtEl>
                                        <p:attrNameLst>
                                          <p:attrName>style.visibility</p:attrName>
                                        </p:attrNameLst>
                                      </p:cBhvr>
                                      <p:to>
                                        <p:strVal val="visible"/>
                                      </p:to>
                                    </p:set>
                                    <p:animEffect transition="in" filter="circle(in)">
                                      <p:cBhvr>
                                        <p:cTn id="15" dur="1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showWhenStopped="0">
                <p:cTn id="16" repeatCount="indefinite" fill="hold" display="0">
                  <p:stCondLst>
                    <p:cond delay="indefinite"/>
                  </p:stCondLst>
                  <p:endCondLst>
                    <p:cond evt="onStopAudio" delay="0">
                      <p:tgtEl>
                        <p:sldTgt/>
                      </p:tgtEl>
                    </p:cond>
                  </p:endCondLst>
                </p:cTn>
                <p:tgtEl>
                  <p:spTgt spid="2"/>
                </p:tgtEl>
              </p:cMediaNode>
            </p:audio>
            <p:seq concurrent="1" nextAc="seek">
              <p:cTn id="17" restart="whenNotActive" fill="hold" evtFilter="cancelBubble" nodeType="interactiveSeq">
                <p:stCondLst>
                  <p:cond evt="onClick" delay="0">
                    <p:tgtEl>
                      <p:spTgt spid="3"/>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272483" fill="hold"/>
                                        <p:tgtEl>
                                          <p:spTgt spid="3"/>
                                        </p:tgtEl>
                                      </p:cBhvr>
                                    </p:cmd>
                                  </p:childTnLst>
                                </p:cTn>
                              </p:par>
                            </p:childTnLst>
                          </p:cTn>
                        </p:par>
                      </p:childTnLst>
                    </p:cTn>
                  </p:par>
                </p:childTnLst>
              </p:cTn>
              <p:nextCondLst>
                <p:cond evt="onClick" delay="0">
                  <p:tgtEl>
                    <p:spTgt spid="3"/>
                  </p:tgtEl>
                </p:cond>
              </p:nextCondLst>
            </p:seq>
            <p:audio>
              <p:cMediaNode vol="80000">
                <p:cTn id="22" fill="hold" display="0">
                  <p:stCondLst>
                    <p:cond delay="indefinite"/>
                  </p:stCondLst>
                  <p:endCondLst>
                    <p:cond evt="onStopAudio" delay="0">
                      <p:tgtEl>
                        <p:sldTgt/>
                      </p:tgtEl>
                    </p:cond>
                  </p:endCondLst>
                </p:cTn>
                <p:tgtEl>
                  <p:spTgt spid="3"/>
                </p:tgtEl>
              </p:cMediaNode>
            </p:audio>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14021" y="146565"/>
            <a:ext cx="3471930" cy="827803"/>
          </a:xfrm>
        </p:spPr>
        <p:txBody>
          <a:bodyPr>
            <a:normAutofit/>
          </a:bodyPr>
          <a:lstStyle/>
          <a:p>
            <a:r>
              <a:rPr lang="sr-Cyrl-RS" sz="2000" b="1" dirty="0" smtClean="0"/>
              <a:t>Пирг Светог Саве</a:t>
            </a:r>
            <a:br>
              <a:rPr lang="sr-Cyrl-RS" sz="2000" b="1" dirty="0" smtClean="0"/>
            </a:br>
            <a:endParaRPr lang="sr-Latn-RS" sz="2000" b="1" dirty="0"/>
          </a:p>
        </p:txBody>
      </p:sp>
      <p:pic>
        <p:nvPicPr>
          <p:cNvPr id="8" name="Content Placeholder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8573" y="128790"/>
            <a:ext cx="3527664" cy="2833352"/>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17239" y="974368"/>
            <a:ext cx="3876724" cy="1987773"/>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14966" y="111015"/>
            <a:ext cx="4013901" cy="2851126"/>
          </a:xfrm>
          <a:prstGeom prst="rect">
            <a:avLst/>
          </a:prstGeom>
        </p:spPr>
      </p:pic>
      <p:sp>
        <p:nvSpPr>
          <p:cNvPr id="9" name="TextBox 8"/>
          <p:cNvSpPr txBox="1"/>
          <p:nvPr/>
        </p:nvSpPr>
        <p:spPr>
          <a:xfrm>
            <a:off x="0" y="2997691"/>
            <a:ext cx="12192000" cy="3970318"/>
          </a:xfrm>
          <a:prstGeom prst="rect">
            <a:avLst/>
          </a:prstGeom>
          <a:noFill/>
        </p:spPr>
        <p:txBody>
          <a:bodyPr wrap="square" rtlCol="0">
            <a:spAutoFit/>
          </a:bodyPr>
          <a:lstStyle/>
          <a:p>
            <a:pPr algn="just"/>
            <a:r>
              <a:rPr lang="ru-RU" b="1" dirty="0"/>
              <a:t>Пирг- кула Светог Саве је био главни одбрамбени објекат у манастиру. Налази се на источним одбрамбеним зидовима Хиландара. Са дворишне стране на њега се наслања црква Св.Архангела. </a:t>
            </a:r>
            <a:r>
              <a:rPr lang="ru-RU" b="1" dirty="0" smtClean="0"/>
              <a:t>Подрум </a:t>
            </a:r>
            <a:r>
              <a:rPr lang="ru-RU" b="1" dirty="0"/>
              <a:t>и прва четири спрата овог пирга су подигнути у време Светог Саве, док су следећа три спрата дограђена у доба краља Милутина. Врх пирга је обновљен 1681.године захваљујући великом ктитору београдском митрополиту хаџи-Симеону Љубибратићу. Он је платио обнову цркве-параклиса Светог јована Претече на последњем спрату пирга. </a:t>
            </a:r>
            <a:r>
              <a:rPr lang="ru-RU" b="1" dirty="0" smtClean="0"/>
              <a:t>Иначе </a:t>
            </a:r>
            <a:r>
              <a:rPr lang="ru-RU" b="1" dirty="0"/>
              <a:t>црква Светог Јована претече је била и у време Светог Саве, о томе нас извештава о.Доментијан писац житија Светог Симеона- где каже да је Свети Сава посетио овај параклис на дан очеве смрти 13.фебруара 1200.године. </a:t>
            </a:r>
            <a:r>
              <a:rPr lang="ru-RU" b="1" dirty="0" smtClean="0"/>
              <a:t>На </a:t>
            </a:r>
            <a:r>
              <a:rPr lang="ru-RU" b="1" dirty="0"/>
              <a:t>врху пирга, тј. около параклиса Светог Јована Претече су се налазили уски пролази са зупцима на спољним зидовима који су имали улогу стрелница, и данас све ово постоји, </a:t>
            </a:r>
            <a:r>
              <a:rPr lang="ru-RU" b="1" dirty="0" smtClean="0"/>
              <a:t>с тим </a:t>
            </a:r>
            <a:r>
              <a:rPr lang="ru-RU" b="1" dirty="0"/>
              <a:t>што је у 17.веку </a:t>
            </a:r>
            <a:r>
              <a:rPr lang="ru-RU" b="1" dirty="0" smtClean="0"/>
              <a:t>прекривен </a:t>
            </a:r>
            <a:r>
              <a:rPr lang="ru-RU" b="1" dirty="0"/>
              <a:t>дрвеним кровом. </a:t>
            </a:r>
            <a:r>
              <a:rPr lang="ru-RU" b="1" dirty="0" smtClean="0"/>
              <a:t>Током </a:t>
            </a:r>
            <a:r>
              <a:rPr lang="ru-RU" b="1" dirty="0"/>
              <a:t>своје историје Пирг Светог Саве је служио разним наменама, од одбране, преко смештаја војника, смештаја поклоника, једно време је у њему била и сенара, магацин за храну и жито, а што је посебно занимљиво у њему су биле дуго похрањене књиге као и старе иконе, и зато су у њему нађени чувени ХИЛАНДАРСКИ ЛИСТИЋИ за сада најстарији сачувани писани документ на србскословенском језику, из </a:t>
            </a:r>
            <a:r>
              <a:rPr lang="ru-RU" b="1" dirty="0" smtClean="0"/>
              <a:t>11.века. Иначе </a:t>
            </a:r>
            <a:r>
              <a:rPr lang="ru-RU" b="1" dirty="0"/>
              <a:t>се овај пирг налази на грбу Српске Православне Цркве</a:t>
            </a:r>
            <a:r>
              <a:rPr lang="ru-RU" b="1" dirty="0" smtClean="0"/>
              <a:t>.</a:t>
            </a:r>
            <a:endParaRPr lang="ru-RU" b="1" dirty="0"/>
          </a:p>
        </p:txBody>
      </p:sp>
    </p:spTree>
    <p:extLst>
      <p:ext uri="{BB962C8B-B14F-4D97-AF65-F5344CB8AC3E}">
        <p14:creationId xmlns:p14="http://schemas.microsoft.com/office/powerpoint/2010/main" val="1380466920"/>
      </p:ext>
    </p:extLst>
  </p:cSld>
  <p:clrMapOvr>
    <a:masterClrMapping/>
  </p:clrMapOvr>
  <p:transition spd="slow">
    <p:plus/>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9151" y="0"/>
            <a:ext cx="2235558" cy="789167"/>
          </a:xfrm>
        </p:spPr>
        <p:txBody>
          <a:bodyPr>
            <a:normAutofit/>
          </a:bodyPr>
          <a:lstStyle/>
          <a:p>
            <a:r>
              <a:rPr lang="sr-Cyrl-RS" sz="2000" b="1" dirty="0" smtClean="0"/>
              <a:t>Камбански пирг</a:t>
            </a:r>
            <a:br>
              <a:rPr lang="sr-Cyrl-RS" sz="2000" b="1" dirty="0" smtClean="0"/>
            </a:br>
            <a:r>
              <a:rPr lang="sr-Cyrl-RS" sz="2000" b="1" dirty="0"/>
              <a:t> </a:t>
            </a:r>
            <a:r>
              <a:rPr lang="sr-Cyrl-RS" sz="2000" b="1" dirty="0" smtClean="0"/>
              <a:t>     и звонара</a:t>
            </a:r>
            <a:endParaRPr lang="sr-Latn-RS" sz="2000" b="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5910" y="131665"/>
            <a:ext cx="2756079" cy="2572898"/>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7031" y="131666"/>
            <a:ext cx="2764020" cy="2915342"/>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89243" y="747291"/>
            <a:ext cx="3951992" cy="2036073"/>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12956" y="3699743"/>
            <a:ext cx="2704564" cy="2102010"/>
          </a:xfrm>
          <a:prstGeom prst="rect">
            <a:avLst/>
          </a:prstGeom>
        </p:spPr>
      </p:pic>
      <p:sp>
        <p:nvSpPr>
          <p:cNvPr id="8" name="TextBox 7"/>
          <p:cNvSpPr txBox="1"/>
          <p:nvPr/>
        </p:nvSpPr>
        <p:spPr>
          <a:xfrm>
            <a:off x="115910" y="2704563"/>
            <a:ext cx="4456090" cy="4247317"/>
          </a:xfrm>
          <a:prstGeom prst="rect">
            <a:avLst/>
          </a:prstGeom>
          <a:noFill/>
        </p:spPr>
        <p:txBody>
          <a:bodyPr wrap="square" rtlCol="0">
            <a:spAutoFit/>
          </a:bodyPr>
          <a:lstStyle/>
          <a:p>
            <a:pPr algn="just"/>
            <a:r>
              <a:rPr lang="ru-RU" dirty="0"/>
              <a:t>Са јужне стране нове библиотеке  се налази звонара или Камбански пирг.  У 14.веку ту је стајао,  претпоставња се пирг Светог Стефана, чији су темељи из 12.века. На  врху пирга Светог Стефана је била црква  посвећена овом светитељу а изнад  ње мала стрелница. У 16.веку на петом спрату је стрелница претворена у звонару помоћу новца добијеног од цара Ивана Грозног 1550,1558 и 1582.године. </a:t>
            </a:r>
            <a:r>
              <a:rPr lang="ru-RU" dirty="0" smtClean="0"/>
              <a:t>На </a:t>
            </a:r>
            <a:r>
              <a:rPr lang="ru-RU" dirty="0"/>
              <a:t> четвртом спрату овог пирга је остала црква или параклис архиђакона Стефана која је обновљена 1757.године. На захтев ктитора ове  цркве хаџи Влча из Бугарске, параклис је преименован у  Светог </a:t>
            </a:r>
            <a:r>
              <a:rPr lang="ru-RU" dirty="0" smtClean="0"/>
              <a:t>Јована.</a:t>
            </a:r>
            <a:endParaRPr lang="ru-RU" dirty="0">
              <a:effectLst/>
            </a:endParaRPr>
          </a:p>
        </p:txBody>
      </p:sp>
      <p:sp>
        <p:nvSpPr>
          <p:cNvPr id="9" name="TextBox 8"/>
          <p:cNvSpPr txBox="1"/>
          <p:nvPr/>
        </p:nvSpPr>
        <p:spPr>
          <a:xfrm>
            <a:off x="8010659" y="3051776"/>
            <a:ext cx="4181342" cy="3693319"/>
          </a:xfrm>
          <a:prstGeom prst="rect">
            <a:avLst/>
          </a:prstGeom>
          <a:noFill/>
        </p:spPr>
        <p:txBody>
          <a:bodyPr wrap="square" rtlCol="0">
            <a:spAutoFit/>
          </a:bodyPr>
          <a:lstStyle/>
          <a:p>
            <a:pPr algn="just"/>
            <a:r>
              <a:rPr lang="ru-RU" dirty="0"/>
              <a:t>Данас се на </a:t>
            </a:r>
            <a:r>
              <a:rPr lang="ru-RU" dirty="0" smtClean="0"/>
              <a:t>Камбанском </a:t>
            </a:r>
            <a:r>
              <a:rPr lang="ru-RU" dirty="0"/>
              <a:t>пиргу, тј. делу конака који се наслања на </a:t>
            </a:r>
            <a:r>
              <a:rPr lang="ru-RU" dirty="0" smtClean="0"/>
              <a:t>пирг </a:t>
            </a:r>
            <a:r>
              <a:rPr lang="ru-RU" dirty="0"/>
              <a:t>налазе два сата, један је на </a:t>
            </a:r>
            <a:r>
              <a:rPr lang="ru-RU" dirty="0" smtClean="0"/>
              <a:t>западном </a:t>
            </a:r>
            <a:r>
              <a:rPr lang="ru-RU" dirty="0"/>
              <a:t>и један на северном зиду. Они означавају место на коме је био ЈЕДАН ОД НАЈСТАРИЈИХ ЈАВНИХ ЧАСОВНИКА У СВЕТУ, О ЊЕМУ ЈЕ У ХИЛАНДАРСКОМ ТИПИКУ ПИСАО И СВЕТИ САВА 1200.ГОДИНЕ. ХИЛАНДАР ЈЕ ИМАО ЈАВНИ САТ КАДА СВЕТ НИЈЕ ЗНАО ШТА ЈЕ САТ. ХИЛАНДАР ЈЕ ИЗНЕДРИО НАЈВЕЋЕ ТЕХНОЛОЧЕ И ПОЗНАВАОЦЕ САТОВА У ВРЕМЕНУ ЊИХОВОГ ОТКРИВАЊА. </a:t>
            </a:r>
            <a:endParaRPr lang="ru-RU" dirty="0">
              <a:effectLst/>
            </a:endParaRPr>
          </a:p>
        </p:txBody>
      </p:sp>
    </p:spTree>
    <p:extLst>
      <p:ext uri="{BB962C8B-B14F-4D97-AF65-F5344CB8AC3E}">
        <p14:creationId xmlns:p14="http://schemas.microsoft.com/office/powerpoint/2010/main" val="4289752116"/>
      </p:ext>
    </p:extLst>
  </p:cSld>
  <p:clrMapOvr>
    <a:masterClrMapping/>
  </p:clrMapOvr>
  <p:transition spd="slow">
    <p:plu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0-#ppt_w/2"/>
                                          </p:val>
                                        </p:tav>
                                        <p:tav tm="100000">
                                          <p:val>
                                            <p:strVal val="#ppt_x"/>
                                          </p:val>
                                        </p:tav>
                                      </p:tavLst>
                                    </p:anim>
                                    <p:anim calcmode="lin" valueType="num">
                                      <p:cBhvr additive="base">
                                        <p:cTn id="13" dur="500" fill="hold"/>
                                        <p:tgtEl>
                                          <p:spTgt spid="8"/>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1+#ppt_w/2"/>
                                          </p:val>
                                        </p:tav>
                                        <p:tav tm="100000">
                                          <p:val>
                                            <p:strVal val="#ppt_x"/>
                                          </p:val>
                                        </p:tav>
                                      </p:tavLst>
                                    </p:anim>
                                    <p:anim calcmode="lin" valueType="num">
                                      <p:cBhvr additive="base">
                                        <p:cTn id="23" dur="500" fill="hold"/>
                                        <p:tgtEl>
                                          <p:spTgt spid="9"/>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additive="base">
                                        <p:cTn id="27" dur="500" fill="hold"/>
                                        <p:tgtEl>
                                          <p:spTgt spid="2"/>
                                        </p:tgtEl>
                                        <p:attrNameLst>
                                          <p:attrName>ppt_x</p:attrName>
                                        </p:attrNameLst>
                                      </p:cBhvr>
                                      <p:tavLst>
                                        <p:tav tm="0">
                                          <p:val>
                                            <p:strVal val="#ppt_x"/>
                                          </p:val>
                                        </p:tav>
                                        <p:tav tm="100000">
                                          <p:val>
                                            <p:strVal val="#ppt_x"/>
                                          </p:val>
                                        </p:tav>
                                      </p:tavLst>
                                    </p:anim>
                                    <p:anim calcmode="lin" valueType="num">
                                      <p:cBhvr additive="base">
                                        <p:cTn id="28" dur="500" fill="hold"/>
                                        <p:tgtEl>
                                          <p:spTgt spid="2"/>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fill="hold"/>
                                        <p:tgtEl>
                                          <p:spTgt spid="6"/>
                                        </p:tgtEl>
                                        <p:attrNameLst>
                                          <p:attrName>ppt_x</p:attrName>
                                        </p:attrNameLst>
                                      </p:cBhvr>
                                      <p:tavLst>
                                        <p:tav tm="0">
                                          <p:val>
                                            <p:strVal val="#ppt_x"/>
                                          </p:val>
                                        </p:tav>
                                        <p:tav tm="100000">
                                          <p:val>
                                            <p:strVal val="#ppt_x"/>
                                          </p:val>
                                        </p:tav>
                                      </p:tavLst>
                                    </p:anim>
                                    <p:anim calcmode="lin" valueType="num">
                                      <p:cBhvr additive="base">
                                        <p:cTn id="33" dur="500" fill="hold"/>
                                        <p:tgtEl>
                                          <p:spTgt spid="6"/>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6" presetClass="path" presetSubtype="0" accel="50000" decel="50000" fill="hold" nodeType="afterEffect">
                                  <p:stCondLst>
                                    <p:cond delay="0"/>
                                  </p:stCondLst>
                                  <p:childTnLst>
                                    <p:animMotion origin="layout" path="M 0 0 C 0 0.033 0.027 0.06 0.06 0.06 C 0.099 0.06 0.113 0.03 0.119 0.012 L 0.125 -0.012 C 0.131 -0.03 0.146 -0.06 0.19 -0.06 C 0.218 -0.06 0.25 -0.033 0.25 0 C 0.25 0.033 0.218 0.06 0.19 0.06 C 0.146 0.06 0.131 0.03 0.125 0.012 L 0.119 -0.012 C 0.113 -0.03 0.099 -0.06 0.06 -0.06 C 0.027 -0.06 0 -0.033 0 0 Z" pathEditMode="relative" ptsTypes="">
                                      <p:cBhvr>
                                        <p:cTn id="36" dur="2000" fill="hold"/>
                                        <p:tgtEl>
                                          <p:spTgt spid="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66807" y="0"/>
            <a:ext cx="2201929" cy="563927"/>
          </a:xfrm>
        </p:spPr>
        <p:txBody>
          <a:bodyPr>
            <a:normAutofit fontScale="90000"/>
          </a:bodyPr>
          <a:lstStyle/>
          <a:p>
            <a:r>
              <a:rPr lang="sr-Cyrl-RS" sz="2000" b="1" dirty="0" smtClean="0">
                <a:solidFill>
                  <a:srgbClr val="00B050"/>
                </a:solidFill>
              </a:rPr>
              <a:t>Бунар Светог Саве</a:t>
            </a:r>
            <a:endParaRPr lang="sr-Latn-RS" sz="2000" b="1" dirty="0">
              <a:solidFill>
                <a:srgbClr val="00B050"/>
              </a:solidFill>
            </a:endParaRPr>
          </a:p>
        </p:txBody>
      </p:sp>
      <p:pic>
        <p:nvPicPr>
          <p:cNvPr id="4" name="Content Placeholder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4222144" y="2887986"/>
            <a:ext cx="3175000" cy="1817761"/>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8758" y="403810"/>
            <a:ext cx="3458031" cy="2152568"/>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5275" y="2556378"/>
            <a:ext cx="2665660" cy="2342954"/>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7500" y="2575273"/>
            <a:ext cx="3023986" cy="2324059"/>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38757" y="4899332"/>
            <a:ext cx="3458031" cy="1933680"/>
          </a:xfrm>
          <a:prstGeom prst="rect">
            <a:avLst/>
          </a:prstGeom>
        </p:spPr>
      </p:pic>
      <p:sp>
        <p:nvSpPr>
          <p:cNvPr id="10" name="TextBox 9"/>
          <p:cNvSpPr txBox="1"/>
          <p:nvPr/>
        </p:nvSpPr>
        <p:spPr>
          <a:xfrm>
            <a:off x="94176" y="837952"/>
            <a:ext cx="3892701" cy="923330"/>
          </a:xfrm>
          <a:prstGeom prst="rect">
            <a:avLst/>
          </a:prstGeom>
          <a:noFill/>
        </p:spPr>
        <p:txBody>
          <a:bodyPr wrap="square" rtlCol="0">
            <a:spAutoFit/>
          </a:bodyPr>
          <a:lstStyle/>
          <a:p>
            <a:pPr algn="just"/>
            <a:r>
              <a:rPr lang="ru-RU" b="1" dirty="0">
                <a:solidFill>
                  <a:srgbClr val="00B050"/>
                </a:solidFill>
              </a:rPr>
              <a:t>Налази испод прозора келије у којој се упокојио Свети Симеон Мироточиви 1200. године</a:t>
            </a:r>
            <a:r>
              <a:rPr lang="ru-RU" b="1" dirty="0" smtClean="0">
                <a:solidFill>
                  <a:srgbClr val="00B050"/>
                </a:solidFill>
              </a:rPr>
              <a:t>.</a:t>
            </a:r>
            <a:r>
              <a:rPr lang="ru-RU" b="1" dirty="0">
                <a:solidFill>
                  <a:srgbClr val="00B050"/>
                </a:solidFill>
              </a:rPr>
              <a:t> </a:t>
            </a:r>
            <a:endParaRPr lang="sr-Latn-RS" b="1" dirty="0">
              <a:solidFill>
                <a:srgbClr val="00B050"/>
              </a:solidFill>
            </a:endParaRPr>
          </a:p>
        </p:txBody>
      </p:sp>
      <p:sp>
        <p:nvSpPr>
          <p:cNvPr id="11" name="TextBox 10"/>
          <p:cNvSpPr txBox="1"/>
          <p:nvPr/>
        </p:nvSpPr>
        <p:spPr>
          <a:xfrm>
            <a:off x="7744800" y="422705"/>
            <a:ext cx="4245431" cy="1753825"/>
          </a:xfrm>
          <a:prstGeom prst="rect">
            <a:avLst/>
          </a:prstGeom>
          <a:noFill/>
        </p:spPr>
        <p:txBody>
          <a:bodyPr wrap="square" rtlCol="0">
            <a:spAutoFit/>
          </a:bodyPr>
          <a:lstStyle/>
          <a:p>
            <a:endParaRPr lang="sr-Latn-RS" dirty="0"/>
          </a:p>
        </p:txBody>
      </p:sp>
      <p:sp>
        <p:nvSpPr>
          <p:cNvPr id="13" name="TextBox 12"/>
          <p:cNvSpPr txBox="1"/>
          <p:nvPr/>
        </p:nvSpPr>
        <p:spPr>
          <a:xfrm>
            <a:off x="7627181" y="5112913"/>
            <a:ext cx="4144358" cy="923330"/>
          </a:xfrm>
          <a:prstGeom prst="rect">
            <a:avLst/>
          </a:prstGeom>
          <a:noFill/>
        </p:spPr>
        <p:txBody>
          <a:bodyPr wrap="square" rtlCol="0">
            <a:spAutoFit/>
          </a:bodyPr>
          <a:lstStyle/>
          <a:p>
            <a:pPr algn="just"/>
            <a:r>
              <a:rPr lang="ru-RU" b="1" dirty="0" smtClean="0">
                <a:solidFill>
                  <a:srgbClr val="00B050"/>
                </a:solidFill>
              </a:rPr>
              <a:t>У </a:t>
            </a:r>
            <a:r>
              <a:rPr lang="ru-RU" b="1" dirty="0">
                <a:solidFill>
                  <a:srgbClr val="00B050"/>
                </a:solidFill>
              </a:rPr>
              <a:t>800 и више година историје манастира Хиландара до сада се то никада није </a:t>
            </a:r>
            <a:r>
              <a:rPr lang="ru-RU" b="1" dirty="0" smtClean="0">
                <a:solidFill>
                  <a:srgbClr val="00B050"/>
                </a:solidFill>
              </a:rPr>
              <a:t>догодило.</a:t>
            </a:r>
            <a:endParaRPr lang="ru-RU" b="1" dirty="0">
              <a:solidFill>
                <a:srgbClr val="00B050"/>
              </a:solidFill>
            </a:endParaRPr>
          </a:p>
        </p:txBody>
      </p:sp>
      <p:sp>
        <p:nvSpPr>
          <p:cNvPr id="14" name="TextBox 13"/>
          <p:cNvSpPr txBox="1"/>
          <p:nvPr/>
        </p:nvSpPr>
        <p:spPr>
          <a:xfrm>
            <a:off x="7576645" y="741430"/>
            <a:ext cx="4245431" cy="1477328"/>
          </a:xfrm>
          <a:prstGeom prst="rect">
            <a:avLst/>
          </a:prstGeom>
          <a:noFill/>
        </p:spPr>
        <p:txBody>
          <a:bodyPr wrap="square" rtlCol="0">
            <a:spAutoFit/>
          </a:bodyPr>
          <a:lstStyle/>
          <a:p>
            <a:pPr algn="just"/>
            <a:r>
              <a:rPr lang="ru-RU" b="1" dirty="0">
                <a:solidFill>
                  <a:srgbClr val="00B050"/>
                </a:solidFill>
              </a:rPr>
              <a:t>За бунар је везана и једна легенда по којој, када вода у бунару пресахне и чудотворна лоза Светог Симеона престане да рађа то ће бити знак де је дошао крај времена.</a:t>
            </a:r>
            <a:endParaRPr lang="sr-Latn-RS" b="1" dirty="0">
              <a:solidFill>
                <a:srgbClr val="00B050"/>
              </a:solidFill>
            </a:endParaRPr>
          </a:p>
        </p:txBody>
      </p:sp>
      <p:sp>
        <p:nvSpPr>
          <p:cNvPr id="15" name="TextBox 14"/>
          <p:cNvSpPr txBox="1"/>
          <p:nvPr/>
        </p:nvSpPr>
        <p:spPr>
          <a:xfrm>
            <a:off x="149305" y="5112913"/>
            <a:ext cx="3752994" cy="1200329"/>
          </a:xfrm>
          <a:prstGeom prst="rect">
            <a:avLst/>
          </a:prstGeom>
          <a:noFill/>
        </p:spPr>
        <p:txBody>
          <a:bodyPr wrap="square" rtlCol="0">
            <a:spAutoFit/>
          </a:bodyPr>
          <a:lstStyle/>
          <a:p>
            <a:pPr algn="just"/>
            <a:r>
              <a:rPr lang="ru-RU" b="1" dirty="0">
                <a:solidFill>
                  <a:srgbClr val="00B050"/>
                </a:solidFill>
              </a:rPr>
              <a:t>Воду је пронашао Свети Сава приликом градње манастира крајем XII века и данас се сматра </a:t>
            </a:r>
            <a:r>
              <a:rPr lang="ru-RU" b="1" dirty="0" smtClean="0">
                <a:solidFill>
                  <a:srgbClr val="00B050"/>
                </a:solidFill>
              </a:rPr>
              <a:t>чудотворном</a:t>
            </a:r>
            <a:r>
              <a:rPr lang="ru-RU" b="1" dirty="0">
                <a:solidFill>
                  <a:srgbClr val="00B050"/>
                </a:solidFill>
              </a:rPr>
              <a:t>.</a:t>
            </a:r>
            <a:endParaRPr lang="sr-Latn-RS" b="1" dirty="0">
              <a:solidFill>
                <a:srgbClr val="00B050"/>
              </a:solidFill>
            </a:endParaRPr>
          </a:p>
        </p:txBody>
      </p:sp>
    </p:spTree>
    <p:extLst>
      <p:ext uri="{BB962C8B-B14F-4D97-AF65-F5344CB8AC3E}">
        <p14:creationId xmlns:p14="http://schemas.microsoft.com/office/powerpoint/2010/main" val="251400824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ppt_x"/>
                                          </p:val>
                                        </p:tav>
                                        <p:tav tm="100000">
                                          <p:val>
                                            <p:strVal val="#ppt_x"/>
                                          </p:val>
                                        </p:tav>
                                      </p:tavLst>
                                    </p:anim>
                                    <p:anim calcmode="lin" valueType="num">
                                      <p:cBhvr additive="base">
                                        <p:cTn id="8" dur="75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2" presetClass="entr" presetSubtype="4"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250"/>
                            </p:stCondLst>
                            <p:childTnLst>
                              <p:par>
                                <p:cTn id="15" presetID="2" presetClass="entr" presetSubtype="4"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par>
                          <p:cTn id="19" fill="hold">
                            <p:stCondLst>
                              <p:cond delay="1750"/>
                            </p:stCondLst>
                            <p:childTnLst>
                              <p:par>
                                <p:cTn id="20" presetID="2" presetClass="entr" presetSubtype="8"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0-#ppt_w/2"/>
                                          </p:val>
                                        </p:tav>
                                        <p:tav tm="100000">
                                          <p:val>
                                            <p:strVal val="#ppt_x"/>
                                          </p:val>
                                        </p:tav>
                                      </p:tavLst>
                                    </p:anim>
                                    <p:anim calcmode="lin" valueType="num">
                                      <p:cBhvr additive="base">
                                        <p:cTn id="23" dur="500" fill="hold"/>
                                        <p:tgtEl>
                                          <p:spTgt spid="6"/>
                                        </p:tgtEl>
                                        <p:attrNameLst>
                                          <p:attrName>ppt_y</p:attrName>
                                        </p:attrNameLst>
                                      </p:cBhvr>
                                      <p:tavLst>
                                        <p:tav tm="0">
                                          <p:val>
                                            <p:strVal val="#ppt_y"/>
                                          </p:val>
                                        </p:tav>
                                        <p:tav tm="100000">
                                          <p:val>
                                            <p:strVal val="#ppt_y"/>
                                          </p:val>
                                        </p:tav>
                                      </p:tavLst>
                                    </p:anim>
                                  </p:childTnLst>
                                </p:cTn>
                              </p:par>
                            </p:childTnLst>
                          </p:cTn>
                        </p:par>
                        <p:par>
                          <p:cTn id="24" fill="hold">
                            <p:stCondLst>
                              <p:cond delay="2250"/>
                            </p:stCondLst>
                            <p:childTnLst>
                              <p:par>
                                <p:cTn id="25" presetID="2" presetClass="entr" presetSubtype="2"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1+#ppt_w/2"/>
                                          </p:val>
                                        </p:tav>
                                        <p:tav tm="100000">
                                          <p:val>
                                            <p:strVal val="#ppt_x"/>
                                          </p:val>
                                        </p:tav>
                                      </p:tavLst>
                                    </p:anim>
                                    <p:anim calcmode="lin" valueType="num">
                                      <p:cBhvr additive="base">
                                        <p:cTn id="28" dur="500" fill="hold"/>
                                        <p:tgtEl>
                                          <p:spTgt spid="7"/>
                                        </p:tgtEl>
                                        <p:attrNameLst>
                                          <p:attrName>ppt_y</p:attrName>
                                        </p:attrNameLst>
                                      </p:cBhvr>
                                      <p:tavLst>
                                        <p:tav tm="0">
                                          <p:val>
                                            <p:strVal val="#ppt_y"/>
                                          </p:val>
                                        </p:tav>
                                        <p:tav tm="100000">
                                          <p:val>
                                            <p:strVal val="#ppt_y"/>
                                          </p:val>
                                        </p:tav>
                                      </p:tavLst>
                                    </p:anim>
                                  </p:childTnLst>
                                </p:cTn>
                              </p:par>
                            </p:childTnLst>
                          </p:cTn>
                        </p:par>
                        <p:par>
                          <p:cTn id="29" fill="hold">
                            <p:stCondLst>
                              <p:cond delay="2750"/>
                            </p:stCondLst>
                            <p:childTnLst>
                              <p:par>
                                <p:cTn id="30" presetID="1" presetClass="path" presetSubtype="0" accel="50000" decel="50000" fill="hold" nodeType="afterEffect">
                                  <p:stCondLst>
                                    <p:cond delay="0"/>
                                  </p:stCondLst>
                                  <p:childTnLst>
                                    <p:animMotion origin="layout" path="M 0 0 C 0.069 0 0.125 0.056 0.125 0.125 C 0.125 0.194 0.069 0.25 0 0.25 C -0.069 0.25 -0.125 0.194 -0.125 0.125 C -0.125 0.056 -0.069 0 0 0 Z" pathEditMode="relative" ptsTypes="">
                                      <p:cBhvr>
                                        <p:cTn id="31" dur="2000" fill="hold"/>
                                        <p:tgtEl>
                                          <p:spTgt spid="4"/>
                                        </p:tgtEl>
                                        <p:attrNameLst>
                                          <p:attrName>ppt_x</p:attrName>
                                          <p:attrName>ppt_y</p:attrName>
                                        </p:attrNameLst>
                                      </p:cBhvr>
                                    </p:animMotion>
                                  </p:childTnLst>
                                </p:cTn>
                              </p:par>
                            </p:childTnLst>
                          </p:cTn>
                        </p:par>
                        <p:par>
                          <p:cTn id="32" fill="hold">
                            <p:stCondLst>
                              <p:cond delay="4750"/>
                            </p:stCondLst>
                            <p:childTnLst>
                              <p:par>
                                <p:cTn id="33" presetID="2" presetClass="entr" presetSubtype="4"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ppt_x"/>
                                          </p:val>
                                        </p:tav>
                                        <p:tav tm="100000">
                                          <p:val>
                                            <p:strVal val="#ppt_x"/>
                                          </p:val>
                                        </p:tav>
                                      </p:tavLst>
                                    </p:anim>
                                    <p:anim calcmode="lin" valueType="num">
                                      <p:cBhvr additive="base">
                                        <p:cTn id="36" dur="500" fill="hold"/>
                                        <p:tgtEl>
                                          <p:spTgt spid="15"/>
                                        </p:tgtEl>
                                        <p:attrNameLst>
                                          <p:attrName>ppt_y</p:attrName>
                                        </p:attrNameLst>
                                      </p:cBhvr>
                                      <p:tavLst>
                                        <p:tav tm="0">
                                          <p:val>
                                            <p:strVal val="1+#ppt_h/2"/>
                                          </p:val>
                                        </p:tav>
                                        <p:tav tm="100000">
                                          <p:val>
                                            <p:strVal val="#ppt_y"/>
                                          </p:val>
                                        </p:tav>
                                      </p:tavLst>
                                    </p:anim>
                                  </p:childTnLst>
                                </p:cTn>
                              </p:par>
                            </p:childTnLst>
                          </p:cTn>
                        </p:par>
                        <p:par>
                          <p:cTn id="37" fill="hold">
                            <p:stCondLst>
                              <p:cond delay="5250"/>
                            </p:stCondLst>
                            <p:childTnLst>
                              <p:par>
                                <p:cTn id="38" presetID="2" presetClass="entr" presetSubtype="4" fill="hold" grpId="0" nodeType="after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additive="base">
                                        <p:cTn id="40" dur="500" fill="hold"/>
                                        <p:tgtEl>
                                          <p:spTgt spid="13"/>
                                        </p:tgtEl>
                                        <p:attrNameLst>
                                          <p:attrName>ppt_x</p:attrName>
                                        </p:attrNameLst>
                                      </p:cBhvr>
                                      <p:tavLst>
                                        <p:tav tm="0">
                                          <p:val>
                                            <p:strVal val="#ppt_x"/>
                                          </p:val>
                                        </p:tav>
                                        <p:tav tm="100000">
                                          <p:val>
                                            <p:strVal val="#ppt_x"/>
                                          </p:val>
                                        </p:tav>
                                      </p:tavLst>
                                    </p:anim>
                                    <p:anim calcmode="lin" valueType="num">
                                      <p:cBhvr additive="base">
                                        <p:cTn id="41" dur="500" fill="hold"/>
                                        <p:tgtEl>
                                          <p:spTgt spid="13"/>
                                        </p:tgtEl>
                                        <p:attrNameLst>
                                          <p:attrName>ppt_y</p:attrName>
                                        </p:attrNameLst>
                                      </p:cBhvr>
                                      <p:tavLst>
                                        <p:tav tm="0">
                                          <p:val>
                                            <p:strVal val="1+#ppt_h/2"/>
                                          </p:val>
                                        </p:tav>
                                        <p:tav tm="100000">
                                          <p:val>
                                            <p:strVal val="#ppt_y"/>
                                          </p:val>
                                        </p:tav>
                                      </p:tavLst>
                                    </p:anim>
                                  </p:childTnLst>
                                </p:cTn>
                              </p:par>
                            </p:childTnLst>
                          </p:cTn>
                        </p:par>
                        <p:par>
                          <p:cTn id="42" fill="hold">
                            <p:stCondLst>
                              <p:cond delay="5750"/>
                            </p:stCondLst>
                            <p:childTnLst>
                              <p:par>
                                <p:cTn id="43" presetID="2" presetClass="entr" presetSubtype="8" fill="hold" grpId="0" nodeType="after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fill="hold"/>
                                        <p:tgtEl>
                                          <p:spTgt spid="10"/>
                                        </p:tgtEl>
                                        <p:attrNameLst>
                                          <p:attrName>ppt_x</p:attrName>
                                        </p:attrNameLst>
                                      </p:cBhvr>
                                      <p:tavLst>
                                        <p:tav tm="0">
                                          <p:val>
                                            <p:strVal val="0-#ppt_w/2"/>
                                          </p:val>
                                        </p:tav>
                                        <p:tav tm="100000">
                                          <p:val>
                                            <p:strVal val="#ppt_x"/>
                                          </p:val>
                                        </p:tav>
                                      </p:tavLst>
                                    </p:anim>
                                    <p:anim calcmode="lin" valueType="num">
                                      <p:cBhvr additive="base">
                                        <p:cTn id="46" dur="500" fill="hold"/>
                                        <p:tgtEl>
                                          <p:spTgt spid="10"/>
                                        </p:tgtEl>
                                        <p:attrNameLst>
                                          <p:attrName>ppt_y</p:attrName>
                                        </p:attrNameLst>
                                      </p:cBhvr>
                                      <p:tavLst>
                                        <p:tav tm="0">
                                          <p:val>
                                            <p:strVal val="#ppt_y"/>
                                          </p:val>
                                        </p:tav>
                                        <p:tav tm="100000">
                                          <p:val>
                                            <p:strVal val="#ppt_y"/>
                                          </p:val>
                                        </p:tav>
                                      </p:tavLst>
                                    </p:anim>
                                  </p:childTnLst>
                                </p:cTn>
                              </p:par>
                            </p:childTnLst>
                          </p:cTn>
                        </p:par>
                        <p:par>
                          <p:cTn id="47" fill="hold">
                            <p:stCondLst>
                              <p:cond delay="6250"/>
                            </p:stCondLst>
                            <p:childTnLst>
                              <p:par>
                                <p:cTn id="48" presetID="2" presetClass="entr" presetSubtype="2" fill="hold" grpId="0" nodeType="afterEffect">
                                  <p:stCondLst>
                                    <p:cond delay="0"/>
                                  </p:stCondLst>
                                  <p:childTnLst>
                                    <p:set>
                                      <p:cBhvr>
                                        <p:cTn id="49" dur="1" fill="hold">
                                          <p:stCondLst>
                                            <p:cond delay="0"/>
                                          </p:stCondLst>
                                        </p:cTn>
                                        <p:tgtEl>
                                          <p:spTgt spid="14"/>
                                        </p:tgtEl>
                                        <p:attrNameLst>
                                          <p:attrName>style.visibility</p:attrName>
                                        </p:attrNameLst>
                                      </p:cBhvr>
                                      <p:to>
                                        <p:strVal val="visible"/>
                                      </p:to>
                                    </p:set>
                                    <p:anim calcmode="lin" valueType="num">
                                      <p:cBhvr additive="base">
                                        <p:cTn id="50" dur="500" fill="hold"/>
                                        <p:tgtEl>
                                          <p:spTgt spid="14"/>
                                        </p:tgtEl>
                                        <p:attrNameLst>
                                          <p:attrName>ppt_x</p:attrName>
                                        </p:attrNameLst>
                                      </p:cBhvr>
                                      <p:tavLst>
                                        <p:tav tm="0">
                                          <p:val>
                                            <p:strVal val="1+#ppt_w/2"/>
                                          </p:val>
                                        </p:tav>
                                        <p:tav tm="100000">
                                          <p:val>
                                            <p:strVal val="#ppt_x"/>
                                          </p:val>
                                        </p:tav>
                                      </p:tavLst>
                                    </p:anim>
                                    <p:anim calcmode="lin" valueType="num">
                                      <p:cBhvr additive="base">
                                        <p:cTn id="51"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3" grpId="0"/>
      <p:bldP spid="14" grpId="0"/>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2267" y="238263"/>
            <a:ext cx="2292439" cy="669702"/>
          </a:xfrm>
        </p:spPr>
        <p:txBody>
          <a:bodyPr>
            <a:normAutofit/>
          </a:bodyPr>
          <a:lstStyle/>
          <a:p>
            <a:r>
              <a:rPr lang="sr-Cyrl-RS" sz="2000" b="1" dirty="0" smtClean="0"/>
              <a:t>Хиландарски улаз</a:t>
            </a:r>
            <a:br>
              <a:rPr lang="sr-Cyrl-RS" sz="2000" b="1" dirty="0" smtClean="0"/>
            </a:br>
            <a:endParaRPr lang="sr-Latn-RS" sz="2000" b="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156640" y="613052"/>
            <a:ext cx="3394075" cy="1943186"/>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79350" y="2021227"/>
            <a:ext cx="3121152" cy="2213634"/>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36636" y="4274254"/>
            <a:ext cx="2530833" cy="2319729"/>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20882" y="2036905"/>
            <a:ext cx="3015754" cy="2213634"/>
          </a:xfrm>
          <a:prstGeom prst="rect">
            <a:avLst/>
          </a:prstGeom>
        </p:spPr>
      </p:pic>
      <p:sp>
        <p:nvSpPr>
          <p:cNvPr id="8" name="TextBox 7"/>
          <p:cNvSpPr txBox="1"/>
          <p:nvPr/>
        </p:nvSpPr>
        <p:spPr>
          <a:xfrm>
            <a:off x="180304" y="206062"/>
            <a:ext cx="4031825" cy="1754326"/>
          </a:xfrm>
          <a:prstGeom prst="rect">
            <a:avLst/>
          </a:prstGeom>
          <a:noFill/>
        </p:spPr>
        <p:txBody>
          <a:bodyPr wrap="square" rtlCol="0">
            <a:spAutoFit/>
          </a:bodyPr>
          <a:lstStyle/>
          <a:p>
            <a:pPr algn="just"/>
            <a:r>
              <a:rPr lang="ru-RU" b="1" dirty="0"/>
              <a:t>Кроз дебела дрвена врата, окована споља гвозденим плочама, улази се у отворено мало скоро четвороугаоно двориште, опкољено високим зидовима, намењено одбрани у случају пробоја спољашње капије</a:t>
            </a:r>
            <a:r>
              <a:rPr lang="ru-RU" b="1" dirty="0" smtClean="0"/>
              <a:t>.</a:t>
            </a:r>
            <a:endParaRPr lang="ru-RU" b="1" dirty="0">
              <a:effectLst/>
            </a:endParaRPr>
          </a:p>
        </p:txBody>
      </p:sp>
      <p:sp>
        <p:nvSpPr>
          <p:cNvPr id="10" name="TextBox 9"/>
          <p:cNvSpPr txBox="1"/>
          <p:nvPr/>
        </p:nvSpPr>
        <p:spPr>
          <a:xfrm>
            <a:off x="180305" y="4377882"/>
            <a:ext cx="4202714" cy="2308324"/>
          </a:xfrm>
          <a:prstGeom prst="rect">
            <a:avLst/>
          </a:prstGeom>
          <a:noFill/>
        </p:spPr>
        <p:txBody>
          <a:bodyPr wrap="square" rtlCol="0">
            <a:spAutoFit/>
          </a:bodyPr>
          <a:lstStyle/>
          <a:p>
            <a:pPr algn="just"/>
            <a:r>
              <a:rPr lang="ru-RU" b="1" dirty="0"/>
              <a:t>Из прича и записа многих посетилаца, ходочасника манастира  од 15. до 19.века се сазнаје да нико од њих у манастир није могао да уђе пре  него се поклони икони Пресвете Богородице која је стајала изнад улаза у манастир и није изговорио молитву посвећену њој. </a:t>
            </a:r>
            <a:endParaRPr lang="ru-RU" b="1" dirty="0">
              <a:effectLst/>
            </a:endParaRPr>
          </a:p>
        </p:txBody>
      </p:sp>
      <p:sp>
        <p:nvSpPr>
          <p:cNvPr id="11" name="TextBox 10"/>
          <p:cNvSpPr txBox="1"/>
          <p:nvPr/>
        </p:nvSpPr>
        <p:spPr>
          <a:xfrm>
            <a:off x="7522459" y="303211"/>
            <a:ext cx="4293875" cy="1477328"/>
          </a:xfrm>
          <a:prstGeom prst="rect">
            <a:avLst/>
          </a:prstGeom>
          <a:noFill/>
        </p:spPr>
        <p:txBody>
          <a:bodyPr wrap="square" rtlCol="0">
            <a:spAutoFit/>
          </a:bodyPr>
          <a:lstStyle/>
          <a:p>
            <a:pPr algn="just"/>
            <a:r>
              <a:rPr lang="ru-RU" b="1" dirty="0"/>
              <a:t>Садашњи улазни трем саграђен је у време игумана Филимона 1636/1637. Отворен је са источне стране и има ниска озидана седишта за одмор путника дуж северног и јужног зида. </a:t>
            </a:r>
            <a:endParaRPr lang="ru-RU" b="1" dirty="0">
              <a:effectLst/>
            </a:endParaRPr>
          </a:p>
        </p:txBody>
      </p:sp>
      <p:sp>
        <p:nvSpPr>
          <p:cNvPr id="12" name="TextBox 11"/>
          <p:cNvSpPr txBox="1"/>
          <p:nvPr/>
        </p:nvSpPr>
        <p:spPr>
          <a:xfrm>
            <a:off x="6967469" y="4204512"/>
            <a:ext cx="5035641" cy="2585323"/>
          </a:xfrm>
          <a:prstGeom prst="rect">
            <a:avLst/>
          </a:prstGeom>
          <a:noFill/>
        </p:spPr>
        <p:txBody>
          <a:bodyPr wrap="square" rtlCol="0">
            <a:spAutoFit/>
          </a:bodyPr>
          <a:lstStyle/>
          <a:p>
            <a:pPr algn="just"/>
            <a:r>
              <a:rPr lang="ru-RU" b="1" dirty="0"/>
              <a:t>На зидовима овог простора виде се доста oштeћeнe зидне слике са краја XVIII - почетка XIX века. Приказане су сцене из живота Богородице, поучне параболе (човек који гради на песку и на стени, сиромашни и богати Лазар и др.), неколико Великих празника. У XIX веку досликани су ликови Светог Саве Српског и Симеона Мироточивог, Светог Кирила и Методија. </a:t>
            </a:r>
            <a:endParaRPr lang="ru-RU" b="1" dirty="0">
              <a:effectLst/>
            </a:endParaRPr>
          </a:p>
        </p:txBody>
      </p:sp>
    </p:spTree>
    <p:extLst>
      <p:ext uri="{BB962C8B-B14F-4D97-AF65-F5344CB8AC3E}">
        <p14:creationId xmlns:p14="http://schemas.microsoft.com/office/powerpoint/2010/main" val="31839209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7880" y="139164"/>
            <a:ext cx="2635348" cy="798490"/>
          </a:xfrm>
        </p:spPr>
        <p:txBody>
          <a:bodyPr>
            <a:normAutofit fontScale="90000"/>
          </a:bodyPr>
          <a:lstStyle/>
          <a:p>
            <a:r>
              <a:rPr lang="sr-Cyrl-RS" sz="2000" b="1" dirty="0" smtClean="0"/>
              <a:t>Хиландарска болница</a:t>
            </a:r>
            <a:br>
              <a:rPr lang="sr-Cyrl-RS" sz="2000" b="1" dirty="0" smtClean="0"/>
            </a:br>
            <a:endParaRPr lang="sr-Latn-RS" sz="2000" b="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3031" y="139163"/>
            <a:ext cx="3428693" cy="259115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74121" y="139164"/>
            <a:ext cx="3423962" cy="249206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87629" y="673636"/>
            <a:ext cx="4060336" cy="2324637"/>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7" name="TextBox 6"/>
          <p:cNvSpPr txBox="1"/>
          <p:nvPr/>
        </p:nvSpPr>
        <p:spPr>
          <a:xfrm>
            <a:off x="373488" y="3264793"/>
            <a:ext cx="11724596" cy="2585323"/>
          </a:xfrm>
          <a:prstGeom prst="rect">
            <a:avLst/>
          </a:prstGeom>
          <a:noFill/>
        </p:spPr>
        <p:txBody>
          <a:bodyPr wrap="square" rtlCol="0">
            <a:spAutoFit/>
          </a:bodyPr>
          <a:lstStyle/>
          <a:p>
            <a:pPr algn="just"/>
            <a:r>
              <a:rPr lang="ru-RU" b="1" dirty="0"/>
              <a:t>Болницу у Хиландару је установио сам Свети Сава и претпоставља се да је прва болница била у кућама које су се налазиле око манастира. Први писани документ који помиње локацију и описује болницу је из 16.века 1569.године </a:t>
            </a:r>
            <a:r>
              <a:rPr lang="ru-RU" b="1" i="1" dirty="0"/>
              <a:t>вакугнама</a:t>
            </a:r>
            <a:r>
              <a:rPr lang="ru-RU" b="1" dirty="0"/>
              <a:t> који наводи да је болница имала 6 кревета у 4 келије у конаку код параклиса Покрова Богородице. Ове келије су били срушене у јаком земљотресу и око 1645. године на преостала доња два спрата конака, дограђена су поново два спрата са дрвеном конструкцијом и на трећем и четвртом спрату конака Јужне мале је била смештена болница све до великог пожара 1722.године и обнове конака када болница добија сталну локацију, а то је 4-10 келија трећег и четвртог спрата конака између Камбанског пирга и параклиса Покрова Богородице.  Данашње здање болнице је добило габарит и изглед 1893 године када овај конак обнавља игуман Виктор</a:t>
            </a:r>
            <a:r>
              <a:rPr lang="ru-RU" b="1" dirty="0" smtClean="0"/>
              <a:t>.</a:t>
            </a:r>
            <a:endParaRPr lang="ru-RU" b="1" dirty="0"/>
          </a:p>
        </p:txBody>
      </p:sp>
    </p:spTree>
    <p:extLst>
      <p:ext uri="{BB962C8B-B14F-4D97-AF65-F5344CB8AC3E}">
        <p14:creationId xmlns:p14="http://schemas.microsoft.com/office/powerpoint/2010/main" val="38517159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1749" y="103031"/>
            <a:ext cx="3935569" cy="853561"/>
          </a:xfrm>
        </p:spPr>
        <p:txBody>
          <a:bodyPr>
            <a:normAutofit/>
          </a:bodyPr>
          <a:lstStyle/>
          <a:p>
            <a:r>
              <a:rPr lang="sr-Cyrl-RS" sz="2000" b="1" dirty="0" smtClean="0"/>
              <a:t>Цистерна-трем</a:t>
            </a:r>
            <a:endParaRPr lang="sr-Latn-RS" sz="2000" b="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830354" y="388143"/>
            <a:ext cx="4044494" cy="27765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4235" y="388143"/>
            <a:ext cx="4510234" cy="27765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TextBox 5"/>
          <p:cNvSpPr txBox="1"/>
          <p:nvPr/>
        </p:nvSpPr>
        <p:spPr>
          <a:xfrm>
            <a:off x="193184" y="3164681"/>
            <a:ext cx="11887200" cy="3693319"/>
          </a:xfrm>
          <a:prstGeom prst="rect">
            <a:avLst/>
          </a:prstGeom>
          <a:noFill/>
        </p:spPr>
        <p:txBody>
          <a:bodyPr wrap="square" rtlCol="0">
            <a:spAutoFit/>
          </a:bodyPr>
          <a:lstStyle/>
          <a:p>
            <a:pPr algn="just"/>
            <a:r>
              <a:rPr lang="ru-RU" b="1" dirty="0"/>
              <a:t>Ктиторство Влашког војводе Њагоја (1512-1521) је значајно за Хиландар. У пар докумената се наводи да је </a:t>
            </a:r>
            <a:r>
              <a:rPr lang="ru-RU" b="1" dirty="0" smtClean="0"/>
              <a:t>Војвода </a:t>
            </a:r>
            <a:r>
              <a:rPr lang="ru-RU" b="1" dirty="0"/>
              <a:t>Њагоја изградио водоводне системе у  манастирима Ивирон и Хиландар  на истоветни  начин до  1521.године и  тако снабдео ова  два манастира водом. Претпоставља се да је он  заслужан за изградњу водовода који доводи воду од извора Спасове воде па преко акведукта  на јужним зидинама манастира до пирга Светог  Саве и на крају до  цистерне где је била каптажа. Ова цистерна се не спомиње у </a:t>
            </a:r>
            <a:r>
              <a:rPr lang="ru-RU" b="1" dirty="0" smtClean="0"/>
              <a:t>документима али </a:t>
            </a:r>
            <a:r>
              <a:rPr lang="ru-RU" b="1" dirty="0"/>
              <a:t>се да закључити да је војвода Њагој управо изградио сва три елемента  водоснабдевања за Хиландара како би  манастир имао уредан приступ води. Цистерна  је смештена иза цркве-католикона, крај њеног јужног зида, обновљена из  темеља 1682. године и наткривена тремом са калотом, зидана каменим квадерима и опеком благодарећи дарежљивости протосинђела пећке патријаршије Висариона. Недалеко од цистерне, са источне стране, под кровом конака, налази се и бунар. У трему се налази сто са клупама на којима монаси и ходочасници по потреби припремају храну, или обављају друга послушања, или се одмарају у хладовини. Испод трема се налази цистерна. </a:t>
            </a:r>
            <a:endParaRPr lang="ru-RU" b="1" dirty="0">
              <a:effectLst/>
            </a:endParaRPr>
          </a:p>
        </p:txBody>
      </p:sp>
    </p:spTree>
    <p:extLst>
      <p:ext uri="{BB962C8B-B14F-4D97-AF65-F5344CB8AC3E}">
        <p14:creationId xmlns:p14="http://schemas.microsoft.com/office/powerpoint/2010/main" val="25630636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4276" y="154547"/>
            <a:ext cx="1700012" cy="1085381"/>
          </a:xfrm>
        </p:spPr>
        <p:txBody>
          <a:bodyPr>
            <a:normAutofit/>
          </a:bodyPr>
          <a:lstStyle/>
          <a:p>
            <a:r>
              <a:rPr lang="sr-Cyrl-RS" sz="2000" b="1" dirty="0" smtClean="0"/>
              <a:t>Крстионица</a:t>
            </a:r>
            <a:endParaRPr lang="sr-Latn-RS" sz="2000" b="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790213" y="1067073"/>
            <a:ext cx="4205287" cy="240762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941" y="994338"/>
            <a:ext cx="3257211" cy="368822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83392" y="994338"/>
            <a:ext cx="3125272" cy="376096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Box 6"/>
          <p:cNvSpPr txBox="1"/>
          <p:nvPr/>
        </p:nvSpPr>
        <p:spPr>
          <a:xfrm>
            <a:off x="105949" y="4984123"/>
            <a:ext cx="11573813" cy="2031325"/>
          </a:xfrm>
          <a:prstGeom prst="rect">
            <a:avLst/>
          </a:prstGeom>
          <a:noFill/>
        </p:spPr>
        <p:txBody>
          <a:bodyPr wrap="square" rtlCol="0">
            <a:spAutoFit/>
          </a:bodyPr>
          <a:lstStyle/>
          <a:p>
            <a:pPr algn="just"/>
            <a:r>
              <a:rPr lang="ru-RU" b="1" dirty="0"/>
              <a:t>У пространој хиландарској порти недалеко од главне цркве истиче се, уз два чемпреса, и </a:t>
            </a:r>
            <a:r>
              <a:rPr lang="ru-RU" b="1" dirty="0" smtClean="0"/>
              <a:t>китњаста крстионица. </a:t>
            </a:r>
            <a:r>
              <a:rPr lang="ru-RU" b="1" dirty="0"/>
              <a:t>У</a:t>
            </a:r>
            <a:r>
              <a:rPr lang="ru-RU" b="1" dirty="0" smtClean="0"/>
              <a:t> </a:t>
            </a:r>
            <a:r>
              <a:rPr lang="ru-RU" b="1" dirty="0"/>
              <a:t>њој се обавља освећење воде одређених дана у години. Саграђена је 1784. године, обновљена 1846, а следеће године била је исликана. </a:t>
            </a:r>
            <a:r>
              <a:rPr lang="sr-Cyrl-RS" b="1" dirty="0"/>
              <a:t>Споља је фијала украшена сликаном флоралном орнаментиком, а изнутра је осамнаест сцена које илуструју библијске догађаје, претежно оне који су повезани са рекама и водом уопште (Јону избацује кит на обалу, Крштење Христово, Проналажење малог Мојсија у Нилу, Прелаз пророка Илије преко Јордана и др.). </a:t>
            </a:r>
            <a:endParaRPr lang="sr-Latn-RS" b="1" dirty="0"/>
          </a:p>
          <a:p>
            <a:endParaRPr lang="ru-RU" dirty="0">
              <a:effectLst/>
            </a:endParaRPr>
          </a:p>
        </p:txBody>
      </p:sp>
    </p:spTree>
    <p:extLst>
      <p:ext uri="{BB962C8B-B14F-4D97-AF65-F5344CB8AC3E}">
        <p14:creationId xmlns:p14="http://schemas.microsoft.com/office/powerpoint/2010/main" val="1752093771"/>
      </p:ext>
    </p:extLst>
  </p:cSld>
  <p:clrMapOvr>
    <a:masterClrMapping/>
  </p:clrMapOvr>
  <p:transition spd="slow">
    <p:plus/>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6675" y="0"/>
            <a:ext cx="3600718" cy="982350"/>
          </a:xfrm>
        </p:spPr>
        <p:txBody>
          <a:bodyPr>
            <a:normAutofit/>
          </a:bodyPr>
          <a:lstStyle/>
          <a:p>
            <a:r>
              <a:rPr lang="sr-Cyrl-RS" sz="2000" b="1" dirty="0" smtClean="0"/>
              <a:t>Чесма из 17 века</a:t>
            </a:r>
            <a:endParaRPr lang="sr-Latn-RS" sz="2000" b="1" dirty="0"/>
          </a:p>
        </p:txBody>
      </p:sp>
      <p:pic>
        <p:nvPicPr>
          <p:cNvPr id="8" name="Content Placeholder 7"/>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3241497" y="816380"/>
            <a:ext cx="4625405" cy="2648152"/>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776" y="3802486"/>
            <a:ext cx="3196579" cy="2891307"/>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33893" y="3802486"/>
            <a:ext cx="3855076" cy="2891307"/>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9" name="TextBox 8"/>
          <p:cNvSpPr txBox="1"/>
          <p:nvPr/>
        </p:nvSpPr>
        <p:spPr>
          <a:xfrm>
            <a:off x="3661004" y="3915177"/>
            <a:ext cx="3786389" cy="1477328"/>
          </a:xfrm>
          <a:prstGeom prst="rect">
            <a:avLst/>
          </a:prstGeom>
          <a:noFill/>
        </p:spPr>
        <p:txBody>
          <a:bodyPr wrap="square" rtlCol="0">
            <a:spAutoFit/>
          </a:bodyPr>
          <a:lstStyle/>
          <a:p>
            <a:pPr algn="just"/>
            <a:r>
              <a:rPr lang="ru-RU" b="1" dirty="0" smtClean="0"/>
              <a:t>Чесма код манастирске пекаре је призидана уз конак у чијем подруму се налазила манастирска пекара. Она је сазидна у облику мале зграде, трапезасте основе.</a:t>
            </a:r>
            <a:endParaRPr lang="ru-RU" b="1" dirty="0">
              <a:effectLst/>
            </a:endParaRPr>
          </a:p>
        </p:txBody>
      </p:sp>
    </p:spTree>
    <p:extLst>
      <p:ext uri="{BB962C8B-B14F-4D97-AF65-F5344CB8AC3E}">
        <p14:creationId xmlns:p14="http://schemas.microsoft.com/office/powerpoint/2010/main" val="28769146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766257" y="-399249"/>
            <a:ext cx="2123941" cy="1325563"/>
          </a:xfrm>
        </p:spPr>
        <p:txBody>
          <a:bodyPr>
            <a:normAutofit/>
          </a:bodyPr>
          <a:lstStyle/>
          <a:p>
            <a:r>
              <a:rPr lang="sr-Cyrl-RS" sz="2000" b="1" dirty="0" smtClean="0"/>
              <a:t>Стара чесма</a:t>
            </a:r>
            <a:endParaRPr lang="sr-Latn-RS" sz="2000" b="1"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225" y="244699"/>
            <a:ext cx="4610637" cy="2768957"/>
          </a:xfrm>
          <a:prstGeom prst="ellipse">
            <a:avLst/>
          </a:prstGeom>
          <a:ln>
            <a:noFill/>
          </a:ln>
          <a:effectLst>
            <a:softEdge rad="112500"/>
          </a:effectLst>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4293" y="3393584"/>
            <a:ext cx="4447503" cy="3335627"/>
          </a:xfrm>
          <a:prstGeom prst="ellipse">
            <a:avLst/>
          </a:prstGeom>
          <a:ln>
            <a:noFill/>
          </a:ln>
          <a:effectLst>
            <a:softEdge rad="112500"/>
          </a:effectLst>
        </p:spPr>
      </p:pic>
      <p:sp>
        <p:nvSpPr>
          <p:cNvPr id="11" name="TextBox 10"/>
          <p:cNvSpPr txBox="1"/>
          <p:nvPr/>
        </p:nvSpPr>
        <p:spPr>
          <a:xfrm>
            <a:off x="283335" y="3631843"/>
            <a:ext cx="6787168" cy="1477328"/>
          </a:xfrm>
          <a:prstGeom prst="rect">
            <a:avLst/>
          </a:prstGeom>
          <a:noFill/>
        </p:spPr>
        <p:txBody>
          <a:bodyPr wrap="square" rtlCol="0">
            <a:spAutoFit/>
          </a:bodyPr>
          <a:lstStyle/>
          <a:p>
            <a:pPr algn="just"/>
            <a:r>
              <a:rPr lang="ru-RU" b="1" dirty="0"/>
              <a:t>О старој чесми која се налази испред конака Јужна мала, се мало зна. Вероватније  зато  што    нису сачувани списи у  којима се  помиње од  неевидентирања исте. У </a:t>
            </a:r>
            <a:r>
              <a:rPr lang="ru-RU" b="1" i="1" dirty="0"/>
              <a:t>вакуфнами</a:t>
            </a:r>
            <a:r>
              <a:rPr lang="ru-RU" b="1" dirty="0"/>
              <a:t> из   1569.године  помиње се  и једна  чесма.  </a:t>
            </a:r>
            <a:r>
              <a:rPr lang="ru-RU" b="1" dirty="0" smtClean="0"/>
              <a:t>Можда </a:t>
            </a:r>
            <a:r>
              <a:rPr lang="ru-RU" b="1" dirty="0"/>
              <a:t>је то  данашња стара чесма код Јужне </a:t>
            </a:r>
            <a:r>
              <a:rPr lang="ru-RU" b="1" dirty="0" smtClean="0"/>
              <a:t>мале.</a:t>
            </a:r>
            <a:endParaRPr lang="ru-RU" b="1" dirty="0">
              <a:effectLst/>
            </a:endParaRPr>
          </a:p>
        </p:txBody>
      </p:sp>
    </p:spTree>
    <p:extLst>
      <p:ext uri="{BB962C8B-B14F-4D97-AF65-F5344CB8AC3E}">
        <p14:creationId xmlns:p14="http://schemas.microsoft.com/office/powerpoint/2010/main" val="252989511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0046" y="-261510"/>
            <a:ext cx="1970468" cy="824248"/>
          </a:xfrm>
        </p:spPr>
        <p:txBody>
          <a:bodyPr>
            <a:normAutofit/>
          </a:bodyPr>
          <a:lstStyle/>
          <a:p>
            <a:r>
              <a:rPr lang="sr-Cyrl-RS" sz="2000" b="1" dirty="0" smtClean="0"/>
              <a:t>Бели конак</a:t>
            </a:r>
            <a:endParaRPr lang="sr-Latn-RS" sz="20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44950" y="2225954"/>
            <a:ext cx="3413009" cy="21619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637" y="128790"/>
            <a:ext cx="2987313" cy="19962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13302" y="4387892"/>
            <a:ext cx="4314423" cy="23632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p:cNvSpPr txBox="1"/>
          <p:nvPr/>
        </p:nvSpPr>
        <p:spPr>
          <a:xfrm>
            <a:off x="3322749" y="399245"/>
            <a:ext cx="8409905" cy="1754326"/>
          </a:xfrm>
          <a:prstGeom prst="rect">
            <a:avLst/>
          </a:prstGeom>
          <a:noFill/>
        </p:spPr>
        <p:txBody>
          <a:bodyPr wrap="square" rtlCol="0">
            <a:spAutoFit/>
          </a:bodyPr>
          <a:lstStyle/>
          <a:p>
            <a:pPr algn="just"/>
            <a:r>
              <a:rPr lang="sr-Cyrl-RS" b="1" dirty="0"/>
              <a:t>Бели Конак је најстарији конак, тј. здање са оригиналним изгледом данас, од свог настанка. Он је најстарији конак на Светој Гори који је у функцији. </a:t>
            </a:r>
            <a:r>
              <a:rPr lang="ru-RU" b="1" dirty="0"/>
              <a:t>Бели  конак се простире од старог пирга Светог Николе тј.параклиса Светог </a:t>
            </a:r>
            <a:r>
              <a:rPr lang="ru-RU" b="1" dirty="0" smtClean="0"/>
              <a:t>Николе </a:t>
            </a:r>
            <a:r>
              <a:rPr lang="ru-RU" b="1" dirty="0"/>
              <a:t>на северу па ка југу до </a:t>
            </a:r>
            <a:r>
              <a:rPr lang="ru-RU" b="1" dirty="0" smtClean="0"/>
              <a:t>пирга </a:t>
            </a:r>
            <a:r>
              <a:rPr lang="ru-RU" b="1" dirty="0"/>
              <a:t>Светог Саве. Његово приземље је грађено као стаја. У  северном делу конака на  четвртом спрату у 17.веку је изграђена црква 40о Севастијских </a:t>
            </a:r>
            <a:r>
              <a:rPr lang="ru-RU" b="1" dirty="0" smtClean="0"/>
              <a:t>мученика.</a:t>
            </a:r>
            <a:endParaRPr lang="sr-Latn-RS" b="1" dirty="0">
              <a:effectLst/>
            </a:endParaRPr>
          </a:p>
        </p:txBody>
      </p:sp>
      <p:sp>
        <p:nvSpPr>
          <p:cNvPr id="8" name="TextBox 7"/>
          <p:cNvSpPr txBox="1"/>
          <p:nvPr/>
        </p:nvSpPr>
        <p:spPr>
          <a:xfrm>
            <a:off x="6800046" y="2249809"/>
            <a:ext cx="5391954" cy="1477328"/>
          </a:xfrm>
          <a:prstGeom prst="rect">
            <a:avLst/>
          </a:prstGeom>
          <a:noFill/>
        </p:spPr>
        <p:txBody>
          <a:bodyPr wrap="square" rtlCol="0">
            <a:spAutoFit/>
          </a:bodyPr>
          <a:lstStyle/>
          <a:p>
            <a:pPr algn="just"/>
            <a:r>
              <a:rPr lang="ru-RU" b="1" dirty="0"/>
              <a:t>Бели Конак је  тешко настрадао  у пожару 2004.године. Остали су само зидови,  лукови и потпорни стубови у висини до другог спрата. Цели параклис 40 Севастијских мученика је нестао у пожару.  Данас се овај конак обнавља.  </a:t>
            </a:r>
            <a:endParaRPr lang="ru-RU" b="1" dirty="0">
              <a:effectLst/>
            </a:endParaRPr>
          </a:p>
        </p:txBody>
      </p:sp>
    </p:spTree>
    <p:extLst>
      <p:ext uri="{BB962C8B-B14F-4D97-AF65-F5344CB8AC3E}">
        <p14:creationId xmlns:p14="http://schemas.microsoft.com/office/powerpoint/2010/main" val="180680089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hilandar.info/uploads/images/gradnja%20Hilandar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918" y="2988910"/>
            <a:ext cx="7224862" cy="3304646"/>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p:spPr>
      </p:pic>
      <p:sp>
        <p:nvSpPr>
          <p:cNvPr id="6" name="TextBox 5"/>
          <p:cNvSpPr txBox="1"/>
          <p:nvPr/>
        </p:nvSpPr>
        <p:spPr>
          <a:xfrm>
            <a:off x="1761066" y="169333"/>
            <a:ext cx="8342489" cy="2585323"/>
          </a:xfrm>
          <a:prstGeom prst="rect">
            <a:avLst/>
          </a:prstGeom>
          <a:noFill/>
        </p:spPr>
        <p:txBody>
          <a:bodyPr wrap="square" rtlCol="0">
            <a:spAutoFit/>
          </a:bodyPr>
          <a:lstStyle/>
          <a:p>
            <a:pPr algn="just"/>
            <a:r>
              <a:rPr lang="sr-Cyrl-RS" b="1" dirty="0" smtClean="0">
                <a:solidFill>
                  <a:schemeClr val="bg1">
                    <a:lumMod val="95000"/>
                    <a:lumOff val="5000"/>
                  </a:schemeClr>
                </a:solidFill>
                <a:effectLst/>
              </a:rPr>
              <a:t>По светогорској и уопште византијској традицији сва </a:t>
            </a:r>
            <a:r>
              <a:rPr lang="sr-Cyrl-RS" b="1" smtClean="0">
                <a:solidFill>
                  <a:schemeClr val="bg1">
                    <a:lumMod val="95000"/>
                    <a:lumOff val="5000"/>
                  </a:schemeClr>
                </a:solidFill>
                <a:effectLst/>
              </a:rPr>
              <a:t>манастирска здања </a:t>
            </a:r>
            <a:r>
              <a:rPr lang="sr-Cyrl-RS" b="1" dirty="0">
                <a:solidFill>
                  <a:schemeClr val="bg1">
                    <a:lumMod val="95000"/>
                    <a:lumOff val="5000"/>
                  </a:schemeClr>
                </a:solidFill>
              </a:rPr>
              <a:t>з</a:t>
            </a:r>
            <a:r>
              <a:rPr lang="sr-Cyrl-RS" b="1" smtClean="0">
                <a:solidFill>
                  <a:schemeClr val="bg1">
                    <a:lumMod val="95000"/>
                    <a:lumOff val="5000"/>
                  </a:schemeClr>
                </a:solidFill>
                <a:effectLst/>
              </a:rPr>
              <a:t>а </a:t>
            </a:r>
            <a:r>
              <a:rPr lang="sr-Cyrl-RS" b="1" dirty="0" smtClean="0">
                <a:solidFill>
                  <a:schemeClr val="bg1">
                    <a:lumMod val="95000"/>
                    <a:lumOff val="5000"/>
                  </a:schemeClr>
                </a:solidFill>
                <a:effectLst/>
              </a:rPr>
              <a:t>становање или економске потребе била су подизана с унутрашње стране одбрамбених зидова. На тај начин и она су постајала део утврђења, эаједно са пирговима. Нема очуваних зидова који су штитили старију цркву - эадужбину Стефана Немање - и који су имали энатно мањи обим него данашњи. Њихови остаци, верује се, очувани су превасходно у најнижим деловима - подрумима и приэемљу јужних конака. Преостао је једино пирг св. Георгија и делом пирг св. Саве. Врло је вероватно, такође, да су снажни и иэдигнути темељи на којима почива црква Св. арханђела остатак куле из времена старог Хиландара.</a:t>
            </a:r>
            <a:endParaRPr lang="sr-Latn-RS" b="1" dirty="0">
              <a:solidFill>
                <a:schemeClr val="bg1">
                  <a:lumMod val="95000"/>
                  <a:lumOff val="5000"/>
                </a:schemeClr>
              </a:solidFill>
              <a:effectLst/>
            </a:endParaRPr>
          </a:p>
        </p:txBody>
      </p:sp>
    </p:spTree>
    <p:extLst>
      <p:ext uri="{BB962C8B-B14F-4D97-AF65-F5344CB8AC3E}">
        <p14:creationId xmlns:p14="http://schemas.microsoft.com/office/powerpoint/2010/main" val="41041715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amp;Rcy;&amp;iecy;&amp;zcy;&amp;ucy;&amp;lcy;&amp;tcy;&amp;acy;&amp;tcy; &amp;scy;&amp;lcy;&amp;icy;&amp;kcy;&amp;acy; &amp;zcy;&amp;acy; &amp;vcy;&amp;icy;&amp;ncy;&amp;ocy;&amp;vcy;&amp;acy; &amp;lcy;&amp;ocy;&amp;zcy;&amp;acy; &amp;scy;&amp;tcy;&amp;iecy;&amp;fcy;&amp;acy;&amp;ncy;&amp;acy; &amp;ncy;&amp;iecy;&amp;mcy;&amp;acy;&amp;njcy;&amp;iec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3489"/>
            <a:ext cx="2756080" cy="175432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odknjigedoduse.files.wordpress.com/2016/01/mapa_sveta_go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117391"/>
            <a:ext cx="2756080" cy="147732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img.medias.rs/14/1468/sveta-gor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479040"/>
            <a:ext cx="2756080" cy="20313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152355" y="-72171"/>
            <a:ext cx="2857500" cy="523220"/>
          </a:xfrm>
          <a:prstGeom prst="rect">
            <a:avLst/>
          </a:prstGeom>
          <a:noFill/>
        </p:spPr>
        <p:txBody>
          <a:bodyPr wrap="square" rtlCol="0">
            <a:spAutoFit/>
          </a:bodyPr>
          <a:lstStyle/>
          <a:p>
            <a:r>
              <a:rPr lang="sr-Cyrl-RS" sz="2800" dirty="0" smtClean="0">
                <a:solidFill>
                  <a:srgbClr val="0070C0"/>
                </a:solidFill>
              </a:rPr>
              <a:t>          </a:t>
            </a:r>
            <a:r>
              <a:rPr lang="sr-Cyrl-RS" sz="2800" dirty="0" smtClean="0"/>
              <a:t>Лоза</a:t>
            </a:r>
            <a:endParaRPr lang="sr-Latn-RS" sz="2800" dirty="0"/>
          </a:p>
        </p:txBody>
      </p:sp>
      <p:sp>
        <p:nvSpPr>
          <p:cNvPr id="6" name="TextBox 5"/>
          <p:cNvSpPr txBox="1"/>
          <p:nvPr/>
        </p:nvSpPr>
        <p:spPr>
          <a:xfrm>
            <a:off x="6001555" y="4591482"/>
            <a:ext cx="2653048" cy="461665"/>
          </a:xfrm>
          <a:prstGeom prst="rect">
            <a:avLst/>
          </a:prstGeom>
          <a:noFill/>
        </p:spPr>
        <p:txBody>
          <a:bodyPr wrap="square" rtlCol="0">
            <a:spAutoFit/>
          </a:bodyPr>
          <a:lstStyle/>
          <a:p>
            <a:r>
              <a:rPr lang="sr-Cyrl-RS" sz="2400" dirty="0" smtClean="0"/>
              <a:t>Немање</a:t>
            </a:r>
            <a:endParaRPr lang="sr-Latn-RS" sz="2400" dirty="0"/>
          </a:p>
        </p:txBody>
      </p:sp>
      <p:sp>
        <p:nvSpPr>
          <p:cNvPr id="7" name="TextBox 6"/>
          <p:cNvSpPr txBox="1"/>
          <p:nvPr/>
        </p:nvSpPr>
        <p:spPr>
          <a:xfrm>
            <a:off x="2756080" y="373489"/>
            <a:ext cx="9435920" cy="1754326"/>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just"/>
            <a:r>
              <a:rPr lang="ru-RU" dirty="0" smtClean="0"/>
              <a:t>Свети Симеон се јави у сну игуману Методију и каже му како је потребно да његове мошти буду пренете на родну груду, али да ће за утеху хиландарском братству из празног гроба његовог изнићи лоза и докле год она буде рађала, дотле ће и благослов његов на Хиландару да почива. Свакоме ко затражи, Хиландарци дају ово грожђе са упутством за употребу. Симеонову лозу Светогорци сматрају једним од своја три највећа чуда и верују да ће наступити крај времена када она буде увенула.</a:t>
            </a:r>
            <a:endParaRPr lang="sr-Latn-RS" dirty="0"/>
          </a:p>
        </p:txBody>
      </p:sp>
      <p:sp>
        <p:nvSpPr>
          <p:cNvPr id="8" name="TextBox 7"/>
          <p:cNvSpPr txBox="1"/>
          <p:nvPr/>
        </p:nvSpPr>
        <p:spPr>
          <a:xfrm>
            <a:off x="2756080" y="2479040"/>
            <a:ext cx="9435920" cy="203132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just"/>
            <a:r>
              <a:rPr lang="ru-RU" dirty="0" smtClean="0"/>
              <a:t>Симеоновој лози се приписује чудотворна моћ. Много је сведочења да је бесплодним супружницима, који су чврсто веровали, даровала пород. Најпознатији такав случај збио се у 16. веку када је солунски паша, благодарећи овом грожђу, добио наследника. У знак захвалности, он је 1582. године поклонио Хиландару велико имање ван граница Свете Горе, звано Каково, с којег манастиру и данас пристижу највећи приноси. Чак је и свог сина послао да буде монах у Хиландару, али су га </a:t>
            </a:r>
            <a:r>
              <a:rPr lang="ru-RU" smtClean="0"/>
              <a:t>хиландарци одговорили од </a:t>
            </a:r>
            <a:r>
              <a:rPr lang="ru-RU" dirty="0" smtClean="0"/>
              <a:t>тога видевши да му није мило.</a:t>
            </a:r>
            <a:endParaRPr lang="sr-Latn-RS" dirty="0"/>
          </a:p>
        </p:txBody>
      </p:sp>
      <p:sp>
        <p:nvSpPr>
          <p:cNvPr id="9" name="TextBox 8"/>
          <p:cNvSpPr txBox="1"/>
          <p:nvPr/>
        </p:nvSpPr>
        <p:spPr>
          <a:xfrm>
            <a:off x="2756080" y="5112985"/>
            <a:ext cx="9311423" cy="1477328"/>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just"/>
            <a:r>
              <a:rPr lang="ru-RU" dirty="0" smtClean="0"/>
              <a:t>. Та лоза се одржала и до наших дана. Иста сваке године без изузетка богато рађа, иако јој се осим обрезивања, никаква друга нега не указује, нити се какве мере против филоксере или других болести и штеточина предузимају, што представља велико чудо Божије, и тиме велику моралну утеху и духовно ободрење за наше Хиландарско братство, а и за све верујуће Србе. </a:t>
            </a:r>
            <a:endParaRPr lang="sr-Latn-RS" dirty="0" smtClean="0"/>
          </a:p>
        </p:txBody>
      </p:sp>
      <p:sp>
        <p:nvSpPr>
          <p:cNvPr id="10" name="TextBox 9"/>
          <p:cNvSpPr txBox="1"/>
          <p:nvPr/>
        </p:nvSpPr>
        <p:spPr>
          <a:xfrm>
            <a:off x="5898526" y="2085973"/>
            <a:ext cx="2253803" cy="461665"/>
          </a:xfrm>
          <a:prstGeom prst="rect">
            <a:avLst/>
          </a:prstGeom>
          <a:noFill/>
        </p:spPr>
        <p:txBody>
          <a:bodyPr wrap="square" rtlCol="0">
            <a:spAutoFit/>
          </a:bodyPr>
          <a:lstStyle/>
          <a:p>
            <a:r>
              <a:rPr lang="sr-Cyrl-RS" sz="2400" dirty="0" smtClean="0"/>
              <a:t>Стефана</a:t>
            </a:r>
            <a:endParaRPr lang="sr-Latn-RS" sz="2400" dirty="0"/>
          </a:p>
        </p:txBody>
      </p:sp>
      <p:sp>
        <p:nvSpPr>
          <p:cNvPr id="11" name="TextBox 10"/>
          <p:cNvSpPr txBox="1"/>
          <p:nvPr/>
        </p:nvSpPr>
        <p:spPr>
          <a:xfrm>
            <a:off x="746976" y="2101272"/>
            <a:ext cx="2009104" cy="369332"/>
          </a:xfrm>
          <a:prstGeom prst="rect">
            <a:avLst/>
          </a:prstGeom>
          <a:noFill/>
        </p:spPr>
        <p:txBody>
          <a:bodyPr wrap="square" rtlCol="0">
            <a:spAutoFit/>
          </a:bodyPr>
          <a:lstStyle/>
          <a:p>
            <a:r>
              <a:rPr lang="sr-Cyrl-RS" dirty="0" smtClean="0"/>
              <a:t>Манастир</a:t>
            </a:r>
            <a:endParaRPr lang="sr-Latn-RS" dirty="0"/>
          </a:p>
        </p:txBody>
      </p:sp>
      <p:sp>
        <p:nvSpPr>
          <p:cNvPr id="12" name="TextBox 11"/>
          <p:cNvSpPr txBox="1"/>
          <p:nvPr/>
        </p:nvSpPr>
        <p:spPr>
          <a:xfrm>
            <a:off x="746976" y="4651782"/>
            <a:ext cx="1378039" cy="400110"/>
          </a:xfrm>
          <a:prstGeom prst="rect">
            <a:avLst/>
          </a:prstGeom>
          <a:noFill/>
        </p:spPr>
        <p:txBody>
          <a:bodyPr wrap="square" rtlCol="0">
            <a:spAutoFit/>
          </a:bodyPr>
          <a:lstStyle/>
          <a:p>
            <a:r>
              <a:rPr lang="sr-Cyrl-RS" sz="2000" dirty="0" smtClean="0"/>
              <a:t>Хиландар</a:t>
            </a:r>
            <a:endParaRPr lang="sr-Latn-RS" sz="2000" dirty="0"/>
          </a:p>
        </p:txBody>
      </p:sp>
    </p:spTree>
    <p:extLst>
      <p:ext uri="{BB962C8B-B14F-4D97-AF65-F5344CB8AC3E}">
        <p14:creationId xmlns:p14="http://schemas.microsoft.com/office/powerpoint/2010/main" val="394051605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hilandar.info/uploads/images/Katolikon%20ulaz%20%2036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957" y="116128"/>
            <a:ext cx="3522132" cy="306802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832591" y="2088445"/>
            <a:ext cx="613309" cy="369332"/>
          </a:xfrm>
          <a:prstGeom prst="rect">
            <a:avLst/>
          </a:prstGeom>
          <a:noFill/>
        </p:spPr>
        <p:txBody>
          <a:bodyPr wrap="none" rtlCol="0">
            <a:spAutoFit/>
          </a:bodyPr>
          <a:lstStyle/>
          <a:p>
            <a:r>
              <a:rPr lang="sr-Cyrl-RS" dirty="0" smtClean="0">
                <a:solidFill>
                  <a:srgbClr val="FF0000"/>
                </a:solidFill>
              </a:rPr>
              <a:t>Улаз</a:t>
            </a:r>
            <a:endParaRPr lang="sr-Latn-RS" dirty="0">
              <a:solidFill>
                <a:srgbClr val="FF0000"/>
              </a:solidFill>
            </a:endParaRPr>
          </a:p>
        </p:txBody>
      </p:sp>
      <p:pic>
        <p:nvPicPr>
          <p:cNvPr id="3076" name="Picture 4" descr="http://www.hilandar.info/uploads/images/Katolikon%20spoljna%20%20priprata%2036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0664" y="180622"/>
            <a:ext cx="3657600" cy="293903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057422" y="2088445"/>
            <a:ext cx="1104085" cy="646331"/>
          </a:xfrm>
          <a:prstGeom prst="rect">
            <a:avLst/>
          </a:prstGeom>
          <a:noFill/>
        </p:spPr>
        <p:txBody>
          <a:bodyPr wrap="none" rtlCol="0">
            <a:spAutoFit/>
          </a:bodyPr>
          <a:lstStyle/>
          <a:p>
            <a:r>
              <a:rPr lang="sr-Cyrl-RS" dirty="0" smtClean="0">
                <a:solidFill>
                  <a:srgbClr val="FF0000"/>
                </a:solidFill>
              </a:rPr>
              <a:t>Спољна</a:t>
            </a:r>
          </a:p>
          <a:p>
            <a:r>
              <a:rPr lang="sr-Cyrl-RS" dirty="0" smtClean="0">
                <a:solidFill>
                  <a:srgbClr val="FF0000"/>
                </a:solidFill>
              </a:rPr>
              <a:t>припрата</a:t>
            </a:r>
            <a:endParaRPr lang="sr-Latn-RS" dirty="0">
              <a:solidFill>
                <a:srgbClr val="FF0000"/>
              </a:solidFill>
            </a:endParaRPr>
          </a:p>
        </p:txBody>
      </p:sp>
      <p:pic>
        <p:nvPicPr>
          <p:cNvPr id="3078" name="Picture 6" descr="http://www.hilandar.info/uploads/images/katolikon%20unutrasnja%20priprata%2036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0074" y="185857"/>
            <a:ext cx="3878696" cy="293903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900200" y="1949945"/>
            <a:ext cx="1521456" cy="646331"/>
          </a:xfrm>
          <a:prstGeom prst="rect">
            <a:avLst/>
          </a:prstGeom>
          <a:noFill/>
        </p:spPr>
        <p:txBody>
          <a:bodyPr wrap="square" rtlCol="0">
            <a:spAutoFit/>
          </a:bodyPr>
          <a:lstStyle/>
          <a:p>
            <a:r>
              <a:rPr lang="sr-Cyrl-RS" dirty="0" smtClean="0">
                <a:solidFill>
                  <a:srgbClr val="FF0000"/>
                </a:solidFill>
              </a:rPr>
              <a:t>Унутрашња</a:t>
            </a:r>
          </a:p>
          <a:p>
            <a:r>
              <a:rPr lang="sr-Cyrl-RS" dirty="0" smtClean="0">
                <a:solidFill>
                  <a:srgbClr val="FF0000"/>
                </a:solidFill>
              </a:rPr>
              <a:t>припрата</a:t>
            </a:r>
            <a:endParaRPr lang="sr-Latn-RS" dirty="0">
              <a:solidFill>
                <a:srgbClr val="FF0000"/>
              </a:solidFill>
            </a:endParaRPr>
          </a:p>
        </p:txBody>
      </p:sp>
      <p:pic>
        <p:nvPicPr>
          <p:cNvPr id="3080" name="Picture 8" descr="http://www.hilandar.info/uploads/images/Katolikon%20naos%201%2036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6889" y="3320933"/>
            <a:ext cx="4289777" cy="334889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043289" y="5813776"/>
            <a:ext cx="1354667" cy="369332"/>
          </a:xfrm>
          <a:prstGeom prst="rect">
            <a:avLst/>
          </a:prstGeom>
          <a:noFill/>
        </p:spPr>
        <p:txBody>
          <a:bodyPr wrap="square" rtlCol="0">
            <a:spAutoFit/>
          </a:bodyPr>
          <a:lstStyle/>
          <a:p>
            <a:r>
              <a:rPr lang="sr-Cyrl-RS" dirty="0" smtClean="0">
                <a:solidFill>
                  <a:srgbClr val="FF0000"/>
                </a:solidFill>
              </a:rPr>
              <a:t>Брод 1</a:t>
            </a:r>
            <a:endParaRPr lang="sr-Latn-RS" dirty="0">
              <a:solidFill>
                <a:srgbClr val="FF0000"/>
              </a:solidFill>
            </a:endParaRPr>
          </a:p>
        </p:txBody>
      </p:sp>
      <p:pic>
        <p:nvPicPr>
          <p:cNvPr id="3082" name="Picture 10" descr="http://www.hilandar.info/uploads/images/Katolikon%20naos%202%20360.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63862" y="3427331"/>
            <a:ext cx="4557794" cy="313609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7834489" y="5456625"/>
            <a:ext cx="1794933" cy="369332"/>
          </a:xfrm>
          <a:prstGeom prst="rect">
            <a:avLst/>
          </a:prstGeom>
          <a:noFill/>
        </p:spPr>
        <p:txBody>
          <a:bodyPr wrap="square" rtlCol="0">
            <a:spAutoFit/>
          </a:bodyPr>
          <a:lstStyle/>
          <a:p>
            <a:r>
              <a:rPr lang="sr-Cyrl-RS" dirty="0" smtClean="0">
                <a:solidFill>
                  <a:srgbClr val="FF0000"/>
                </a:solidFill>
              </a:rPr>
              <a:t>Брод 2</a:t>
            </a:r>
            <a:endParaRPr lang="sr-Latn-RS" dirty="0">
              <a:solidFill>
                <a:srgbClr val="FF0000"/>
              </a:solidFill>
            </a:endParaRPr>
          </a:p>
        </p:txBody>
      </p:sp>
    </p:spTree>
    <p:extLst>
      <p:ext uri="{BB962C8B-B14F-4D97-AF65-F5344CB8AC3E}">
        <p14:creationId xmlns:p14="http://schemas.microsoft.com/office/powerpoint/2010/main" val="403166845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1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1750"/>
                                        <p:tgtEl>
                                          <p:spTgt spid="4">
                                            <p:txEl>
                                              <p:pRg st="0" end="0"/>
                                            </p:txEl>
                                          </p:spTgt>
                                        </p:tgtEl>
                                      </p:cBhvr>
                                    </p:animEffect>
                                  </p:childTnLst>
                                </p:cTn>
                              </p:par>
                            </p:childTnLst>
                          </p:cTn>
                        </p:par>
                        <p:par>
                          <p:cTn id="8" fill="hold">
                            <p:stCondLst>
                              <p:cond delay="2750"/>
                            </p:stCondLst>
                            <p:childTnLst>
                              <p:par>
                                <p:cTn id="9" presetID="10" presetClass="entr" presetSubtype="0" fill="hold" nodeType="afterEffect">
                                  <p:stCondLst>
                                    <p:cond delay="100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1750"/>
                                        <p:tgtEl>
                                          <p:spTgt spid="5">
                                            <p:txEl>
                                              <p:pRg st="0" end="0"/>
                                            </p:txEl>
                                          </p:spTgt>
                                        </p:tgtEl>
                                      </p:cBhvr>
                                    </p:animEffect>
                                  </p:childTnLst>
                                </p:cTn>
                              </p:par>
                            </p:childTnLst>
                          </p:cTn>
                        </p:par>
                        <p:par>
                          <p:cTn id="12" fill="hold">
                            <p:stCondLst>
                              <p:cond delay="5500"/>
                            </p:stCondLst>
                            <p:childTnLst>
                              <p:par>
                                <p:cTn id="13" presetID="10" presetClass="entr" presetSubtype="0" fill="hold" nodeType="afterEffect">
                                  <p:stCondLst>
                                    <p:cond delay="100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fade">
                                      <p:cBhvr>
                                        <p:cTn id="15" dur="1750"/>
                                        <p:tgtEl>
                                          <p:spTgt spid="5">
                                            <p:txEl>
                                              <p:pRg st="1" end="1"/>
                                            </p:txEl>
                                          </p:spTgt>
                                        </p:tgtEl>
                                      </p:cBhvr>
                                    </p:animEffect>
                                  </p:childTnLst>
                                </p:cTn>
                              </p:par>
                            </p:childTnLst>
                          </p:cTn>
                        </p:par>
                        <p:par>
                          <p:cTn id="16" fill="hold">
                            <p:stCondLst>
                              <p:cond delay="8250"/>
                            </p:stCondLst>
                            <p:childTnLst>
                              <p:par>
                                <p:cTn id="17" presetID="6" presetClass="entr" presetSubtype="16" fill="hold" grpId="0" nodeType="afterEffect">
                                  <p:stCondLst>
                                    <p:cond delay="1000"/>
                                  </p:stCondLst>
                                  <p:childTnLst>
                                    <p:set>
                                      <p:cBhvr>
                                        <p:cTn id="18" dur="1" fill="hold">
                                          <p:stCondLst>
                                            <p:cond delay="0"/>
                                          </p:stCondLst>
                                        </p:cTn>
                                        <p:tgtEl>
                                          <p:spTgt spid="6"/>
                                        </p:tgtEl>
                                        <p:attrNameLst>
                                          <p:attrName>style.visibility</p:attrName>
                                        </p:attrNameLst>
                                      </p:cBhvr>
                                      <p:to>
                                        <p:strVal val="visible"/>
                                      </p:to>
                                    </p:set>
                                    <p:animEffect transition="in" filter="circle(in)">
                                      <p:cBhvr>
                                        <p:cTn id="19" dur="1750"/>
                                        <p:tgtEl>
                                          <p:spTgt spid="6"/>
                                        </p:tgtEl>
                                      </p:cBhvr>
                                    </p:animEffect>
                                  </p:childTnLst>
                                </p:cTn>
                              </p:par>
                            </p:childTnLst>
                          </p:cTn>
                        </p:par>
                        <p:par>
                          <p:cTn id="20" fill="hold">
                            <p:stCondLst>
                              <p:cond delay="11000"/>
                            </p:stCondLst>
                            <p:childTnLst>
                              <p:par>
                                <p:cTn id="21" presetID="10" presetClass="entr" presetSubtype="0" fill="hold" nodeType="afterEffect">
                                  <p:stCondLst>
                                    <p:cond delay="1000"/>
                                  </p:stCondLst>
                                  <p:childTnLst>
                                    <p:set>
                                      <p:cBhvr>
                                        <p:cTn id="22" dur="1" fill="hold">
                                          <p:stCondLst>
                                            <p:cond delay="0"/>
                                          </p:stCondLst>
                                        </p:cTn>
                                        <p:tgtEl>
                                          <p:spTgt spid="7">
                                            <p:txEl>
                                              <p:pRg st="0" end="0"/>
                                            </p:txEl>
                                          </p:spTgt>
                                        </p:tgtEl>
                                        <p:attrNameLst>
                                          <p:attrName>style.visibility</p:attrName>
                                        </p:attrNameLst>
                                      </p:cBhvr>
                                      <p:to>
                                        <p:strVal val="visible"/>
                                      </p:to>
                                    </p:set>
                                    <p:animEffect transition="in" filter="fade">
                                      <p:cBhvr>
                                        <p:cTn id="23" dur="1750"/>
                                        <p:tgtEl>
                                          <p:spTgt spid="7">
                                            <p:txEl>
                                              <p:pRg st="0" end="0"/>
                                            </p:txEl>
                                          </p:spTgt>
                                        </p:tgtEl>
                                      </p:cBhvr>
                                    </p:animEffect>
                                  </p:childTnLst>
                                </p:cTn>
                              </p:par>
                            </p:childTnLst>
                          </p:cTn>
                        </p:par>
                        <p:par>
                          <p:cTn id="24" fill="hold">
                            <p:stCondLst>
                              <p:cond delay="13750"/>
                            </p:stCondLst>
                            <p:childTnLst>
                              <p:par>
                                <p:cTn id="25" presetID="10" presetClass="entr" presetSubtype="0" fill="hold" grpId="0" nodeType="afterEffect">
                                  <p:stCondLst>
                                    <p:cond delay="100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hilandar.info/uploads/images/katoliko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7410" y="3296356"/>
            <a:ext cx="5145970" cy="341632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61365" y="652756"/>
            <a:ext cx="5920493" cy="2862322"/>
          </a:xfrm>
          <a:prstGeom prst="rect">
            <a:avLst/>
          </a:prstGeom>
          <a:noFill/>
        </p:spPr>
        <p:txBody>
          <a:bodyPr wrap="square" rtlCol="0">
            <a:spAutoFit/>
          </a:bodyPr>
          <a:lstStyle/>
          <a:p>
            <a:pPr algn="just"/>
            <a:r>
              <a:rPr lang="ru-RU" b="1" dirty="0" smtClean="0">
                <a:effectLst/>
              </a:rPr>
              <a:t>О најстаријој хиландарској цркви коју су подигли Стефан Немања и његов син монах Сава 1199. године зна се врло мало. Није познато ни место где се налазила, иако се може претпоставити да је краљ Милутин на истом том простору саградио своју задужбину. Од те мање, али изгледа богато украшене цркве преостало је више капитела и плоча са рељефима уграђених у цркву краља Милутина, један капител на бунару, а у ризници мозаична икона Богородице и дрвене двери украшене слоновачом са иконостаса.</a:t>
            </a:r>
          </a:p>
        </p:txBody>
      </p:sp>
      <p:sp>
        <p:nvSpPr>
          <p:cNvPr id="5" name="TextBox 4"/>
          <p:cNvSpPr txBox="1"/>
          <p:nvPr/>
        </p:nvSpPr>
        <p:spPr>
          <a:xfrm>
            <a:off x="225858" y="3850354"/>
            <a:ext cx="6107129" cy="2862322"/>
          </a:xfrm>
          <a:prstGeom prst="rect">
            <a:avLst/>
          </a:prstGeom>
          <a:noFill/>
        </p:spPr>
        <p:txBody>
          <a:bodyPr wrap="square" rtlCol="0">
            <a:spAutoFit/>
          </a:bodyPr>
          <a:lstStyle/>
          <a:p>
            <a:pPr algn="just"/>
            <a:r>
              <a:rPr lang="sr-Cyrl-RS" b="1" dirty="0" smtClean="0">
                <a:effectLst/>
              </a:rPr>
              <a:t>Данашња главна хиландарска црква, п</a:t>
            </a:r>
            <a:r>
              <a:rPr lang="sr-Latn-RS" b="1" dirty="0" smtClean="0">
                <a:effectLst/>
              </a:rPr>
              <a:t>oc</a:t>
            </a:r>
            <a:r>
              <a:rPr lang="sr-Cyrl-RS" b="1" dirty="0" smtClean="0">
                <a:effectLst/>
              </a:rPr>
              <a:t>в</a:t>
            </a:r>
            <a:r>
              <a:rPr lang="sr-Latn-RS" b="1" dirty="0" smtClean="0">
                <a:effectLst/>
              </a:rPr>
              <a:t>e</a:t>
            </a:r>
            <a:r>
              <a:rPr lang="sr-Cyrl-RS" b="1" dirty="0" smtClean="0">
                <a:effectLst/>
              </a:rPr>
              <a:t>ћ</a:t>
            </a:r>
            <a:r>
              <a:rPr lang="sr-Latn-RS" b="1" dirty="0" smtClean="0">
                <a:effectLst/>
              </a:rPr>
              <a:t>e</a:t>
            </a:r>
            <a:r>
              <a:rPr lang="sr-Cyrl-RS" b="1" dirty="0" smtClean="0">
                <a:effectLst/>
              </a:rPr>
              <a:t>н</a:t>
            </a:r>
            <a:r>
              <a:rPr lang="sr-Latn-RS" b="1" dirty="0" smtClean="0">
                <a:effectLst/>
              </a:rPr>
              <a:t>a </a:t>
            </a:r>
            <a:r>
              <a:rPr lang="sr-Cyrl-RS" b="1" dirty="0" smtClean="0">
                <a:effectLst/>
              </a:rPr>
              <a:t>Ваведењу Пресвете Богородице, како се може закључити из познијег преписа првобитног натписа, саграђена је 1293. године. Није искључено да је храм могао настати и деценију касније. Ктитор је био краљ Милутин (1282-1321), који је Хиландар целог живота богато обдаривао. Крајем осме деценије </a:t>
            </a:r>
            <a:r>
              <a:rPr lang="sr-Latn-RS" b="1" dirty="0" smtClean="0">
                <a:effectLst/>
              </a:rPr>
              <a:t>XIV </a:t>
            </a:r>
            <a:r>
              <a:rPr lang="sr-Cyrl-RS" b="1" dirty="0" smtClean="0">
                <a:effectLst/>
              </a:rPr>
              <a:t>века, највероватније, са западне стране Милутинове задужбине дозидана је спољашња припрата по налогу кнеза Лазара, чиме се данашњи изглед главне хиландарске цркве коначно уобличио. </a:t>
            </a:r>
            <a:endParaRPr lang="sr-Latn-RS" b="1" dirty="0">
              <a:effectLst/>
            </a:endParaRPr>
          </a:p>
        </p:txBody>
      </p:sp>
      <p:pic>
        <p:nvPicPr>
          <p:cNvPr id="2" name="Rasti, rasti Moj Zelen' Bore, Pijesma O Nemanjicim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12418" y="129856"/>
            <a:ext cx="4960134" cy="2839792"/>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6" name="TextBox 5"/>
          <p:cNvSpPr txBox="1"/>
          <p:nvPr/>
        </p:nvSpPr>
        <p:spPr>
          <a:xfrm>
            <a:off x="1888901" y="6425"/>
            <a:ext cx="4019323" cy="646331"/>
          </a:xfrm>
          <a:prstGeom prst="rect">
            <a:avLst/>
          </a:prstGeom>
          <a:noFill/>
        </p:spPr>
        <p:txBody>
          <a:bodyPr wrap="square" rtlCol="0">
            <a:spAutoFit/>
          </a:bodyPr>
          <a:lstStyle/>
          <a:p>
            <a:r>
              <a:rPr lang="sr-Cyrl-RS" dirty="0" smtClean="0"/>
              <a:t>Главна Хиландарска Црква</a:t>
            </a:r>
          </a:p>
          <a:p>
            <a:r>
              <a:rPr lang="sr-Cyrl-RS" dirty="0"/>
              <a:t> </a:t>
            </a:r>
            <a:r>
              <a:rPr lang="sr-Cyrl-RS" dirty="0" smtClean="0"/>
              <a:t>           (саборна)</a:t>
            </a:r>
            <a:endParaRPr lang="sr-Latn-RS" dirty="0"/>
          </a:p>
        </p:txBody>
      </p:sp>
    </p:spTree>
    <p:extLst>
      <p:ext uri="{BB962C8B-B14F-4D97-AF65-F5344CB8AC3E}">
        <p14:creationId xmlns:p14="http://schemas.microsoft.com/office/powerpoint/2010/main" val="40772484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272483" fill="hold"/>
                                        <p:tgtEl>
                                          <p:spTgt spid="2"/>
                                        </p:tgtEl>
                                      </p:cBhvr>
                                    </p:cmd>
                                  </p:childTnLst>
                                </p:cTn>
                              </p:par>
                            </p:childTnLst>
                          </p:cTn>
                        </p:par>
                      </p:childTnLst>
                    </p:cTn>
                  </p:par>
                </p:childTnLst>
              </p:cTn>
              <p:nextCondLst>
                <p:cond evt="onClick" delay="0">
                  <p:tgtEl>
                    <p:spTgt spid="2"/>
                  </p:tgtEl>
                </p:cond>
              </p:nextCondLst>
            </p:seq>
            <p:audio>
              <p:cMediaNode vol="80000">
                <p:cTn id="17" fill="hold" display="0">
                  <p:stCondLst>
                    <p:cond delay="indefinite"/>
                  </p:stCondLst>
                  <p:endCondLst>
                    <p:cond evt="onStopAudio" delay="0">
                      <p:tgtEl>
                        <p:sldTgt/>
                      </p:tgtEl>
                    </p:cond>
                  </p:endCondLst>
                </p:cTn>
                <p:tgtEl>
                  <p:spTgt spid="2"/>
                </p:tgtEl>
              </p:cMediaNode>
            </p:audio>
          </p:childTnLst>
        </p:cTn>
      </p:par>
    </p:tnLst>
    <p:bldLst>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19557" y="104815"/>
            <a:ext cx="7134896" cy="673257"/>
          </a:xfrm>
          <a:solidFill>
            <a:schemeClr val="accent2"/>
          </a:solidFill>
        </p:spPr>
        <p:txBody>
          <a:bodyPr>
            <a:normAutofit/>
          </a:bodyPr>
          <a:lstStyle/>
          <a:p>
            <a:r>
              <a:rPr lang="sr-Cyrl-RS" sz="2000" b="1" dirty="0" smtClean="0"/>
              <a:t>                                   Главна Хиландарска Црква</a:t>
            </a:r>
            <a:endParaRPr lang="sr-Latn-RS" sz="2000" b="1"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919557" y="1081825"/>
            <a:ext cx="7246302" cy="5776175"/>
          </a:xfrm>
          <a:prstGeom prst="rect">
            <a:avLst/>
          </a:prstGeom>
          <a:ln>
            <a:noFill/>
          </a:ln>
          <a:effectLst>
            <a:softEdge rad="112500"/>
          </a:effectLst>
        </p:spPr>
      </p:pic>
      <p:sp>
        <p:nvSpPr>
          <p:cNvPr id="5" name="TextBox 4"/>
          <p:cNvSpPr txBox="1"/>
          <p:nvPr/>
        </p:nvSpPr>
        <p:spPr>
          <a:xfrm>
            <a:off x="16828" y="104815"/>
            <a:ext cx="4765183" cy="6753185"/>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just"/>
            <a:endParaRPr lang="ru-RU" dirty="0" smtClean="0">
              <a:solidFill>
                <a:schemeClr val="tx1"/>
              </a:solidFill>
            </a:endParaRPr>
          </a:p>
          <a:p>
            <a:pPr algn="just"/>
            <a:r>
              <a:rPr lang="ru-RU" dirty="0" smtClean="0">
                <a:solidFill>
                  <a:schemeClr val="tx1"/>
                </a:solidFill>
              </a:rPr>
              <a:t>Црква </a:t>
            </a:r>
            <a:r>
              <a:rPr lang="ru-RU" dirty="0">
                <a:solidFill>
                  <a:schemeClr val="tx1"/>
                </a:solidFill>
              </a:rPr>
              <a:t>је подигнута у јужном делу дворишта и доста је пространа: широка је дванаест и по метара, а дуга тридесет и два и по, од тога је спољашњи нартекс дуг осам и по метара. </a:t>
            </a:r>
            <a:r>
              <a:rPr lang="ru-RU" dirty="0" smtClean="0">
                <a:solidFill>
                  <a:schemeClr val="tx1"/>
                </a:solidFill>
              </a:rPr>
              <a:t>Својом архитектуром </a:t>
            </a:r>
            <a:r>
              <a:rPr lang="ru-RU" dirty="0">
                <a:solidFill>
                  <a:schemeClr val="tx1"/>
                </a:solidFill>
              </a:rPr>
              <a:t>одговара светогорској </a:t>
            </a:r>
            <a:r>
              <a:rPr lang="ru-RU" dirty="0" smtClean="0">
                <a:solidFill>
                  <a:schemeClr val="tx1"/>
                </a:solidFill>
              </a:rPr>
              <a:t>традицији а </a:t>
            </a:r>
            <a:r>
              <a:rPr lang="ru-RU" dirty="0">
                <a:solidFill>
                  <a:schemeClr val="tx1"/>
                </a:solidFill>
              </a:rPr>
              <a:t>има своје узоре у манастирским црквама саграђеним још у Х (Лавра) и ХI веку (Ватопед, Ивирон) и одговара литургијским потребама на Атосу. </a:t>
            </a:r>
            <a:r>
              <a:rPr lang="ru-RU" dirty="0" smtClean="0">
                <a:solidFill>
                  <a:schemeClr val="tx1"/>
                </a:solidFill>
              </a:rPr>
              <a:t>Црква </a:t>
            </a:r>
            <a:r>
              <a:rPr lang="ru-RU" dirty="0">
                <a:solidFill>
                  <a:schemeClr val="tx1"/>
                </a:solidFill>
              </a:rPr>
              <a:t>је зидана црвеном опеком и каменим квадерима сиве и окер боје, чијим се неизменичним ређањем постижу живописни </a:t>
            </a:r>
            <a:r>
              <a:rPr lang="ru-RU" dirty="0" smtClean="0">
                <a:solidFill>
                  <a:schemeClr val="tx1"/>
                </a:solidFill>
              </a:rPr>
              <a:t>ефекти.Као </a:t>
            </a:r>
            <a:r>
              <a:rPr lang="ru-RU" dirty="0">
                <a:solidFill>
                  <a:schemeClr val="tx1"/>
                </a:solidFill>
              </a:rPr>
              <a:t>и друге византијске цркве, и Милутинова задужбина је подељена на три простора: олтар, наос и </a:t>
            </a:r>
            <a:r>
              <a:rPr lang="ru-RU" dirty="0" smtClean="0">
                <a:solidFill>
                  <a:schemeClr val="tx1"/>
                </a:solidFill>
              </a:rPr>
              <a:t>припрату.Милутинова </a:t>
            </a:r>
            <a:r>
              <a:rPr lang="ru-RU" dirty="0">
                <a:solidFill>
                  <a:schemeClr val="tx1"/>
                </a:solidFill>
              </a:rPr>
              <a:t>црква има већи број отвора - врата и прозора - који доприносе да је унутрашњост храма лепо и равномерно </a:t>
            </a:r>
            <a:r>
              <a:rPr lang="ru-RU" dirty="0" smtClean="0">
                <a:solidFill>
                  <a:schemeClr val="tx1"/>
                </a:solidFill>
              </a:rPr>
              <a:t>осветљена.Фреске су настајале у разним периодима и представљају сигурно највећа уметничка дела средњег века али и каснијег периода.</a:t>
            </a:r>
            <a:endParaRPr lang="ru-RU" dirty="0">
              <a:solidFill>
                <a:schemeClr val="tx1"/>
              </a:solidFill>
            </a:endParaRPr>
          </a:p>
          <a:p>
            <a:pPr algn="just"/>
            <a:endParaRPr lang="ru-RU" dirty="0">
              <a:solidFill>
                <a:schemeClr val="tx1"/>
              </a:solidFill>
            </a:endParaRPr>
          </a:p>
          <a:p>
            <a:pPr algn="just"/>
            <a:endParaRPr lang="ru-RU" dirty="0">
              <a:effectLst/>
            </a:endParaRPr>
          </a:p>
        </p:txBody>
      </p:sp>
    </p:spTree>
    <p:extLst>
      <p:ext uri="{BB962C8B-B14F-4D97-AF65-F5344CB8AC3E}">
        <p14:creationId xmlns:p14="http://schemas.microsoft.com/office/powerpoint/2010/main" val="410147415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ppt_x"/>
                                          </p:val>
                                        </p:tav>
                                        <p:tav tm="100000">
                                          <p:val>
                                            <p:strVal val="#ppt_x"/>
                                          </p:val>
                                        </p:tav>
                                      </p:tavLst>
                                    </p:anim>
                                    <p:anim calcmode="lin" valueType="num">
                                      <p:cBhvr additive="base">
                                        <p:cTn id="8" dur="1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1500"/>
                            </p:stCondLst>
                            <p:childTnLst>
                              <p:par>
                                <p:cTn id="10" presetID="2" presetClass="entr" presetSubtype="4"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1500" fill="hold"/>
                                        <p:tgtEl>
                                          <p:spTgt spid="2"/>
                                        </p:tgtEl>
                                        <p:attrNameLst>
                                          <p:attrName>ppt_x</p:attrName>
                                        </p:attrNameLst>
                                      </p:cBhvr>
                                      <p:tavLst>
                                        <p:tav tm="0">
                                          <p:val>
                                            <p:strVal val="#ppt_x"/>
                                          </p:val>
                                        </p:tav>
                                        <p:tav tm="100000">
                                          <p:val>
                                            <p:strVal val="#ppt_x"/>
                                          </p:val>
                                        </p:tav>
                                      </p:tavLst>
                                    </p:anim>
                                    <p:anim calcmode="lin" valueType="num">
                                      <p:cBhvr additive="base">
                                        <p:cTn id="13" dur="1500" fill="hold"/>
                                        <p:tgtEl>
                                          <p:spTgt spid="2"/>
                                        </p:tgtEl>
                                        <p:attrNameLst>
                                          <p:attrName>ppt_y</p:attrName>
                                        </p:attrNameLst>
                                      </p:cBhvr>
                                      <p:tavLst>
                                        <p:tav tm="0">
                                          <p:val>
                                            <p:strVal val="1+#ppt_h/2"/>
                                          </p:val>
                                        </p:tav>
                                        <p:tav tm="100000">
                                          <p:val>
                                            <p:strVal val="#ppt_y"/>
                                          </p:val>
                                        </p:tav>
                                      </p:tavLst>
                                    </p:anim>
                                  </p:childTnLst>
                                </p:cTn>
                              </p:par>
                            </p:childTnLst>
                          </p:cTn>
                        </p:par>
                        <p:par>
                          <p:cTn id="14" fill="hold">
                            <p:stCondLst>
                              <p:cond delay="3000"/>
                            </p:stCondLst>
                            <p:childTnLst>
                              <p:par>
                                <p:cTn id="15" presetID="1" presetClass="path" presetSubtype="0" accel="50000" decel="50000" fill="hold" nodeType="afterEffect">
                                  <p:stCondLst>
                                    <p:cond delay="0"/>
                                  </p:stCondLst>
                                  <p:childTnLst>
                                    <p:animMotion origin="layout" path="M -1.04167E-6 -3.7037E-6 C 0.06901 -3.7037E-6 0.125 0.05602 0.125 0.125 C 0.125 0.19399 0.06901 0.25 -1.04167E-6 0.25 C -0.06901 0.25 -0.125 0.19399 -0.125 0.125 C -0.125 0.05602 -0.06901 -3.7037E-6 -1.04167E-6 -3.7037E-6 Z " pathEditMode="relative" rAng="0" ptsTypes="AAAAA">
                                      <p:cBhvr>
                                        <p:cTn id="16" dur="2000" fill="hold"/>
                                        <p:tgtEl>
                                          <p:spTgt spid="6"/>
                                        </p:tgtEl>
                                        <p:attrNameLst>
                                          <p:attrName>ppt_x</p:attrName>
                                          <p:attrName>ppt_y</p:attrName>
                                        </p:attrNameLst>
                                      </p:cBhvr>
                                      <p:rCtr x="0" y="125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74264" y="2975020"/>
            <a:ext cx="4855335" cy="3882980"/>
          </a:xfrm>
          <a:solidFill>
            <a:schemeClr val="accent3">
              <a:lumMod val="60000"/>
              <a:lumOff val="40000"/>
            </a:schemeClr>
          </a:solidFill>
        </p:spPr>
        <p:txBody>
          <a:bodyPr>
            <a:normAutofit fontScale="90000"/>
          </a:bodyPr>
          <a:lstStyle/>
          <a:p>
            <a:pPr algn="just"/>
            <a:r>
              <a:rPr lang="ru-RU" sz="2000" b="1" dirty="0" smtClean="0"/>
              <a:t>Сасвим је извесно да су Стефан Немања и Свети Сава подигли у Хиландару заједничку трпезарију за монахе око 1200 године. Она није очувана из за сада непознатих разлога, а на њеном месту за око 10 метара источније је већ 1293.године краљ Милутин подигао већу трпезарију. </a:t>
            </a:r>
            <a:r>
              <a:rPr lang="sr-Cyrl-RS" sz="2000" b="1" dirty="0" smtClean="0"/>
              <a:t>У питању је једнобродна велика дворана, надзидана над подрумским просторијама, која је првобитно имала двосливни покривач. Постављена је испред западне фасаде цркве, у правцу север-југ. Њен западни зид у исто је време део одбрамбеног бедема манастира. Разуђен је каменим пиластрима који су у горњем делу повезани луковима од опеке. Изнад лукова некада су били изграђени зупци утврђења. </a:t>
            </a:r>
            <a:endParaRPr lang="sr-Latn-RS" sz="2000" b="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32631" y="997446"/>
            <a:ext cx="3859368" cy="5860554"/>
          </a:xfrm>
        </p:spPr>
      </p:pic>
      <p:sp>
        <p:nvSpPr>
          <p:cNvPr id="6" name="Rectangle 5"/>
          <p:cNvSpPr/>
          <p:nvPr/>
        </p:nvSpPr>
        <p:spPr>
          <a:xfrm>
            <a:off x="8689776" y="6304002"/>
            <a:ext cx="2602507" cy="369332"/>
          </a:xfrm>
          <a:prstGeom prst="rect">
            <a:avLst/>
          </a:prstGeom>
          <a:solidFill>
            <a:schemeClr val="accent5">
              <a:lumMod val="40000"/>
              <a:lumOff val="60000"/>
            </a:schemeClr>
          </a:solidFill>
        </p:spPr>
        <p:txBody>
          <a:bodyPr wrap="none">
            <a:spAutoFit/>
          </a:bodyPr>
          <a:lstStyle/>
          <a:p>
            <a:r>
              <a:rPr lang="sr-Cyrl-RS" b="1" dirty="0" smtClean="0"/>
              <a:t> </a:t>
            </a:r>
            <a:r>
              <a:rPr lang="sr-Cyrl-RS" sz="1600" b="1" dirty="0" smtClean="0"/>
              <a:t>(поглед са предње стране)</a:t>
            </a:r>
            <a:endParaRPr lang="sr-Latn-RS" sz="1600" b="1" dirty="0"/>
          </a:p>
        </p:txBody>
      </p:sp>
      <p:sp>
        <p:nvSpPr>
          <p:cNvPr id="7" name="TextBox 6"/>
          <p:cNvSpPr txBox="1"/>
          <p:nvPr/>
        </p:nvSpPr>
        <p:spPr>
          <a:xfrm>
            <a:off x="8332630" y="181017"/>
            <a:ext cx="3914453" cy="523220"/>
          </a:xfrm>
          <a:prstGeom prst="rect">
            <a:avLst/>
          </a:prstGeom>
          <a:solidFill>
            <a:schemeClr val="accent6">
              <a:lumMod val="40000"/>
              <a:lumOff val="60000"/>
            </a:schemeClr>
          </a:solidFill>
        </p:spPr>
        <p:txBody>
          <a:bodyPr wrap="square" rtlCol="0">
            <a:spAutoFit/>
          </a:bodyPr>
          <a:lstStyle/>
          <a:p>
            <a:r>
              <a:rPr lang="sr-Cyrl-RS" sz="2800" b="1" dirty="0" smtClean="0"/>
              <a:t>                трпезарија</a:t>
            </a:r>
            <a:endParaRPr lang="sr-Latn-RS" sz="2800" b="1"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 y="1019505"/>
            <a:ext cx="3253646" cy="5838496"/>
          </a:xfrm>
          <a:prstGeom prst="rect">
            <a:avLst/>
          </a:prstGeom>
        </p:spPr>
      </p:pic>
      <p:sp>
        <p:nvSpPr>
          <p:cNvPr id="9" name="TextBox 8"/>
          <p:cNvSpPr txBox="1"/>
          <p:nvPr/>
        </p:nvSpPr>
        <p:spPr>
          <a:xfrm>
            <a:off x="1" y="142381"/>
            <a:ext cx="3253647" cy="523220"/>
          </a:xfrm>
          <a:prstGeom prst="rect">
            <a:avLst/>
          </a:prstGeom>
          <a:solidFill>
            <a:schemeClr val="bg1">
              <a:lumMod val="85000"/>
            </a:schemeClr>
          </a:solidFill>
        </p:spPr>
        <p:txBody>
          <a:bodyPr wrap="square" rtlCol="0">
            <a:spAutoFit/>
          </a:bodyPr>
          <a:lstStyle/>
          <a:p>
            <a:r>
              <a:rPr lang="sr-Cyrl-RS" sz="2800" b="1" dirty="0" smtClean="0"/>
              <a:t>        Манастирска</a:t>
            </a:r>
            <a:endParaRPr lang="sr-Latn-RS" sz="2800" b="1" dirty="0"/>
          </a:p>
        </p:txBody>
      </p:sp>
      <p:sp>
        <p:nvSpPr>
          <p:cNvPr id="10" name="TextBox 9"/>
          <p:cNvSpPr txBox="1"/>
          <p:nvPr/>
        </p:nvSpPr>
        <p:spPr>
          <a:xfrm>
            <a:off x="3374264" y="181017"/>
            <a:ext cx="4855335" cy="523220"/>
          </a:xfrm>
          <a:prstGeom prst="rect">
            <a:avLst/>
          </a:prstGeom>
          <a:solidFill>
            <a:schemeClr val="accent3">
              <a:lumMod val="40000"/>
              <a:lumOff val="60000"/>
            </a:schemeClr>
          </a:solidFill>
        </p:spPr>
        <p:txBody>
          <a:bodyPr wrap="square" rtlCol="0">
            <a:spAutoFit/>
          </a:bodyPr>
          <a:lstStyle/>
          <a:p>
            <a:r>
              <a:rPr lang="sr-Cyrl-RS" sz="2800" b="1" dirty="0" smtClean="0"/>
              <a:t>               (Хиландарска)</a:t>
            </a:r>
            <a:endParaRPr lang="sr-Latn-RS" sz="2800" b="1" dirty="0"/>
          </a:p>
        </p:txBody>
      </p:sp>
      <p:sp>
        <p:nvSpPr>
          <p:cNvPr id="11" name="TextBox 10"/>
          <p:cNvSpPr txBox="1"/>
          <p:nvPr/>
        </p:nvSpPr>
        <p:spPr>
          <a:xfrm>
            <a:off x="1" y="6304002"/>
            <a:ext cx="2975020" cy="369332"/>
          </a:xfrm>
          <a:prstGeom prst="rect">
            <a:avLst/>
          </a:prstGeom>
          <a:solidFill>
            <a:schemeClr val="tx2">
              <a:lumMod val="40000"/>
              <a:lumOff val="60000"/>
            </a:schemeClr>
          </a:solidFill>
        </p:spPr>
        <p:txBody>
          <a:bodyPr wrap="square" rtlCol="0">
            <a:spAutoFit/>
          </a:bodyPr>
          <a:lstStyle/>
          <a:p>
            <a:r>
              <a:rPr lang="sr-Cyrl-RS" b="1" dirty="0" smtClean="0"/>
              <a:t>(трпезарија из дворишта)</a:t>
            </a:r>
            <a:endParaRPr lang="sr-Latn-RS" b="1"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22254" y="857614"/>
            <a:ext cx="4141770" cy="1964028"/>
          </a:xfrm>
          <a:prstGeom prst="rect">
            <a:avLst/>
          </a:prstGeom>
        </p:spPr>
      </p:pic>
    </p:spTree>
    <p:extLst>
      <p:ext uri="{BB962C8B-B14F-4D97-AF65-F5344CB8AC3E}">
        <p14:creationId xmlns:p14="http://schemas.microsoft.com/office/powerpoint/2010/main" val="11905163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6" presetClass="entr" presetSubtype="16"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circle(in)">
                                      <p:cBhvr>
                                        <p:cTn id="23" dur="2000"/>
                                        <p:tgtEl>
                                          <p:spTgt spid="6"/>
                                        </p:tgtEl>
                                      </p:cBhvr>
                                    </p:animEffect>
                                  </p:childTnLst>
                                </p:cTn>
                              </p:par>
                            </p:childTnLst>
                          </p:cTn>
                        </p:par>
                        <p:par>
                          <p:cTn id="24" fill="hold">
                            <p:stCondLst>
                              <p:cond delay="4500"/>
                            </p:stCondLst>
                            <p:childTnLst>
                              <p:par>
                                <p:cTn id="25" presetID="2" presetClass="entr" presetSubtype="4"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childTnLst>
                          </p:cTn>
                        </p:par>
                        <p:par>
                          <p:cTn id="29" fill="hold">
                            <p:stCondLst>
                              <p:cond delay="5000"/>
                            </p:stCondLst>
                            <p:childTnLst>
                              <p:par>
                                <p:cTn id="30" presetID="2" presetClass="entr" presetSubtype="4" fill="hold" grpId="0" nodeType="after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fill="hold"/>
                                        <p:tgtEl>
                                          <p:spTgt spid="9"/>
                                        </p:tgtEl>
                                        <p:attrNameLst>
                                          <p:attrName>ppt_x</p:attrName>
                                        </p:attrNameLst>
                                      </p:cBhvr>
                                      <p:tavLst>
                                        <p:tav tm="0">
                                          <p:val>
                                            <p:strVal val="#ppt_x"/>
                                          </p:val>
                                        </p:tav>
                                        <p:tav tm="100000">
                                          <p:val>
                                            <p:strVal val="#ppt_x"/>
                                          </p:val>
                                        </p:tav>
                                      </p:tavLst>
                                    </p:anim>
                                    <p:anim calcmode="lin" valueType="num">
                                      <p:cBhvr additive="base">
                                        <p:cTn id="33" dur="500" fill="hold"/>
                                        <p:tgtEl>
                                          <p:spTgt spid="9"/>
                                        </p:tgtEl>
                                        <p:attrNameLst>
                                          <p:attrName>ppt_y</p:attrName>
                                        </p:attrNameLst>
                                      </p:cBhvr>
                                      <p:tavLst>
                                        <p:tav tm="0">
                                          <p:val>
                                            <p:strVal val="1+#ppt_h/2"/>
                                          </p:val>
                                        </p:tav>
                                        <p:tav tm="100000">
                                          <p:val>
                                            <p:strVal val="#ppt_y"/>
                                          </p:val>
                                        </p:tav>
                                      </p:tavLst>
                                    </p:anim>
                                  </p:childTnLst>
                                </p:cTn>
                              </p:par>
                            </p:childTnLst>
                          </p:cTn>
                        </p:par>
                        <p:par>
                          <p:cTn id="34" fill="hold">
                            <p:stCondLst>
                              <p:cond delay="5500"/>
                            </p:stCondLst>
                            <p:childTnLst>
                              <p:par>
                                <p:cTn id="35" presetID="6" presetClass="entr" presetSubtype="16" fill="hold" grpId="0" nodeType="after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circle(in)">
                                      <p:cBhvr>
                                        <p:cTn id="37" dur="2000"/>
                                        <p:tgtEl>
                                          <p:spTgt spid="11"/>
                                        </p:tgtEl>
                                      </p:cBhvr>
                                    </p:animEffect>
                                  </p:childTnLst>
                                </p:cTn>
                              </p:par>
                            </p:childTnLst>
                          </p:cTn>
                        </p:par>
                        <p:par>
                          <p:cTn id="38" fill="hold">
                            <p:stCondLst>
                              <p:cond delay="7500"/>
                            </p:stCondLst>
                            <p:childTnLst>
                              <p:par>
                                <p:cTn id="39" presetID="2" presetClass="entr" presetSubtype="4" fill="hold" nodeType="afterEffect">
                                  <p:stCondLst>
                                    <p:cond delay="0"/>
                                  </p:stCondLst>
                                  <p:childTnLst>
                                    <p:set>
                                      <p:cBhvr>
                                        <p:cTn id="40" dur="1" fill="hold">
                                          <p:stCondLst>
                                            <p:cond delay="0"/>
                                          </p:stCondLst>
                                        </p:cTn>
                                        <p:tgtEl>
                                          <p:spTgt spid="3"/>
                                        </p:tgtEl>
                                        <p:attrNameLst>
                                          <p:attrName>style.visibility</p:attrName>
                                        </p:attrNameLst>
                                      </p:cBhvr>
                                      <p:to>
                                        <p:strVal val="visible"/>
                                      </p:to>
                                    </p:set>
                                    <p:anim calcmode="lin" valueType="num">
                                      <p:cBhvr additive="base">
                                        <p:cTn id="41" dur="500" fill="hold"/>
                                        <p:tgtEl>
                                          <p:spTgt spid="3"/>
                                        </p:tgtEl>
                                        <p:attrNameLst>
                                          <p:attrName>ppt_x</p:attrName>
                                        </p:attrNameLst>
                                      </p:cBhvr>
                                      <p:tavLst>
                                        <p:tav tm="0">
                                          <p:val>
                                            <p:strVal val="#ppt_x"/>
                                          </p:val>
                                        </p:tav>
                                        <p:tav tm="100000">
                                          <p:val>
                                            <p:strVal val="#ppt_x"/>
                                          </p:val>
                                        </p:tav>
                                      </p:tavLst>
                                    </p:anim>
                                    <p:anim calcmode="lin" valueType="num">
                                      <p:cBhvr additive="base">
                                        <p:cTn id="4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9"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032" y="965915"/>
            <a:ext cx="4893972" cy="5892084"/>
          </a:xfrm>
          <a:solidFill>
            <a:schemeClr val="accent2">
              <a:lumMod val="75000"/>
            </a:schemeClr>
          </a:solidFill>
        </p:spPr>
        <p:txBody>
          <a:bodyPr>
            <a:normAutofit/>
          </a:bodyPr>
          <a:lstStyle/>
          <a:p>
            <a:pPr algn="just"/>
            <a:r>
              <a:rPr lang="ru-RU" sz="2000" b="1" dirty="0"/>
              <a:t>И унутрашњост трпезарије променила је свој првобитни изглед. У XVII веку добила је дрвену таваницу, а крајем XIX века из ње су уклоњени мермерни столови и зидана седишта. Остао је само изванредно израђен округли игумански сто; остали се налазе на разним странама у манастирском дворишту</a:t>
            </a:r>
            <a:r>
              <a:rPr lang="ru-RU" sz="2000" b="1" dirty="0" smtClean="0"/>
              <a:t>.</a:t>
            </a:r>
            <a:r>
              <a:rPr lang="ru-RU" sz="2000" b="1" dirty="0"/>
              <a:t> Као најважнија култна грађевина после главног храма, хиландарска трпезарија се и по уметничкој вредности истиче међу многим другим здањима</a:t>
            </a:r>
            <a:r>
              <a:rPr lang="ru-RU" sz="2000" b="1" dirty="0" smtClean="0"/>
              <a:t>.</a:t>
            </a:r>
            <a:r>
              <a:rPr lang="ru-RU" sz="2000" b="1" dirty="0"/>
              <a:t> </a:t>
            </a:r>
            <a:r>
              <a:rPr lang="ru-RU" sz="2000" b="1" dirty="0" smtClean="0"/>
              <a:t>Познате  </a:t>
            </a:r>
            <a:r>
              <a:rPr lang="ru-RU" sz="2000" b="1" dirty="0"/>
              <a:t>су три сцене из живота старозаветног праоца Аврама: Сусрет Аврама са анђелима, Гостољубље Аврамово и Жртва Аврамова. </a:t>
            </a:r>
            <a:br>
              <a:rPr lang="ru-RU" sz="2000" b="1" dirty="0"/>
            </a:br>
            <a:endParaRPr lang="sr-Latn-RS" sz="20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02742" y="965915"/>
            <a:ext cx="7089258" cy="5892085"/>
          </a:xfrm>
        </p:spPr>
      </p:pic>
      <p:sp>
        <p:nvSpPr>
          <p:cNvPr id="5" name="TextBox 4"/>
          <p:cNvSpPr txBox="1"/>
          <p:nvPr/>
        </p:nvSpPr>
        <p:spPr>
          <a:xfrm>
            <a:off x="103032" y="257579"/>
            <a:ext cx="12088967" cy="523220"/>
          </a:xfrm>
          <a:prstGeom prst="rect">
            <a:avLst/>
          </a:prstGeom>
          <a:solidFill>
            <a:srgbClr val="FFC000"/>
          </a:solidFill>
        </p:spPr>
        <p:txBody>
          <a:bodyPr wrap="square" rtlCol="0">
            <a:spAutoFit/>
          </a:bodyPr>
          <a:lstStyle/>
          <a:p>
            <a:r>
              <a:rPr lang="sr-Cyrl-RS" sz="2800" dirty="0" smtClean="0"/>
              <a:t> </a:t>
            </a:r>
            <a:r>
              <a:rPr lang="sr-Cyrl-RS" sz="2800" b="1" dirty="0" smtClean="0"/>
              <a:t>Унутрашњост   </a:t>
            </a:r>
            <a:r>
              <a:rPr lang="sr-Cyrl-RS" b="1" dirty="0" smtClean="0"/>
              <a:t>                               </a:t>
            </a:r>
            <a:r>
              <a:rPr lang="sr-Cyrl-RS" sz="2800" b="1" dirty="0" smtClean="0"/>
              <a:t>манастирске</a:t>
            </a:r>
            <a:r>
              <a:rPr lang="sr-Cyrl-RS" b="1" dirty="0" smtClean="0"/>
              <a:t>                                                    </a:t>
            </a:r>
            <a:r>
              <a:rPr lang="sr-Cyrl-RS" sz="2800" b="1" dirty="0" smtClean="0"/>
              <a:t>трпезарије</a:t>
            </a:r>
            <a:endParaRPr lang="sr-Latn-RS" sz="2800" b="1" dirty="0"/>
          </a:p>
        </p:txBody>
      </p:sp>
    </p:spTree>
    <p:extLst>
      <p:ext uri="{BB962C8B-B14F-4D97-AF65-F5344CB8AC3E}">
        <p14:creationId xmlns:p14="http://schemas.microsoft.com/office/powerpoint/2010/main" val="167467619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1750"/>
                                        <p:tgtEl>
                                          <p:spTgt spid="4"/>
                                        </p:tgtEl>
                                      </p:cBhvr>
                                    </p:animEffect>
                                  </p:childTnLst>
                                </p:cTn>
                              </p:par>
                            </p:childTnLst>
                          </p:cTn>
                        </p:par>
                        <p:par>
                          <p:cTn id="8" fill="hold">
                            <p:stCondLst>
                              <p:cond delay="1750"/>
                            </p:stCondLst>
                            <p:childTnLst>
                              <p:par>
                                <p:cTn id="9" presetID="22" presetClass="entr" presetSubtype="4"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00"/>
                                        <p:tgtEl>
                                          <p:spTgt spid="2"/>
                                        </p:tgtEl>
                                      </p:cBhvr>
                                    </p:animEffect>
                                  </p:childTnLst>
                                </p:cTn>
                              </p:par>
                            </p:childTnLst>
                          </p:cTn>
                        </p:par>
                        <p:par>
                          <p:cTn id="12" fill="hold">
                            <p:stCondLst>
                              <p:cond delay="2250"/>
                            </p:stCondLst>
                            <p:childTnLst>
                              <p:par>
                                <p:cTn id="13" presetID="6" presetClass="entr" presetSubtype="16"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774864" y="134564"/>
            <a:ext cx="4430332" cy="2833496"/>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65972" y="2267647"/>
            <a:ext cx="2726028" cy="4030122"/>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267647"/>
            <a:ext cx="2514089" cy="4030122"/>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7" name="TextBox 6"/>
          <p:cNvSpPr txBox="1"/>
          <p:nvPr/>
        </p:nvSpPr>
        <p:spPr>
          <a:xfrm>
            <a:off x="83117" y="6297769"/>
            <a:ext cx="2430972" cy="369332"/>
          </a:xfrm>
          <a:prstGeom prst="rect">
            <a:avLst/>
          </a:prstGeom>
          <a:noFill/>
        </p:spPr>
        <p:txBody>
          <a:bodyPr wrap="square" rtlCol="0">
            <a:spAutoFit/>
          </a:bodyPr>
          <a:lstStyle/>
          <a:p>
            <a:r>
              <a:rPr lang="sr-Cyrl-RS" b="1" dirty="0" smtClean="0"/>
              <a:t>Обнова после пожара</a:t>
            </a:r>
            <a:endParaRPr lang="sr-Latn-RS" b="1" dirty="0"/>
          </a:p>
        </p:txBody>
      </p:sp>
      <p:sp>
        <p:nvSpPr>
          <p:cNvPr id="8" name="TextBox 7"/>
          <p:cNvSpPr txBox="1"/>
          <p:nvPr/>
        </p:nvSpPr>
        <p:spPr>
          <a:xfrm>
            <a:off x="9465972" y="6405162"/>
            <a:ext cx="2816180" cy="369332"/>
          </a:xfrm>
          <a:prstGeom prst="rect">
            <a:avLst/>
          </a:prstGeom>
          <a:noFill/>
        </p:spPr>
        <p:txBody>
          <a:bodyPr wrap="square" rtlCol="0">
            <a:spAutoFit/>
          </a:bodyPr>
          <a:lstStyle/>
          <a:p>
            <a:r>
              <a:rPr lang="sr-Cyrl-RS" b="1" dirty="0" smtClean="0"/>
              <a:t>Игуменарија пре пожара</a:t>
            </a:r>
            <a:endParaRPr lang="sr-Latn-RS" b="1" dirty="0"/>
          </a:p>
        </p:txBody>
      </p:sp>
      <p:sp>
        <p:nvSpPr>
          <p:cNvPr id="9" name="TextBox 8"/>
          <p:cNvSpPr txBox="1"/>
          <p:nvPr/>
        </p:nvSpPr>
        <p:spPr>
          <a:xfrm>
            <a:off x="2923503" y="2968060"/>
            <a:ext cx="6091707" cy="3416320"/>
          </a:xfrm>
          <a:prstGeom prst="rect">
            <a:avLst/>
          </a:prstGeom>
          <a:noFill/>
        </p:spPr>
        <p:txBody>
          <a:bodyPr wrap="square" rtlCol="0">
            <a:spAutoFit/>
          </a:bodyPr>
          <a:lstStyle/>
          <a:p>
            <a:pPr algn="just"/>
            <a:r>
              <a:rPr lang="ru-RU" b="1" dirty="0"/>
              <a:t>Игуменарија или игуманова келија је велики објекат који се простире од трпезарије краља </a:t>
            </a:r>
            <a:r>
              <a:rPr lang="ru-RU" b="1" dirty="0" smtClean="0"/>
              <a:t>Милутина </a:t>
            </a:r>
            <a:r>
              <a:rPr lang="ru-RU" b="1" dirty="0"/>
              <a:t>па све до Великог конака из 19.века, на северо-западној страни манастира. Назив носи по томе што су у њој становали игумани, проигумани, епитропи и други чланови Сабора. </a:t>
            </a:r>
            <a:r>
              <a:rPr lang="ru-RU" b="1" dirty="0" smtClean="0"/>
              <a:t>Игуменарија </a:t>
            </a:r>
            <a:r>
              <a:rPr lang="ru-RU" b="1" dirty="0"/>
              <a:t>је изграђена 1558.године заслугом игумана Генадија, а велика обнова је била почетком 17.века или 1640.године под руководством игумана Теодосија од када добија данашњи </a:t>
            </a:r>
            <a:r>
              <a:rPr lang="ru-RU" b="1" dirty="0" smtClean="0"/>
              <a:t>изглед. У северном </a:t>
            </a:r>
            <a:r>
              <a:rPr lang="ru-RU" b="1" dirty="0"/>
              <a:t>делу игуменарије се налзила пекара која је страдала у пожару </a:t>
            </a:r>
            <a:r>
              <a:rPr lang="ru-RU" b="1" dirty="0" smtClean="0"/>
              <a:t>2004.године </a:t>
            </a:r>
            <a:r>
              <a:rPr lang="ru-RU" b="1" dirty="0"/>
              <a:t>као и цела Игуменарија. </a:t>
            </a:r>
          </a:p>
          <a:p>
            <a:pPr algn="just"/>
            <a:endParaRPr lang="ru-RU" b="1" dirty="0">
              <a:effectLst/>
            </a:endParaRPr>
          </a:p>
        </p:txBody>
      </p:sp>
      <p:sp>
        <p:nvSpPr>
          <p:cNvPr id="10" name="TextBox 9"/>
          <p:cNvSpPr txBox="1"/>
          <p:nvPr/>
        </p:nvSpPr>
        <p:spPr>
          <a:xfrm>
            <a:off x="83117" y="949257"/>
            <a:ext cx="2430971" cy="400110"/>
          </a:xfrm>
          <a:prstGeom prst="rect">
            <a:avLst/>
          </a:prstGeom>
          <a:solidFill>
            <a:schemeClr val="accent6"/>
          </a:solidFill>
        </p:spPr>
        <p:txBody>
          <a:bodyPr wrap="square" rtlCol="0">
            <a:spAutoFit/>
          </a:bodyPr>
          <a:lstStyle/>
          <a:p>
            <a:r>
              <a:rPr lang="sr-Cyrl-RS" sz="2000" b="1" dirty="0" smtClean="0"/>
              <a:t>    Манастирска</a:t>
            </a:r>
            <a:endParaRPr lang="sr-Latn-RS" sz="2000" b="1" dirty="0"/>
          </a:p>
        </p:txBody>
      </p:sp>
      <p:sp>
        <p:nvSpPr>
          <p:cNvPr id="11" name="TextBox 10"/>
          <p:cNvSpPr txBox="1"/>
          <p:nvPr/>
        </p:nvSpPr>
        <p:spPr>
          <a:xfrm>
            <a:off x="9465972" y="949257"/>
            <a:ext cx="2726028" cy="400110"/>
          </a:xfrm>
          <a:prstGeom prst="rect">
            <a:avLst/>
          </a:prstGeom>
          <a:solidFill>
            <a:schemeClr val="accent6"/>
          </a:solidFill>
        </p:spPr>
        <p:txBody>
          <a:bodyPr wrap="square" rtlCol="0">
            <a:spAutoFit/>
          </a:bodyPr>
          <a:lstStyle/>
          <a:p>
            <a:r>
              <a:rPr lang="sr-Cyrl-RS" sz="2000" b="1" dirty="0" smtClean="0"/>
              <a:t>       игуменарија</a:t>
            </a:r>
            <a:endParaRPr lang="sr-Latn-RS" sz="2000" b="1" dirty="0"/>
          </a:p>
        </p:txBody>
      </p:sp>
    </p:spTree>
    <p:extLst>
      <p:ext uri="{BB962C8B-B14F-4D97-AF65-F5344CB8AC3E}">
        <p14:creationId xmlns:p14="http://schemas.microsoft.com/office/powerpoint/2010/main" val="110772551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750" fill="hold"/>
                                        <p:tgtEl>
                                          <p:spTgt spid="4"/>
                                        </p:tgtEl>
                                        <p:attrNameLst>
                                          <p:attrName>ppt_x</p:attrName>
                                        </p:attrNameLst>
                                      </p:cBhvr>
                                      <p:tavLst>
                                        <p:tav tm="0">
                                          <p:val>
                                            <p:strVal val="#ppt_x"/>
                                          </p:val>
                                        </p:tav>
                                        <p:tav tm="100000">
                                          <p:val>
                                            <p:strVal val="#ppt_x"/>
                                          </p:val>
                                        </p:tav>
                                      </p:tavLst>
                                    </p:anim>
                                    <p:anim calcmode="lin" valueType="num">
                                      <p:cBhvr additive="base">
                                        <p:cTn id="8" dur="75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42" presetClass="entr" presetSubtype="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par>
                          <p:cTn id="15" fill="hold">
                            <p:stCondLst>
                              <p:cond delay="1750"/>
                            </p:stCondLst>
                            <p:childTnLst>
                              <p:par>
                                <p:cTn id="16" presetID="2" presetClass="entr" presetSubtype="4"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par>
                          <p:cTn id="20" fill="hold">
                            <p:stCondLst>
                              <p:cond delay="2250"/>
                            </p:stCondLst>
                            <p:childTnLst>
                              <p:par>
                                <p:cTn id="21" presetID="42" presetClass="entr" presetSubtype="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childTnLst>
                          </p:cTn>
                        </p:par>
                        <p:par>
                          <p:cTn id="26" fill="hold">
                            <p:stCondLst>
                              <p:cond delay="3250"/>
                            </p:stCondLst>
                            <p:childTnLst>
                              <p:par>
                                <p:cTn id="27" presetID="6" presetClass="entr" presetSubtype="16"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circle(in)">
                                      <p:cBhvr>
                                        <p:cTn id="29" dur="2000"/>
                                        <p:tgtEl>
                                          <p:spTgt spid="7"/>
                                        </p:tgtEl>
                                      </p:cBhvr>
                                    </p:animEffect>
                                  </p:childTnLst>
                                </p:cTn>
                              </p:par>
                            </p:childTnLst>
                          </p:cTn>
                        </p:par>
                        <p:par>
                          <p:cTn id="30" fill="hold">
                            <p:stCondLst>
                              <p:cond delay="5250"/>
                            </p:stCondLst>
                            <p:childTnLst>
                              <p:par>
                                <p:cTn id="31" presetID="2" presetClass="entr" presetSubtype="4" fill="hold" nodeType="afterEffect">
                                  <p:stCondLst>
                                    <p:cond delay="0"/>
                                  </p:stCondLst>
                                  <p:childTnLst>
                                    <p:set>
                                      <p:cBhvr>
                                        <p:cTn id="32" dur="1" fill="hold">
                                          <p:stCondLst>
                                            <p:cond delay="0"/>
                                          </p:stCondLst>
                                        </p:cTn>
                                        <p:tgtEl>
                                          <p:spTgt spid="9">
                                            <p:txEl>
                                              <p:pRg st="0" end="0"/>
                                            </p:txEl>
                                          </p:spTgt>
                                        </p:tgtEl>
                                        <p:attrNameLst>
                                          <p:attrName>style.visibility</p:attrName>
                                        </p:attrNameLst>
                                      </p:cBhvr>
                                      <p:to>
                                        <p:strVal val="visible"/>
                                      </p:to>
                                    </p:set>
                                    <p:anim calcmode="lin" valueType="num">
                                      <p:cBhvr additive="base">
                                        <p:cTn id="33"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34" dur="75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par>
                          <p:cTn id="35" fill="hold">
                            <p:stCondLst>
                              <p:cond delay="6000"/>
                            </p:stCondLst>
                            <p:childTnLst>
                              <p:par>
                                <p:cTn id="36" presetID="6" presetClass="entr" presetSubtype="16" fill="hold" grpId="0" nodeType="after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circle(in)">
                                      <p:cBhvr>
                                        <p:cTn id="38" dur="2000"/>
                                        <p:tgtEl>
                                          <p:spTgt spid="10"/>
                                        </p:tgtEl>
                                      </p:cBhvr>
                                    </p:animEffect>
                                  </p:childTnLst>
                                </p:cTn>
                              </p:par>
                            </p:childTnLst>
                          </p:cTn>
                        </p:par>
                        <p:par>
                          <p:cTn id="39" fill="hold">
                            <p:stCondLst>
                              <p:cond delay="8000"/>
                            </p:stCondLst>
                            <p:childTnLst>
                              <p:par>
                                <p:cTn id="40" presetID="6" presetClass="entr" presetSubtype="16" fill="hold" grpId="0" nodeType="after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circle(in)">
                                      <p:cBhvr>
                                        <p:cTn id="4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animBg="1"/>
      <p:bldP spid="11" grpId="0" animBg="1"/>
    </p:bldLst>
  </p:timing>
</p:sld>
</file>

<file path=ppt/theme/_rels/theme13.xml.rels><?xml version="1.0" encoding="UTF-8" standalone="yes"?>
<Relationships xmlns="http://schemas.openxmlformats.org/package/2006/relationships"><Relationship Id="rId1" Type="http://schemas.openxmlformats.org/officeDocument/2006/relationships/image" Target="../media/image15.jpeg"/></Relationships>
</file>

<file path=ppt/theme/_rels/theme5.xml.rels><?xml version="1.0" encoding="UTF-8" standalone="yes"?>
<Relationships xmlns="http://schemas.openxmlformats.org/package/2006/relationships"><Relationship Id="rId1" Type="http://schemas.openxmlformats.org/officeDocument/2006/relationships/image" Target="../media/image4.jpeg"/></Relationships>
</file>

<file path=ppt/theme/_rels/theme6.xml.rels><?xml version="1.0" encoding="UTF-8" standalone="yes"?>
<Relationships xmlns="http://schemas.openxmlformats.org/package/2006/relationships"><Relationship Id="rId1" Type="http://schemas.openxmlformats.org/officeDocument/2006/relationships/image" Target="../media/image5.jpeg"/></Relationships>
</file>

<file path=ppt/theme/_rels/theme7.xml.rels><?xml version="1.0" encoding="UTF-8" standalone="yes"?>
<Relationships xmlns="http://schemas.openxmlformats.org/package/2006/relationships"><Relationship Id="rId1" Type="http://schemas.openxmlformats.org/officeDocument/2006/relationships/image" Target="../media/image6.jpeg"/></Relationships>
</file>

<file path=ppt/theme/_rels/theme9.xml.rels><?xml version="1.0" encoding="UTF-8" standalone="yes"?>
<Relationships xmlns="http://schemas.openxmlformats.org/package/2006/relationships"><Relationship Id="rId1" Type="http://schemas.openxmlformats.org/officeDocument/2006/relationships/image" Target="../media/image10.jpeg"/></Relationships>
</file>

<file path=ppt/theme/theme1.xml><?xml version="1.0" encoding="utf-8"?>
<a:theme xmlns:a="http://schemas.openxmlformats.org/drawingml/2006/main" name="Droplet">
  <a:themeElements>
    <a:clrScheme name="Droplet">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ppt/theme/theme10.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11.xml><?xml version="1.0" encoding="utf-8"?>
<a:theme xmlns:a="http://schemas.openxmlformats.org/drawingml/2006/main" name="1_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12.xml><?xml version="1.0" encoding="utf-8"?>
<a:theme xmlns:a="http://schemas.openxmlformats.org/drawingml/2006/main" name="2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13.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14.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5.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6.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7.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8.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9.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 Boardroom</Template>
  <TotalTime>1067</TotalTime>
  <Words>2158</Words>
  <Application>Microsoft Office PowerPoint</Application>
  <PresentationFormat>Widescreen</PresentationFormat>
  <Paragraphs>126</Paragraphs>
  <Slides>30</Slides>
  <Notes>0</Notes>
  <HiddenSlides>0</HiddenSlides>
  <MMClips>3</MMClips>
  <ScaleCrop>false</ScaleCrop>
  <HeadingPairs>
    <vt:vector size="6" baseType="variant">
      <vt:variant>
        <vt:lpstr>Fonts Used</vt:lpstr>
      </vt:variant>
      <vt:variant>
        <vt:i4>10</vt:i4>
      </vt:variant>
      <vt:variant>
        <vt:lpstr>Theme</vt:lpstr>
      </vt:variant>
      <vt:variant>
        <vt:i4>15</vt:i4>
      </vt:variant>
      <vt:variant>
        <vt:lpstr>Slide Titles</vt:lpstr>
      </vt:variant>
      <vt:variant>
        <vt:i4>30</vt:i4>
      </vt:variant>
    </vt:vector>
  </HeadingPairs>
  <TitlesOfParts>
    <vt:vector size="55" baseType="lpstr">
      <vt:lpstr>Arial</vt:lpstr>
      <vt:lpstr>Bookman Old Style</vt:lpstr>
      <vt:lpstr>Calibri</vt:lpstr>
      <vt:lpstr>Calibri Light</vt:lpstr>
      <vt:lpstr>Century Gothic</vt:lpstr>
      <vt:lpstr>Corbel</vt:lpstr>
      <vt:lpstr>Rockwell</vt:lpstr>
      <vt:lpstr>Trebuchet MS</vt:lpstr>
      <vt:lpstr>Tw Cen MT</vt:lpstr>
      <vt:lpstr>Wingdings 3</vt:lpstr>
      <vt:lpstr>Droplet</vt:lpstr>
      <vt:lpstr>1_Droplet</vt:lpstr>
      <vt:lpstr>1_Office Theme</vt:lpstr>
      <vt:lpstr>Metropolitan</vt:lpstr>
      <vt:lpstr>Circuit</vt:lpstr>
      <vt:lpstr>Damask</vt:lpstr>
      <vt:lpstr>Celestial</vt:lpstr>
      <vt:lpstr>Depth</vt:lpstr>
      <vt:lpstr>Ion</vt:lpstr>
      <vt:lpstr>Basis</vt:lpstr>
      <vt:lpstr>1_Depth</vt:lpstr>
      <vt:lpstr>2_Droplet</vt:lpstr>
      <vt:lpstr>Parallax</vt:lpstr>
      <vt:lpstr>Facet</vt:lpstr>
      <vt:lpstr>Office Theme</vt:lpstr>
      <vt:lpstr>PowerPoint Presentation</vt:lpstr>
      <vt:lpstr>PowerPoint Presentation</vt:lpstr>
      <vt:lpstr>PowerPoint Presentation</vt:lpstr>
      <vt:lpstr>PowerPoint Presentation</vt:lpstr>
      <vt:lpstr>PowerPoint Presentation</vt:lpstr>
      <vt:lpstr>                                   Главна Хиландарска Црква</vt:lpstr>
      <vt:lpstr>Сасвим је извесно да су Стефан Немања и Свети Сава подигли у Хиландару заједничку трпезарију за монахе око 1200 године. Она није очувана из за сада непознатих разлога, а на њеном месту за око 10 метара источније је већ 1293.године краљ Милутин подигао већу трпезарију. У питању је једнобродна велика дворана, надзидана над подрумским просторијама, која је првобитно имала двосливни покривач. Постављена је испред западне фасаде цркве, у правцу север-југ. Њен западни зид у исто је време део одбрамбеног бедема манастира. Разуђен је каменим пиластрима који су у горњем делу повезани луковима од опеке. Изнад лукова некада су били изграђени зупци утврђења. </vt:lpstr>
      <vt:lpstr>И унутрашњост трпезарије променила је свој првобитни изглед. У XVII веку добила је дрвену таваницу, а крајем XIX века из ње су уклоњени мермерни столови и зидана седишта. Остао је само изванредно израђен округли игумански сто; остали се налазе на разним странама у манастирском дворишту. Као најважнија култна грађевина после главног храма, хиландарска трпезарија се и по уметничкој вредности истиче међу многим другим здањима. Познате  су три сцене из живота старозаветног праоца Аврама: Сусрет Аврама са анђелима, Гостољубље Аврамово и Жртва Аврамова.  </vt:lpstr>
      <vt:lpstr>PowerPoint Presentation</vt:lpstr>
      <vt:lpstr>PowerPoint Presentation</vt:lpstr>
      <vt:lpstr>PowerPoint Presentation</vt:lpstr>
      <vt:lpstr>PowerPoint Presentation</vt:lpstr>
      <vt:lpstr>PowerPoint Presentation</vt:lpstr>
      <vt:lpstr>Конак из 1640 године</vt:lpstr>
      <vt:lpstr>Мађупница</vt:lpstr>
      <vt:lpstr>Пирг Св.Ђорђа</vt:lpstr>
      <vt:lpstr>PowerPoint Presentation</vt:lpstr>
      <vt:lpstr>       Еклисијарница (конак за црквењаке)</vt:lpstr>
      <vt:lpstr>Просфорница </vt:lpstr>
      <vt:lpstr>Пирг Светог Саве </vt:lpstr>
      <vt:lpstr>Камбански пирг       и звонара</vt:lpstr>
      <vt:lpstr>Бунар Светог Саве</vt:lpstr>
      <vt:lpstr>Хиландарски улаз </vt:lpstr>
      <vt:lpstr>Хиландарска болница </vt:lpstr>
      <vt:lpstr>Цистерна-трем</vt:lpstr>
      <vt:lpstr>Крстионица</vt:lpstr>
      <vt:lpstr>Чесма из 17 века</vt:lpstr>
      <vt:lpstr>Стара чесма</vt:lpstr>
      <vt:lpstr>Бели конак</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Korisnik</dc:creator>
  <cp:lastModifiedBy>Dragan</cp:lastModifiedBy>
  <cp:revision>107</cp:revision>
  <dcterms:created xsi:type="dcterms:W3CDTF">2016-08-25T12:16:51Z</dcterms:created>
  <dcterms:modified xsi:type="dcterms:W3CDTF">2020-05-14T14:24:38Z</dcterms:modified>
</cp:coreProperties>
</file>