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sldIdLst>
    <p:sldId id="256" r:id="rId2"/>
    <p:sldId id="260" r:id="rId3"/>
    <p:sldId id="258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21265283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7783910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2806607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120302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858405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70240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952294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6594558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5094353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r-Latn-R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31163654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1464085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1D72A-8D48-412E-8788-2864A24BC592}" type="datetimeFigureOut">
              <a:rPr lang="sr-Latn-RS" smtClean="0"/>
              <a:t>17.3.2021.</a:t>
            </a:fld>
            <a:endParaRPr lang="sr-Latn-R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r-Latn-R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49449-56DD-466A-821D-046A3EB3A546}" type="slidenum">
              <a:rPr lang="sr-Latn-RS" smtClean="0"/>
              <a:t>‹#›</a:t>
            </a:fld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32505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10.xml"/><Relationship Id="rId5" Type="http://schemas.microsoft.com/office/2007/relationships/hdphoto" Target="../media/hdphoto10.wdp"/><Relationship Id="rId4" Type="http://schemas.openxmlformats.org/officeDocument/2006/relationships/image" Target="../media/image2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1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4" Type="http://schemas.microsoft.com/office/2007/relationships/hdphoto" Target="../media/hdphoto11.wdp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2.jpeg"/><Relationship Id="rId7" Type="http://schemas.microsoft.com/office/2007/relationships/hdphoto" Target="../media/hdphoto2.wdp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10" Type="http://schemas.openxmlformats.org/officeDocument/2006/relationships/image" Target="../media/image6.jpeg"/><Relationship Id="rId4" Type="http://schemas.openxmlformats.org/officeDocument/2006/relationships/image" Target="../media/image3.png"/><Relationship Id="rId9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3.xml"/><Relationship Id="rId5" Type="http://schemas.microsoft.com/office/2007/relationships/hdphoto" Target="../media/hdphoto4.wdp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g"/><Relationship Id="rId3" Type="http://schemas.openxmlformats.org/officeDocument/2006/relationships/image" Target="../media/image6.jpeg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6" Type="http://schemas.openxmlformats.org/officeDocument/2006/relationships/image" Target="../media/image10.jpg"/><Relationship Id="rId11" Type="http://schemas.openxmlformats.org/officeDocument/2006/relationships/image" Target="../media/image15.jpg"/><Relationship Id="rId5" Type="http://schemas.openxmlformats.org/officeDocument/2006/relationships/image" Target="../media/image9.jpg"/><Relationship Id="rId10" Type="http://schemas.openxmlformats.org/officeDocument/2006/relationships/image" Target="../media/image14.jpg"/><Relationship Id="rId4" Type="http://schemas.openxmlformats.org/officeDocument/2006/relationships/image" Target="../media/image8.png"/><Relationship Id="rId9" Type="http://schemas.openxmlformats.org/officeDocument/2006/relationships/image" Target="../media/image13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8.xml"/><Relationship Id="rId1" Type="http://schemas.openxmlformats.org/officeDocument/2006/relationships/tags" Target="../tags/tag5.xml"/><Relationship Id="rId5" Type="http://schemas.microsoft.com/office/2007/relationships/hdphoto" Target="../media/hdphoto5.wdp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6" Type="http://schemas.openxmlformats.org/officeDocument/2006/relationships/image" Target="../media/image19.jpg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jpeg"/><Relationship Id="rId7" Type="http://schemas.microsoft.com/office/2007/relationships/hdphoto" Target="../media/hdphoto7.wdp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7.xml"/><Relationship Id="rId6" Type="http://schemas.openxmlformats.org/officeDocument/2006/relationships/image" Target="../media/image21.png"/><Relationship Id="rId11" Type="http://schemas.microsoft.com/office/2007/relationships/hdphoto" Target="../media/hdphoto9.wdp"/><Relationship Id="rId5" Type="http://schemas.microsoft.com/office/2007/relationships/hdphoto" Target="../media/hdphoto6.wdp"/><Relationship Id="rId10" Type="http://schemas.openxmlformats.org/officeDocument/2006/relationships/image" Target="../media/image23.png"/><Relationship Id="rId4" Type="http://schemas.openxmlformats.org/officeDocument/2006/relationships/image" Target="../media/image20.png"/><Relationship Id="rId9" Type="http://schemas.microsoft.com/office/2007/relationships/hdphoto" Target="../media/hdphoto8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8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2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7EA462-4F37-4F47-8CCD-2A499C5C475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RS" dirty="0"/>
              <a:t>Царство Божије</a:t>
            </a:r>
            <a:endParaRPr lang="sr-Latn-R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3B160C-7556-4114-A4AE-DA870B8671E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sr-Latn-R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8302A63-BE9E-450F-B6F8-99040085E3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EE2FDB3-B442-46BB-BD40-4D8C9847254B}"/>
              </a:ext>
            </a:extLst>
          </p:cNvPr>
          <p:cNvSpPr txBox="1"/>
          <p:nvPr/>
        </p:nvSpPr>
        <p:spPr>
          <a:xfrm>
            <a:off x="815009" y="2767280"/>
            <a:ext cx="105619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Cyrl-RS" sz="80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</a:t>
            </a:r>
            <a:endParaRPr lang="sr-Latn-RS" sz="8000" b="1" dirty="0">
              <a:solidFill>
                <a:schemeClr val="bg1">
                  <a:lumMod val="9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BFAFF5-1022-429A-8520-AC85DCD690F7}"/>
              </a:ext>
            </a:extLst>
          </p:cNvPr>
          <p:cNvSpPr txBox="1"/>
          <p:nvPr/>
        </p:nvSpPr>
        <p:spPr>
          <a:xfrm>
            <a:off x="1524000" y="4290165"/>
            <a:ext cx="8812695" cy="2387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0"/>
              </a:lnSpc>
            </a:pPr>
            <a:r>
              <a:rPr lang="sr-Cyrl-R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ВЕРСКА</a:t>
            </a:r>
            <a:r>
              <a:rPr lang="sr-Cyrl-R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НАСТАВА-ПРАВОСЛАВНИ</a:t>
            </a:r>
            <a:r>
              <a:rPr lang="sr-Cyrl-R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sr-Cyrl-R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КАТИХИЗИС</a:t>
            </a:r>
            <a:endParaRPr lang="sr-Latn-R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7803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7241">
        <p14:reveal/>
      </p:transition>
    </mc:Choice>
    <mc:Fallback xmlns="">
      <p:transition spd="slow" advTm="7241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619D93B-34B5-44B8-808C-0ECDB085CF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2"/>
            <a:ext cx="5181599" cy="1881808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 КАО ДОГАЂАЈ ДРУГОГ ДОЛАСКА ХРИСТОВОГ И СВЕОПШТЕГ ВАСКРСЕЊА</a:t>
            </a:r>
            <a:br>
              <a:rPr lang="sr-Latn-RS" sz="3200" b="1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sr-Latn-R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D3B35F1F-DF11-41CB-B4E8-75D73507B7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181600" y="0"/>
            <a:ext cx="70104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A8EFA847-9CFF-4C43-AB64-9F0139E011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2001078"/>
            <a:ext cx="5181600" cy="4856920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85000" lnSpcReduction="20000"/>
          </a:bodyPr>
          <a:lstStyle/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Сва наша очекивања, наше наде и љубав оствариће се у Другом Доласку Христовом и Свеопштем Васкрсењу као пуноћа целокупног нашег спасења  и Доласка Царства Божије у свој слави.</a:t>
            </a:r>
          </a:p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Данас је укорењено мишљење да Други Долазак представља у ствари крај и смак света, те ће овај свет бити уништем у разним катастрофама а да ће човечанство бити осуђено на пропаст. Због тога се на Други Долазак гледа са страхом и ужасом.</a:t>
            </a:r>
          </a:p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Овакав поглед није у духу православне традиције. Другим Христовим Доласком успоставиће се ,, небо ново и земљу нову“ (Откр. 21, 1) али не тако што ће се уништити у катаклизмама стари свет него што ће бити преображен, уништењем греха, смрти и ђавола. Зато и кад говоримо о крају света мислимо о крају овога света каквог га сада познајемо а не о његовом тоталном уништења. </a:t>
            </a:r>
          </a:p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Други Долазак представља коначност свега створеног и преображај свега у вечност. Он је и испуњење свих оних праслика и икона Царства Божијег које  смо споменули, које су органски повезане али које добијају пуноћу у Другом Христовом Доласку, за који се користе и називи Есхатон и Парусија.</a:t>
            </a:r>
            <a:endParaRPr lang="sr-Latn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46350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7638">
        <p14:reveal/>
      </p:transition>
    </mc:Choice>
    <mc:Fallback xmlns="">
      <p:transition spd="slow" advTm="376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89E16F3-3111-44B5-8492-BD0157ED2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Када би најпростије објаснили како изгледа то Царство Божије, Други Долазак Христов, одговор би био:</a:t>
            </a:r>
            <a:endParaRPr lang="sr-Latn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13D3EAB-F263-440A-BCD2-13824E3443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825625"/>
            <a:ext cx="6019800" cy="5032374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СВЕТА ЛИТУРГИЈА</a:t>
            </a:r>
          </a:p>
          <a:p>
            <a:pPr marL="0" indent="0">
              <a:buNone/>
            </a:pPr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Света Литургија је центар целокупног нашег живота, почетак и свршетак. Она је потпуна икона Царства Божијег, јер у Литургији време престаје, и настаје вечност, са нама су присутни у молитви сви светитељи и они умрли у нади у живот вечни. Присутан је цели Христос у свој Својој Слави ,, Који прима и Који се раздаје“ (молитва Херувимске песме). Кроз нас самих присутна је и творевина Божија у виду приноса хлеба и вина. Сва пуноћа нашега живота јесте у Светој Литургији и сједињењу са Богом кроз Причешће. Зато када говоримо о Царству Божијем говоримо о Светој Литургији, служби која не траје сат или два, већ која све претвара у вечност, у непролазно Царство Божије и која и јесте Царство Божије.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6601DFF4-B930-4FAF-A920-5004BC04710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8076" y="1258957"/>
            <a:ext cx="6133924" cy="55990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114659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4598">
        <p14:reveal/>
      </p:transition>
    </mc:Choice>
    <mc:Fallback xmlns="">
      <p:transition spd="slow" advTm="3459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A4F203D7-5F01-457C-81F9-8E6D33F1C2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07273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5B4DF5A-295F-4196-9A9C-6E033E64D615}"/>
              </a:ext>
            </a:extLst>
          </p:cNvPr>
          <p:cNvSpPr txBox="1"/>
          <p:nvPr/>
        </p:nvSpPr>
        <p:spPr>
          <a:xfrm>
            <a:off x="119270" y="4603109"/>
            <a:ext cx="117944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Ј</a:t>
            </a:r>
            <a:r>
              <a:rPr lang="ru-RU" sz="3600" b="0" i="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ер гле, царство је Божије унутра у вама (Лк. 17, 21)</a:t>
            </a:r>
            <a:endParaRPr lang="sr-Latn-RS" sz="3600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95837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500" advTm="4976">
        <p14:flash/>
      </p:transition>
    </mc:Choice>
    <mc:Fallback xmlns="">
      <p:transition spd="slow" advTm="497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52940C-52B6-4864-BF78-0065C84CB37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-2" y="1"/>
            <a:ext cx="12204002" cy="1690688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Када поставимо питање шта је то Царство Божије, добијемо мноштво одговора која су већином тачни. Али све те одговоре можемо да сведемо на следеће:</a:t>
            </a:r>
            <a:endParaRPr lang="sr-Latn-R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03C0752-A985-4C3C-B96A-BD5ABFCC5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-25000"/>
                    </a14:imgEffect>
                    <a14:imgEffect>
                      <a14:saturation sat="33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690688"/>
            <a:ext cx="4041913" cy="3795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7BC94F6-638F-4735-B2E5-2F1C5360397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912" y="1690688"/>
            <a:ext cx="4373218" cy="3795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FBD6B18-F549-41AC-BD3E-A9E88CCBE8E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  <a14:imgEffect>
                      <a14:brightnessContrast bright="-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5130" y="1690688"/>
            <a:ext cx="3776870" cy="37957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0223F67-73BF-4D56-9D05-4F91B1376DF9}"/>
              </a:ext>
            </a:extLst>
          </p:cNvPr>
          <p:cNvSpPr txBox="1"/>
          <p:nvPr/>
        </p:nvSpPr>
        <p:spPr>
          <a:xfrm>
            <a:off x="0" y="1967961"/>
            <a:ext cx="295523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 КАО МЕСТО ГДЕ ОДЛАЗЕ ДУШЕ ПРАВЕДНИКА ПОСЛЕ ОВОЗЕМАЉСКОГ ЖИВОТА-РАЈ!</a:t>
            </a:r>
            <a:endParaRPr lang="sr-Latn-RS" sz="2000" b="1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B288A9-402C-4E18-82C0-51869DB27CB5}"/>
              </a:ext>
            </a:extLst>
          </p:cNvPr>
          <p:cNvSpPr txBox="1"/>
          <p:nvPr/>
        </p:nvSpPr>
        <p:spPr>
          <a:xfrm>
            <a:off x="4200939" y="2133600"/>
            <a:ext cx="3670852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2000" b="1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000" b="1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 ЈЕСТЕ СТВОРЕНИ СВЕТ!</a:t>
            </a:r>
            <a:endParaRPr lang="sr-Latn-RS" sz="2000" b="1" dirty="0">
              <a:solidFill>
                <a:schemeClr val="bg1"/>
              </a:solidFill>
              <a:effectLst>
                <a:outerShdw blurRad="50800" dist="38100" dir="18900000" algn="bl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F252252-BADA-43F5-B814-9322CA2CAFD2}"/>
              </a:ext>
            </a:extLst>
          </p:cNvPr>
          <p:cNvSpPr txBox="1"/>
          <p:nvPr/>
        </p:nvSpPr>
        <p:spPr>
          <a:xfrm>
            <a:off x="8574157" y="3429000"/>
            <a:ext cx="33130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 КАО ДОГАЂАЈ ДРУГОГ ДОЛАСКА ХРИСТОВОГ И СВЕОПШТЕГ ВАСКРСЕЊА-ЕСХАТОН</a:t>
            </a:r>
            <a:endParaRPr lang="sr-Latn-RS" sz="2000" b="1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9CD943E-2B68-43CF-ADC5-F99D4F0FAB03}"/>
              </a:ext>
            </a:extLst>
          </p:cNvPr>
          <p:cNvSpPr txBox="1"/>
          <p:nvPr/>
        </p:nvSpPr>
        <p:spPr>
          <a:xfrm>
            <a:off x="-12002" y="5486400"/>
            <a:ext cx="12216002" cy="1384995"/>
          </a:xfrm>
          <a:prstGeom prst="rect">
            <a:avLst/>
          </a:prstGeom>
          <a:blipFill>
            <a:blip r:embed="rId10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sr-Cyrl-R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Ови одговори су међусобно повезани и незамисливи један без другог, али ради лакшег разумевања, обрадићемо их појединачно.</a:t>
            </a:r>
          </a:p>
          <a:p>
            <a:pPr algn="ctr"/>
            <a:endParaRPr lang="sr-Latn-R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61000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24380">
        <p14:reveal/>
      </p:transition>
    </mc:Choice>
    <mc:Fallback xmlns="">
      <p:transition spd="slow" advTm="2438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F404157-A2E3-4C4D-B1BE-B2C835CAC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6400800" cy="1152938"/>
          </a:xfrm>
          <a:blipFill>
            <a:blip r:embed="rId3"/>
            <a:tile tx="0" ty="0" sx="100000" sy="100000" flip="none" algn="tl"/>
          </a:blipFill>
        </p:spPr>
        <p:txBody>
          <a:bodyPr>
            <a:noAutofit/>
          </a:bodyPr>
          <a:lstStyle/>
          <a:p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 КАО МЕСТО ГДЕ ДОЛАЗЕ ПРАВЕДНИЦИ ПОСЛЕ ОВОЗЕМАЉСКОГ ЖИВОТА-РАЈ</a:t>
            </a:r>
            <a:endParaRPr lang="sr-Latn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77EFA7EA-FBA9-40BE-B5BB-1AF5453909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352" y="-17673"/>
            <a:ext cx="5903648" cy="68933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FBCEEA-DDAD-481E-995D-767587162D8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338469"/>
            <a:ext cx="6400800" cy="5519529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Данас када се каже Царство Божије, у већини случајева, прва асоцијација је место пребивања праведника после овоземаљскога живота. Често се користи назив и Рај. Насупрот Раја стоји пакао као царство мрака и место где одлазе грешници.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 великим утицајем западне и америчке културе, филмова, музике, уметности код нас је укорењено схватање да су Рај и пакао материјална места, где ви уживате или се мучите у зависности од тога да ли сте у земаљском животу живели хришћански или не. Те тако имамо представе Раја као поља обасута цвећем, светло на крају тунела, златне палате итд., а пакао као место ватре са разним нивоима мучења, у зависности од тежине греха.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Православна традиција нас учи да је Рај сама близина Божија и место пребивања љубави као највећег дара Божијег а пакао баш та супоротност, одсуство љубави. Зато и у земљском животу, кад волимо ми стварамо Рај, а када нема љубави, живимо пакао.</a:t>
            </a: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Овако схватање Царства Божијег није коначност, већ само увид у оно што ће се десити и када ће добити своју пуноћу , а то је Други Долазак Христов.</a:t>
            </a:r>
          </a:p>
          <a:p>
            <a:endParaRPr lang="sr-Cyrl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sr-Latn-R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905396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43512">
        <p14:reveal/>
      </p:transition>
    </mc:Choice>
    <mc:Fallback xmlns="">
      <p:transition spd="slow" advTm="43512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60000"/>
                <a:lumOff val="4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AF4AF95A-24BF-49CE-9B7D-4A92C0A4D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42535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algn="ctr"/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НЕКЕ ОД ПРЕДСТАВА РАЈА И ПАКЛА У УМЕТНОСТИ</a:t>
            </a:r>
            <a:endParaRPr lang="sr-Latn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396E17-769B-485C-A407-FEF858E445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10484">
            <a:off x="9128878" y="1318438"/>
            <a:ext cx="2598964" cy="299667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40B955-B115-4C00-A7E3-65763861947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92279" y="4778785"/>
            <a:ext cx="4081670" cy="1709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084D767-8AF3-4304-BD18-0B74DE89E10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75969">
            <a:off x="5738192" y="1341990"/>
            <a:ext cx="3114261" cy="17095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E5D0F00-5A41-4232-915D-E828C50F01C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4340" y="3725502"/>
            <a:ext cx="2743200" cy="19080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E15BDC0-44CA-45E0-900B-7A58C3D0CA6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40366">
            <a:off x="88901" y="1118732"/>
            <a:ext cx="2782957" cy="2082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D15D87C-3779-4162-B75E-9B3935EDF4B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6819" y="4896054"/>
            <a:ext cx="3209240" cy="1974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FF10C100-D919-4A10-9176-67347A750166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759" y="1203241"/>
            <a:ext cx="2743201" cy="17095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BB6C60A-D204-4CA8-AF92-87727B8B803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224" y="3321695"/>
            <a:ext cx="4373217" cy="1574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54323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9358">
        <p14:reveal/>
      </p:transition>
    </mc:Choice>
    <mc:Fallback xmlns="">
      <p:transition spd="slow" advTm="193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F2372ECC-B455-4BD4-A5BC-A3E7DC442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5433391" cy="989012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ЦАРСТВО БОЖИЈЕ ЈЕСТЕ СТВОРЕНИ СВЕТ</a:t>
            </a:r>
            <a:endParaRPr lang="sr-Latn-R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Content Placeholder 13">
            <a:extLst>
              <a:ext uri="{FF2B5EF4-FFF2-40B4-BE49-F238E27FC236}">
                <a16:creationId xmlns:a16="http://schemas.microsoft.com/office/drawing/2014/main" id="{EB3E942F-9B00-44C1-BD07-2C74D9011FD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33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3391" y="-5445"/>
            <a:ext cx="6758609" cy="68634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29395ECA-42AE-46E1-9556-674A603A58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0" y="1325218"/>
            <a:ext cx="5433391" cy="5532782"/>
          </a:xfrm>
          <a:blipFill>
            <a:blip r:embed="rId3"/>
            <a:tile tx="0" ty="0" sx="100000" sy="100000" flip="none" algn="tl"/>
          </a:blipFill>
        </p:spPr>
        <p:txBody>
          <a:bodyPr>
            <a:normAutofit fontScale="92500" lnSpcReduction="20000"/>
          </a:bodyPr>
          <a:lstStyle/>
          <a:p>
            <a:r>
              <a:rPr lang="sr-Cyrl-R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Створени свет, како нас учи Црква, јесте дело Љубави Божији и као такав створен је добар ,,и видје Бог да је добро“ (Пост. 1, 10). Сам циљ стварања света јесте да он буде Царство Божије-Црква. Због тога се  и тај врт у коме буја целокупни живот назива и Рај. И дан данас је остала изрека ,,рај на земљи“ када желимо да опишемо неко прелепо место на планети. Такав леп и добар свет Бог даје човеку на употребу и чување.</a:t>
            </a:r>
          </a:p>
          <a:p>
            <a:r>
              <a:rPr lang="sr-Cyrl-R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Међутим, човек, заслепљен својим личним жељама одриче се тога првобитног Божијег плана, и свет користи за своје личне потребе, без воље и жеље да га дели са другим и да пази на њега. Зато и свет, заједно са човеком постаје пропадљива ствар која је кренула на пут у ништавило.</a:t>
            </a:r>
          </a:p>
          <a:p>
            <a:r>
              <a:rPr lang="sr-Cyrl-R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Али Бог, Који је Љубав, не оставља ни човека ни свет. Самим Христовим Страдањем и Славним Васкрсењем, Господ не спасава само човека, него и целу творевину и поново му даје оно прво назначење, да свет буде Царство Божије-Црква Његова.</a:t>
            </a: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580103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37490">
        <p14:reveal/>
      </p:transition>
    </mc:Choice>
    <mc:Fallback xmlns="">
      <p:transition spd="slow" advTm="3749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>
            <a:extLst>
              <a:ext uri="{FF2B5EF4-FFF2-40B4-BE49-F238E27FC236}">
                <a16:creationId xmlns:a16="http://schemas.microsoft.com/office/drawing/2014/main" id="{D04F9489-4DD9-4252-8539-5D80504CE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9027"/>
            <a:ext cx="12192000" cy="1060173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Чак и у данашњем времену, када човек све више злоупотребљава творевину Божију, зарад својих личних интереса и прохтева, Бог и даље воли и води рачуна о својој творевини.</a:t>
            </a:r>
            <a:endParaRPr lang="sr-Latn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>
            <a:extLst>
              <a:ext uri="{FF2B5EF4-FFF2-40B4-BE49-F238E27FC236}">
                <a16:creationId xmlns:a16="http://schemas.microsoft.com/office/drawing/2014/main" id="{B32A4EB8-B501-41BC-A627-53E221145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25625"/>
            <a:ext cx="4028661" cy="427245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Злоупотреба творевине Божије:</a:t>
            </a:r>
            <a:endParaRPr lang="sr-Latn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6EA59F43-FAA8-457A-AFDF-301E96B481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57509">
            <a:off x="8572631" y="2541891"/>
            <a:ext cx="2812515" cy="37467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025A16E4-60B9-4220-89AB-A07F748078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212" y="3863206"/>
            <a:ext cx="3892447" cy="25375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75BFA95E-6514-4E0E-BC8F-D0466F84A77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55732">
            <a:off x="4353339" y="2638485"/>
            <a:ext cx="3485322" cy="253759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5037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6838">
        <p14:reveal/>
      </p:transition>
    </mc:Choice>
    <mc:Fallback xmlns="">
      <p:transition spd="slow" advTm="168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3148BE8-83C7-4032-BA30-A81FB3F18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8066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Бог није престао да воли и да се стара о Својој природи, показују и многа сведочанства и  знаци присуства Божијег у овоме свету. Ти знаци и сведочанста могу бити:</a:t>
            </a:r>
            <a:endParaRPr lang="sr-Latn-RS" sz="1900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CA64CD5-F77D-4398-BA6D-2A124AE9F7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0" y="1152940"/>
            <a:ext cx="5870712" cy="5705060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99A306C-7A2E-42E8-A7F0-BCFD0AB4AB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019800" y="1152940"/>
            <a:ext cx="6172200" cy="5705059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sr-Cyrl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95B265E-68FF-477A-8D26-842EAE8D7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4700"/>
                    </a14:imgEffect>
                    <a14:imgEffect>
                      <a14:saturation sat="33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52940"/>
            <a:ext cx="5870713" cy="30479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947E1F7-7EC0-4D85-89BD-AE5CA8D1CB2F}"/>
              </a:ext>
            </a:extLst>
          </p:cNvPr>
          <p:cNvSpPr txBox="1"/>
          <p:nvPr/>
        </p:nvSpPr>
        <p:spPr>
          <a:xfrm>
            <a:off x="-1" y="1152940"/>
            <a:ext cx="586738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Сама створена природа</a:t>
            </a:r>
          </a:p>
          <a:p>
            <a:pPr marL="0" indent="0">
              <a:buNone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Она јесте знак стварања Божијег. Сва та лепота и </a:t>
            </a: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хармонија</a:t>
            </a: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која влада у природи указује на Творца. </a:t>
            </a:r>
            <a:r>
              <a:rPr lang="ru-RU" sz="1200" i="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Georgia" panose="02040502050405020303" pitchFamily="18" charset="0"/>
              </a:rPr>
              <a:t> </a:t>
            </a:r>
            <a:r>
              <a:rPr lang="ru-RU" sz="1800" i="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,,Небеса казују славу Божију, и дјела руку његовијех гласи свод небески</a:t>
            </a:r>
            <a:r>
              <a:rPr lang="sr-Latn-RS" sz="1800" i="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sr-Cyrl-RS" sz="1800" i="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(Псал. 19, 1). Колико је љубави Божије уткано у стварање света видимо и у Акатисту Благодарности: ,,</a:t>
            </a:r>
            <a:r>
              <a:rPr lang="ru-RU" sz="1800" i="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Како нам је лепо у Твоме свету. Миришу поља, горе се дижу у небеса, златна светлост сунца и лаки облаци огледају се у води. Сва природа тајанствено говори о Теби, све је пуно Твоје милости и све носи печат Твоје љубави</a:t>
            </a:r>
            <a:r>
              <a:rPr lang="sr-Latn-RS" sz="1800" i="0" dirty="0">
                <a:solidFill>
                  <a:schemeClr val="bg1"/>
                </a:solidFill>
                <a:effectLst>
                  <a:outerShdw blurRad="50800" dist="38100" dir="16200000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“.</a:t>
            </a:r>
            <a:endParaRPr lang="sr-Latn-RS" dirty="0">
              <a:solidFill>
                <a:schemeClr val="bg1"/>
              </a:solidFill>
              <a:effectLst>
                <a:outerShdw blurRad="50800" dist="38100" dir="16200000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10EC19A-CEF0-4A0A-8EED-FE07033EE62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33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" y="4200938"/>
            <a:ext cx="5870712" cy="26570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79748EBA-41FF-4489-968A-DD28653DDBFC}"/>
              </a:ext>
            </a:extLst>
          </p:cNvPr>
          <p:cNvSpPr txBox="1"/>
          <p:nvPr/>
        </p:nvSpPr>
        <p:spPr>
          <a:xfrm>
            <a:off x="-3333" y="4292259"/>
            <a:ext cx="5864053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Светитељи</a:t>
            </a:r>
          </a:p>
          <a:p>
            <a:pPr marL="0" indent="0">
              <a:buNone/>
            </a:pPr>
            <a:r>
              <a:rPr lang="sr-Cyrl-RS" sz="1800" i="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Светитељи који су кроз свој подвиг и молитву живели у хармонији са Богом, самим тим су живели и у хармонији са природом као Црквом Божијом. У житијама светих имамо много примера: свети Серафим и његов медвед, свети Герасим и лав, свети Власије коме су животиње сваки дан долазиле у пећину. Такође на молитве светитеља падала је киша, утишавала се бура на мору итд. </a:t>
            </a:r>
          </a:p>
          <a:p>
            <a:endParaRPr lang="sr-Latn-RS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94FEC89-D392-47F9-81BF-A1EF3F58277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33000"/>
                    </a14:imgEffect>
                    <a14:imgEffect>
                      <a14:brightnessContrast bright="-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96" y="1152939"/>
            <a:ext cx="6172204" cy="31197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C7D2C92C-1193-479E-BE05-992E2AAC06E5}"/>
              </a:ext>
            </a:extLst>
          </p:cNvPr>
          <p:cNvSpPr txBox="1"/>
          <p:nvPr/>
        </p:nvSpPr>
        <p:spPr>
          <a:xfrm>
            <a:off x="6016464" y="1152938"/>
            <a:ext cx="602312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Свете иконе и свете мошти</a:t>
            </a:r>
          </a:p>
          <a:p>
            <a:pPr marL="0" indent="0">
              <a:buNone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Оне не представљају остатке прошлости и музејске експонате, него присуство силе Божије која кроз њих делује. На иконама су приказани живи и реални ликови, наши молитвеници и самолитвеници, а мошти су сведочанство непропадљиве благословене творевине Божије. То сведоче и многа чуда која се дешавају преко икона и моштију. Самим тим, оне не припадају само некој одређеној цркви и манастиру, него целом свету, као Царству Божијем-Цркви.</a:t>
            </a:r>
          </a:p>
          <a:p>
            <a:endParaRPr lang="sr-Latn-RS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2A88C987-02BB-477A-B22D-5555B3FB1FA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saturation sat="33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793" y="4272676"/>
            <a:ext cx="6165547" cy="25853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BB107903-E7BB-4B99-B229-28684006A4F5}"/>
              </a:ext>
            </a:extLst>
          </p:cNvPr>
          <p:cNvSpPr txBox="1"/>
          <p:nvPr/>
        </p:nvSpPr>
        <p:spPr>
          <a:xfrm>
            <a:off x="6096001" y="4292260"/>
            <a:ext cx="594358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Богослужбени обреди и благослови</a:t>
            </a:r>
          </a:p>
          <a:p>
            <a:pPr marL="0" indent="0">
              <a:buNone/>
            </a:pPr>
            <a:r>
              <a:rPr lang="sr-Cyrl-RS" sz="1800" dirty="0">
                <a:solidFill>
                  <a:schemeClr val="bg1"/>
                </a:solidFill>
                <a:effectLst>
                  <a:outerShdw blurRad="50800" dist="38100" dir="18900000" algn="bl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Колико је битна творевина у спасењу, сведочи и то што за Свету Литургију приносимо дарове творевине, хлеб и вино, који постају Тело и Крв Христова. Такође, богослужбени живот Цркве је испуњен молитвама за освећење материје, те тако имамо освећење водице, њива, стада, винограда итд. Тако цела творевина постаје освећено место-Црква.</a:t>
            </a:r>
          </a:p>
          <a:p>
            <a:endParaRPr lang="sr-Latn-R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9033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65058">
        <p14:reveal/>
      </p:transition>
    </mc:Choice>
    <mc:Fallback xmlns="">
      <p:transition spd="slow" advTm="6505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34A42-3FC6-47A0-80DA-049668158F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2041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Један од библијских приказа створеног света као Царства Божијег-Цркве, налазимо и у причи о Потопу. Ту Цркву представља та лађа или брод који у себи садржи сву створену творевину од човек до биљке а који плови по узбурканом мору, које представља искушења, грех, смрт.</a:t>
            </a:r>
            <a:endParaRPr lang="sr-Latn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37DB9195-11AE-4553-88C2-37FB0E6CA4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96" y="1325217"/>
            <a:ext cx="6080503" cy="553278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4B4F242-67CD-4180-8A48-4E6B1140335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325218"/>
            <a:ext cx="6004304" cy="55327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631401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5438">
        <p14:reveal/>
      </p:transition>
    </mc:Choice>
    <mc:Fallback xmlns="">
      <p:transition spd="slow" advTm="15438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0"/>
                <a:lumOff val="100000"/>
              </a:schemeClr>
            </a:gs>
            <a:gs pos="35000">
              <a:schemeClr val="accent2">
                <a:lumMod val="0"/>
                <a:lumOff val="100000"/>
              </a:schemeClr>
            </a:gs>
            <a:gs pos="100000">
              <a:schemeClr val="accent2">
                <a:lumMod val="100000"/>
              </a:schemeClr>
            </a:gs>
          </a:gsLst>
          <a:path path="circle">
            <a:fillToRect l="50000" t="-80000" r="50000" b="18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7C34C069-8716-4B71-990A-5FE5686194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954156"/>
          </a:xfrm>
          <a:blipFill>
            <a:blip r:embed="rId3"/>
            <a:tile tx="0" ty="0" sx="100000" sy="100000" flip="none" algn="tl"/>
          </a:blipFill>
        </p:spPr>
        <p:txBody>
          <a:bodyPr>
            <a:normAutofit/>
          </a:bodyPr>
          <a:lstStyle/>
          <a:p>
            <a:r>
              <a:rPr lang="sr-Cyrl-R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Тако је пракса постала у иконографији да се Црква приказује као лађа која плови по мору.</a:t>
            </a:r>
            <a:endParaRPr lang="sr-Latn-RS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2EDEE185-508B-46A0-A5B9-6FCE8EE6A5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86678"/>
            <a:ext cx="12191999" cy="5771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50836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97"/>
    </mc:Choice>
    <mc:Fallback xmlns="">
      <p:transition spd="slow" advTm="95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7|2.2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4|6.3|8|1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4|2.5|22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|5.6|4.9|3.5|3.2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3.6|7.9|13.5|8.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8|3.3|1.8|1.5|1.5|1.5|1.5|1.4|1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8|13.9|9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6.4|4|1.3|1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6.1|18.8|12.4|15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9.8|1.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9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626</TotalTime>
  <Words>1341</Words>
  <Application>Microsoft Office PowerPoint</Application>
  <PresentationFormat>Широки екран</PresentationFormat>
  <Paragraphs>66</Paragraphs>
  <Slides>12</Slides>
  <Notes>0</Notes>
  <HiddenSlides>0</HiddenSlides>
  <MMClips>0</MMClips>
  <ScaleCrop>false</ScaleCrop>
  <HeadingPairs>
    <vt:vector size="6" baseType="variant">
      <vt:variant>
        <vt:lpstr>Коришћени фонтови</vt:lpstr>
      </vt:variant>
      <vt:variant>
        <vt:i4>5</vt:i4>
      </vt:variant>
      <vt:variant>
        <vt:lpstr>Тема</vt:lpstr>
      </vt:variant>
      <vt:variant>
        <vt:i4>1</vt:i4>
      </vt:variant>
      <vt:variant>
        <vt:lpstr>Наслови слајдова</vt:lpstr>
      </vt:variant>
      <vt:variant>
        <vt:i4>12</vt:i4>
      </vt:variant>
    </vt:vector>
  </HeadingPairs>
  <TitlesOfParts>
    <vt:vector size="18" baseType="lpstr">
      <vt:lpstr>Arial</vt:lpstr>
      <vt:lpstr>Calibri</vt:lpstr>
      <vt:lpstr>Calibri Light</vt:lpstr>
      <vt:lpstr>Georgia</vt:lpstr>
      <vt:lpstr>Times New Roman</vt:lpstr>
      <vt:lpstr>Office Theme</vt:lpstr>
      <vt:lpstr>Царство Божије</vt:lpstr>
      <vt:lpstr>Када поставимо питање шта је то Царство Божије, добијемо мноштво одговора која су већином тачни. Али све те одговоре можемо да сведемо на следеће:</vt:lpstr>
      <vt:lpstr>ЦАРСТВО БОЖИЈЕ КАО МЕСТО ГДЕ ДОЛАЗЕ ПРАВЕДНИЦИ ПОСЛЕ ОВОЗЕМАЉСКОГ ЖИВОТА-РАЈ</vt:lpstr>
      <vt:lpstr>НЕКЕ ОД ПРЕДСТАВА РАЈА И ПАКЛА У УМЕТНОСТИ</vt:lpstr>
      <vt:lpstr>ЦАРСТВО БОЖИЈЕ ЈЕСТЕ СТВОРЕНИ СВЕТ</vt:lpstr>
      <vt:lpstr>Чак и у данашњем времену, када човек све више злоупотребљава творевину Божију, зарад својих личних интереса и прохтева, Бог и даље воли и води рачуна о својој творевини.</vt:lpstr>
      <vt:lpstr>Да Бог није престао да воли и да се стара о Својој природи, показују и многа сведочанства и  знаци присуства Божијег у овоме свету. Ти знаци и сведочанста могу бити:</vt:lpstr>
      <vt:lpstr>Један од библијских приказа створеног света као Царства Божијег-Цркве, налазимо и у причи о Потопу. Ту Цркву представља та лађа или брод који у себи садржи сву створену творевину од човек до биљке а који плови по узбурканом мору, које представља искушења, грех, смрт.</vt:lpstr>
      <vt:lpstr>Тако је пракса постала у иконографији да се Црква приказује као лађа која плови по мору.</vt:lpstr>
      <vt:lpstr>ЦАРСТВО БОЖИЈЕ КАО ДОГАЂАЈ ДРУГОГ ДОЛАСКА ХРИСТОВОГ И СВЕОПШТЕГ ВАСКРСЕЊА </vt:lpstr>
      <vt:lpstr>Када би најпростије објаснили како изгледа то Царство Божије, Други Долазак Христов, одговор би био:</vt:lpstr>
      <vt:lpstr>PowerPoint презентација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Царство Божије</dc:title>
  <dc:creator>Nenad Rkman</dc:creator>
  <cp:lastModifiedBy>Sanja D</cp:lastModifiedBy>
  <cp:revision>63</cp:revision>
  <dcterms:created xsi:type="dcterms:W3CDTF">2020-05-06T18:58:24Z</dcterms:created>
  <dcterms:modified xsi:type="dcterms:W3CDTF">2021-03-17T18:27:52Z</dcterms:modified>
</cp:coreProperties>
</file>