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image" Target="../media/image5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image" Target="../media/image63.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image" Target="../media/image6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305024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300362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2462063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35336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3216430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1284937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4197882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2191162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1064497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1129997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137989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5164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5093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2746222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1911667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3066870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B7CBDD-3207-4849-A5AB-15A7B95C5D98}"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6F8DEEB7-C5DD-48FD-9071-4FC96C3A5531}" type="slidenum">
              <a:rPr lang="sr-Latn-RS" smtClean="0"/>
              <a:t>‹#›</a:t>
            </a:fld>
            <a:endParaRPr lang="sr-Latn-RS"/>
          </a:p>
        </p:txBody>
      </p:sp>
    </p:spTree>
    <p:extLst>
      <p:ext uri="{BB962C8B-B14F-4D97-AF65-F5344CB8AC3E}">
        <p14:creationId xmlns:p14="http://schemas.microsoft.com/office/powerpoint/2010/main" val="23830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FB7CBDD-3207-4849-A5AB-15A7B95C5D98}"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F8DEEB7-C5DD-48FD-9071-4FC96C3A5531}" type="slidenum">
              <a:rPr lang="sr-Latn-RS" smtClean="0"/>
              <a:t>‹#›</a:t>
            </a:fld>
            <a:endParaRPr lang="sr-Latn-RS"/>
          </a:p>
        </p:txBody>
      </p:sp>
    </p:spTree>
    <p:extLst>
      <p:ext uri="{BB962C8B-B14F-4D97-AF65-F5344CB8AC3E}">
        <p14:creationId xmlns:p14="http://schemas.microsoft.com/office/powerpoint/2010/main" val="1555540794"/>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oleObject" Target="../embeddings/oleObject1.bin"/><Relationship Id="rId7" Type="http://schemas.openxmlformats.org/officeDocument/2006/relationships/image" Target="../media/image5.jp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7.jpeg"/><Relationship Id="rId5" Type="http://schemas.openxmlformats.org/officeDocument/2006/relationships/image" Target="../media/image36.jpg"/><Relationship Id="rId4" Type="http://schemas.openxmlformats.org/officeDocument/2006/relationships/image" Target="../media/image35.emf"/></Relationships>
</file>

<file path=ppt/slides/_rels/slide1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g"/><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jpg"/><Relationship Id="rId2" Type="http://schemas.openxmlformats.org/officeDocument/2006/relationships/image" Target="../media/image47.jpg"/><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4.emf"/><Relationship Id="rId5" Type="http://schemas.openxmlformats.org/officeDocument/2006/relationships/oleObject" Target="../embeddings/oleObject11.bin"/><Relationship Id="rId4" Type="http://schemas.openxmlformats.org/officeDocument/2006/relationships/image" Target="../media/image53.emf"/></Relationships>
</file>

<file path=ppt/slides/_rels/slide15.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oleObject" Target="../embeddings/oleObject12.bin"/><Relationship Id="rId7" Type="http://schemas.openxmlformats.org/officeDocument/2006/relationships/image" Target="../media/image58.jp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7.jpeg"/><Relationship Id="rId5" Type="http://schemas.openxmlformats.org/officeDocument/2006/relationships/image" Target="../media/image56.jpg"/><Relationship Id="rId4" Type="http://schemas.openxmlformats.org/officeDocument/2006/relationships/image" Target="../media/image55.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65.JP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64.emf"/><Relationship Id="rId5" Type="http://schemas.openxmlformats.org/officeDocument/2006/relationships/oleObject" Target="../embeddings/oleObject15.bin"/><Relationship Id="rId4" Type="http://schemas.openxmlformats.org/officeDocument/2006/relationships/image" Target="../media/image63.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image" Target="../media/image68.jpg"/><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67.emf"/><Relationship Id="rId5" Type="http://schemas.openxmlformats.org/officeDocument/2006/relationships/oleObject" Target="../embeddings/oleObject17.bin"/><Relationship Id="rId4" Type="http://schemas.openxmlformats.org/officeDocument/2006/relationships/image" Target="../media/image66.emf"/></Relationships>
</file>

<file path=ppt/slides/_rels/slide1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2.xml"/><Relationship Id="rId5" Type="http://schemas.openxmlformats.org/officeDocument/2006/relationships/image" Target="../media/image72.gif"/><Relationship Id="rId4" Type="http://schemas.openxmlformats.org/officeDocument/2006/relationships/image" Target="../media/image71.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74.jpeg"/><Relationship Id="rId7" Type="http://schemas.openxmlformats.org/officeDocument/2006/relationships/image" Target="../media/image78.jpg"/><Relationship Id="rId2" Type="http://schemas.openxmlformats.org/officeDocument/2006/relationships/image" Target="../media/image73.jpg"/><Relationship Id="rId1" Type="http://schemas.openxmlformats.org/officeDocument/2006/relationships/slideLayout" Target="../slideLayouts/slideLayout2.xml"/><Relationship Id="rId6" Type="http://schemas.openxmlformats.org/officeDocument/2006/relationships/image" Target="../media/image77.jpg"/><Relationship Id="rId5" Type="http://schemas.openxmlformats.org/officeDocument/2006/relationships/image" Target="../media/image76.jpg"/><Relationship Id="rId4" Type="http://schemas.openxmlformats.org/officeDocument/2006/relationships/image" Target="../media/image75.png"/><Relationship Id="rId9" Type="http://schemas.openxmlformats.org/officeDocument/2006/relationships/image" Target="../media/image79.jpg"/></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oleObject" Target="../embeddings/oleObject2.bin"/><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7.jpg"/><Relationship Id="rId5" Type="http://schemas.openxmlformats.org/officeDocument/2006/relationships/image" Target="../media/image3.jpeg"/><Relationship Id="rId4" Type="http://schemas.openxmlformats.org/officeDocument/2006/relationships/image" Target="../media/image16.emf"/></Relationships>
</file>

<file path=ppt/slides/_rels/slide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8.emf"/><Relationship Id="rId5" Type="http://schemas.openxmlformats.org/officeDocument/2006/relationships/oleObject" Target="../embeddings/oleObject4.bin"/><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32540" y="335447"/>
            <a:ext cx="2666243"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Рођење Цара Душана</a:t>
            </a:r>
          </a:p>
        </p:txBody>
      </p:sp>
      <p:graphicFrame>
        <p:nvGraphicFramePr>
          <p:cNvPr id="5" name="Object 4"/>
          <p:cNvGraphicFramePr>
            <a:graphicFrameLocks noChangeAspect="1"/>
          </p:cNvGraphicFramePr>
          <p:nvPr>
            <p:extLst>
              <p:ext uri="{D42A27DB-BD31-4B8C-83A1-F6EECF244321}">
                <p14:modId xmlns:p14="http://schemas.microsoft.com/office/powerpoint/2010/main" val="1114185269"/>
              </p:ext>
            </p:extLst>
          </p:nvPr>
        </p:nvGraphicFramePr>
        <p:xfrm>
          <a:off x="4732540" y="1023670"/>
          <a:ext cx="2678805" cy="3071812"/>
        </p:xfrm>
        <a:graphic>
          <a:graphicData uri="http://schemas.openxmlformats.org/presentationml/2006/ole">
            <mc:AlternateContent xmlns:mc="http://schemas.openxmlformats.org/markup-compatibility/2006">
              <mc:Choice xmlns:v="urn:schemas-microsoft-com:vml" Requires="v">
                <p:oleObj spid="_x0000_s1067" name="CorelDRAW" r:id="rId3" imgW="2656218" imgH="3856271" progId="CorelDRAW.Graphic.11">
                  <p:embed/>
                </p:oleObj>
              </mc:Choice>
              <mc:Fallback>
                <p:oleObj name="CorelDRAW" r:id="rId3" imgW="2656218" imgH="3856271" progId="CorelDRAW.Graphic.11">
                  <p:embed/>
                  <p:pic>
                    <p:nvPicPr>
                      <p:cNvPr id="0" name=""/>
                      <p:cNvPicPr/>
                      <p:nvPr/>
                    </p:nvPicPr>
                    <p:blipFill>
                      <a:blip r:embed="rId4"/>
                      <a:stretch>
                        <a:fillRect/>
                      </a:stretch>
                    </p:blipFill>
                    <p:spPr>
                      <a:xfrm>
                        <a:off x="4732540" y="1023670"/>
                        <a:ext cx="2678805" cy="3071812"/>
                      </a:xfrm>
                      <a:prstGeom prst="rect">
                        <a:avLst/>
                      </a:prstGeom>
                    </p:spPr>
                  </p:pic>
                </p:oleObj>
              </mc:Fallback>
            </mc:AlternateContent>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962" y="231821"/>
            <a:ext cx="3196203" cy="1866570"/>
          </a:xfrm>
          <a:prstGeom prst="ellipse">
            <a:avLst/>
          </a:prstGeom>
          <a:ln>
            <a:noFill/>
          </a:ln>
          <a:effectLst>
            <a:softEdge rad="112500"/>
          </a:effec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2025" y="231821"/>
            <a:ext cx="3468844" cy="1866570"/>
          </a:xfrm>
          <a:prstGeom prst="ellipse">
            <a:avLst/>
          </a:prstGeom>
          <a:ln>
            <a:noFill/>
          </a:ln>
          <a:effectLst>
            <a:softEdge rad="112500"/>
          </a:effectLst>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962" y="2559576"/>
            <a:ext cx="3190000" cy="1886719"/>
          </a:xfrm>
          <a:prstGeom prst="ellipse">
            <a:avLst/>
          </a:prstGeom>
          <a:ln>
            <a:noFill/>
          </a:ln>
          <a:effectLst>
            <a:softEdge rad="112500"/>
          </a:effectLst>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6140" y="2559577"/>
            <a:ext cx="3444729" cy="1886719"/>
          </a:xfrm>
          <a:prstGeom prst="ellipse">
            <a:avLst/>
          </a:prstGeom>
          <a:ln>
            <a:noFill/>
          </a:ln>
          <a:effectLst>
            <a:softEdge rad="112500"/>
          </a:effectLst>
        </p:spPr>
      </p:pic>
      <p:sp>
        <p:nvSpPr>
          <p:cNvPr id="12" name="TextBox 11"/>
          <p:cNvSpPr txBox="1"/>
          <p:nvPr/>
        </p:nvSpPr>
        <p:spPr>
          <a:xfrm>
            <a:off x="237971" y="5396879"/>
            <a:ext cx="11655380"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Стефан Душан је рођен 1307. године у српској земљи ,, Старој Зети’’ на месту Росава, које је било познато по истоименом утврђењу изнад града. Средиште града је чинило војно и управно седиште на брду Росави. Са палатама за владара, касарнама, двориштима, терасама, црквама.. Најпознатија црква је била Пресвете Богородице у подножију брда и црква Св.Стефана на самом врху тврђаве.</a:t>
            </a:r>
            <a:endParaRPr lang="sr-Latn-RS" b="1" dirty="0"/>
          </a:p>
        </p:txBody>
      </p:sp>
      <p:sp>
        <p:nvSpPr>
          <p:cNvPr id="13" name="TextBox 12"/>
          <p:cNvSpPr txBox="1"/>
          <p:nvPr/>
        </p:nvSpPr>
        <p:spPr>
          <a:xfrm>
            <a:off x="745141" y="2146561"/>
            <a:ext cx="252768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Поглед на брдо Росаву</a:t>
            </a:r>
            <a:endParaRPr lang="sr-Latn-RS" b="1" dirty="0"/>
          </a:p>
        </p:txBody>
      </p:sp>
      <p:sp>
        <p:nvSpPr>
          <p:cNvPr id="14" name="TextBox 13"/>
          <p:cNvSpPr txBox="1"/>
          <p:nvPr/>
        </p:nvSpPr>
        <p:spPr>
          <a:xfrm>
            <a:off x="128789" y="4466311"/>
            <a:ext cx="4262907"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b="1" dirty="0" smtClean="0"/>
              <a:t>Црква Св.Стефана на Росавској тврђави</a:t>
            </a:r>
            <a:endParaRPr lang="sr-Latn-RS" b="1" dirty="0"/>
          </a:p>
        </p:txBody>
      </p:sp>
      <p:sp>
        <p:nvSpPr>
          <p:cNvPr id="15" name="TextBox 14"/>
          <p:cNvSpPr txBox="1"/>
          <p:nvPr/>
        </p:nvSpPr>
        <p:spPr>
          <a:xfrm>
            <a:off x="8296897" y="2159706"/>
            <a:ext cx="285777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Околина Росавског језера</a:t>
            </a:r>
            <a:endParaRPr lang="sr-Latn-RS" b="1" dirty="0"/>
          </a:p>
        </p:txBody>
      </p:sp>
      <p:sp>
        <p:nvSpPr>
          <p:cNvPr id="16" name="TextBox 15"/>
          <p:cNvSpPr txBox="1"/>
          <p:nvPr/>
        </p:nvSpPr>
        <p:spPr>
          <a:xfrm>
            <a:off x="8833518" y="4446295"/>
            <a:ext cx="178452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Тврђава Росава</a:t>
            </a:r>
            <a:endParaRPr lang="sr-Latn-RS" b="1" dirty="0"/>
          </a:p>
        </p:txBody>
      </p:sp>
    </p:spTree>
    <p:extLst>
      <p:ext uri="{BB962C8B-B14F-4D97-AF65-F5344CB8AC3E}">
        <p14:creationId xmlns:p14="http://schemas.microsoft.com/office/powerpoint/2010/main" val="13368123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89152" y="290496"/>
            <a:ext cx="2215350" cy="400110"/>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sr-Cyrl-RS" sz="2000" b="1" dirty="0"/>
              <a:t>Душанов законик</a:t>
            </a:r>
            <a:endParaRPr lang="sr-Latn-RS" sz="2000" b="1" dirty="0"/>
          </a:p>
        </p:txBody>
      </p:sp>
      <p:sp>
        <p:nvSpPr>
          <p:cNvPr id="6" name="TextBox 5"/>
          <p:cNvSpPr txBox="1"/>
          <p:nvPr/>
        </p:nvSpPr>
        <p:spPr>
          <a:xfrm>
            <a:off x="3271234" y="783758"/>
            <a:ext cx="5051191" cy="369332"/>
          </a:xfrm>
          <a:prstGeom prst="rect">
            <a:avLst/>
          </a:prstGeom>
          <a:noFill/>
        </p:spPr>
        <p:txBody>
          <a:bodyPr wrap="none" rtlCol="0">
            <a:spAutoFit/>
          </a:bodyPr>
          <a:lstStyle/>
          <a:p>
            <a:r>
              <a:rPr lang="sr-Cyrl-RS" b="1" i="1" dirty="0" smtClean="0">
                <a:solidFill>
                  <a:srgbClr val="FFFF00"/>
                </a:solidFill>
              </a:rPr>
              <a:t>правда+поштење+мудрост=Душанов законик</a:t>
            </a:r>
            <a:endParaRPr lang="sr-Latn-RS" b="1" i="1" dirty="0">
              <a:solidFill>
                <a:srgbClr val="FFFF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739217656"/>
              </p:ext>
            </p:extLst>
          </p:nvPr>
        </p:nvGraphicFramePr>
        <p:xfrm>
          <a:off x="4480791" y="1356408"/>
          <a:ext cx="2632075" cy="2932113"/>
        </p:xfrm>
        <a:graphic>
          <a:graphicData uri="http://schemas.openxmlformats.org/presentationml/2006/ole">
            <mc:AlternateContent xmlns:mc="http://schemas.openxmlformats.org/markup-compatibility/2006">
              <mc:Choice xmlns:v="urn:schemas-microsoft-com:vml" Requires="v">
                <p:oleObj spid="_x0000_s9243" name="CorelDRAW" r:id="rId3" imgW="2631923" imgH="2932558" progId="CorelDRAW.Graphic.11">
                  <p:embed/>
                </p:oleObj>
              </mc:Choice>
              <mc:Fallback>
                <p:oleObj name="CorelDRAW" r:id="rId3" imgW="2631923" imgH="2932558" progId="CorelDRAW.Graphic.11">
                  <p:embed/>
                  <p:pic>
                    <p:nvPicPr>
                      <p:cNvPr id="0" name=""/>
                      <p:cNvPicPr/>
                      <p:nvPr/>
                    </p:nvPicPr>
                    <p:blipFill>
                      <a:blip r:embed="rId4"/>
                      <a:stretch>
                        <a:fillRect/>
                      </a:stretch>
                    </p:blipFill>
                    <p:spPr>
                      <a:xfrm>
                        <a:off x="4480791" y="1356408"/>
                        <a:ext cx="2632075" cy="2932113"/>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387" y="978794"/>
            <a:ext cx="2451481" cy="24227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25060" y="968424"/>
            <a:ext cx="2588654" cy="2433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433387" y="3657600"/>
            <a:ext cx="2386615" cy="830997"/>
          </a:xfrm>
          <a:prstGeom prst="rect">
            <a:avLst/>
          </a:prstGeom>
          <a:noFill/>
        </p:spPr>
        <p:txBody>
          <a:bodyPr wrap="none" rtlCol="0">
            <a:spAutoFit/>
          </a:bodyPr>
          <a:lstStyle/>
          <a:p>
            <a:r>
              <a:rPr lang="sr-Cyrl-RS" sz="1600" b="1" i="1" dirty="0" smtClean="0">
                <a:solidFill>
                  <a:srgbClr val="FFFF00"/>
                </a:solidFill>
              </a:rPr>
              <a:t>Споменик цару Душану </a:t>
            </a:r>
          </a:p>
          <a:p>
            <a:r>
              <a:rPr lang="sr-Cyrl-RS" sz="1600" b="1" i="1" dirty="0" smtClean="0">
                <a:solidFill>
                  <a:srgbClr val="FFFF00"/>
                </a:solidFill>
              </a:rPr>
              <a:t> испред палате правде </a:t>
            </a:r>
          </a:p>
          <a:p>
            <a:r>
              <a:rPr lang="sr-Cyrl-RS" sz="1600" b="1" i="1" dirty="0">
                <a:solidFill>
                  <a:srgbClr val="FFFF00"/>
                </a:solidFill>
              </a:rPr>
              <a:t> </a:t>
            </a:r>
            <a:r>
              <a:rPr lang="sr-Cyrl-RS" sz="1600" b="1" i="1" dirty="0" smtClean="0">
                <a:solidFill>
                  <a:srgbClr val="FFFF00"/>
                </a:solidFill>
              </a:rPr>
              <a:t>           у Београду</a:t>
            </a:r>
            <a:endParaRPr lang="sr-Latn-RS" sz="1600" b="1" i="1" dirty="0">
              <a:solidFill>
                <a:srgbClr val="FFFF00"/>
              </a:solidFill>
            </a:endParaRPr>
          </a:p>
        </p:txBody>
      </p:sp>
      <p:sp>
        <p:nvSpPr>
          <p:cNvPr id="11" name="Rectangle 10"/>
          <p:cNvSpPr/>
          <p:nvPr/>
        </p:nvSpPr>
        <p:spPr>
          <a:xfrm>
            <a:off x="9066729" y="3496596"/>
            <a:ext cx="2446985" cy="830997"/>
          </a:xfrm>
          <a:prstGeom prst="rect">
            <a:avLst/>
          </a:prstGeom>
        </p:spPr>
        <p:txBody>
          <a:bodyPr wrap="square">
            <a:spAutoFit/>
          </a:bodyPr>
          <a:lstStyle/>
          <a:p>
            <a:r>
              <a:rPr lang="sr-Cyrl-RS" sz="1600" b="1" i="1" dirty="0">
                <a:solidFill>
                  <a:srgbClr val="FFFF00"/>
                </a:solidFill>
              </a:rPr>
              <a:t>Споменик цару Душану </a:t>
            </a:r>
          </a:p>
          <a:p>
            <a:r>
              <a:rPr lang="sr-Cyrl-RS" sz="1600" b="1" i="1" dirty="0">
                <a:solidFill>
                  <a:srgbClr val="FFFF00"/>
                </a:solidFill>
              </a:rPr>
              <a:t> испред палате правде </a:t>
            </a:r>
          </a:p>
          <a:p>
            <a:r>
              <a:rPr lang="sr-Cyrl-RS" sz="1600" b="1" i="1" dirty="0">
                <a:solidFill>
                  <a:srgbClr val="FFFF00"/>
                </a:solidFill>
              </a:rPr>
              <a:t>            у Београду</a:t>
            </a:r>
            <a:endParaRPr lang="sr-Latn-RS" sz="1600" b="1" i="1" dirty="0">
              <a:solidFill>
                <a:srgbClr val="FFFF00"/>
              </a:solidFill>
            </a:endParaRPr>
          </a:p>
        </p:txBody>
      </p:sp>
      <p:sp>
        <p:nvSpPr>
          <p:cNvPr id="12" name="TextBox 11"/>
          <p:cNvSpPr txBox="1"/>
          <p:nvPr/>
        </p:nvSpPr>
        <p:spPr>
          <a:xfrm>
            <a:off x="4371469" y="4327593"/>
            <a:ext cx="2850717" cy="584775"/>
          </a:xfrm>
          <a:prstGeom prst="rect">
            <a:avLst/>
          </a:prstGeom>
          <a:noFill/>
        </p:spPr>
        <p:txBody>
          <a:bodyPr wrap="none" rtlCol="0">
            <a:spAutoFit/>
          </a:bodyPr>
          <a:lstStyle/>
          <a:p>
            <a:r>
              <a:rPr lang="sr-Cyrl-RS" sz="1600" b="1" i="1" dirty="0" smtClean="0">
                <a:solidFill>
                  <a:srgbClr val="FFFF00"/>
                </a:solidFill>
              </a:rPr>
              <a:t>        Доношење Душановог</a:t>
            </a:r>
          </a:p>
          <a:p>
            <a:r>
              <a:rPr lang="sr-Cyrl-RS" sz="1600" b="1" i="1" dirty="0">
                <a:solidFill>
                  <a:srgbClr val="FFFF00"/>
                </a:solidFill>
              </a:rPr>
              <a:t> </a:t>
            </a:r>
            <a:r>
              <a:rPr lang="sr-Cyrl-RS" sz="1600" b="1" i="1" dirty="0" smtClean="0">
                <a:solidFill>
                  <a:srgbClr val="FFFF00"/>
                </a:solidFill>
              </a:rPr>
              <a:t>законика на сабору у Скопљу</a:t>
            </a:r>
            <a:endParaRPr lang="sr-Latn-RS" sz="1600" b="1" i="1" dirty="0">
              <a:solidFill>
                <a:srgbClr val="FFFF00"/>
              </a:solidFill>
            </a:endParaRPr>
          </a:p>
        </p:txBody>
      </p:sp>
      <p:sp>
        <p:nvSpPr>
          <p:cNvPr id="13" name="TextBox 12"/>
          <p:cNvSpPr txBox="1"/>
          <p:nvPr/>
        </p:nvSpPr>
        <p:spPr>
          <a:xfrm>
            <a:off x="154547" y="5098673"/>
            <a:ext cx="11745532"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ru-RU" b="1" dirty="0"/>
              <a:t>Душанов </a:t>
            </a:r>
            <a:r>
              <a:rPr lang="ru-RU" b="1" dirty="0" smtClean="0"/>
              <a:t>законик је</a:t>
            </a:r>
            <a:r>
              <a:rPr lang="ru-RU" b="1" dirty="0"/>
              <a:t>, уз </a:t>
            </a:r>
            <a:r>
              <a:rPr lang="ru-RU" b="1" dirty="0" smtClean="0"/>
              <a:t>Законоправило</a:t>
            </a:r>
            <a:r>
              <a:rPr lang="ru-RU" b="1" baseline="30000" dirty="0" smtClean="0"/>
              <a:t> </a:t>
            </a:r>
            <a:r>
              <a:rPr lang="ru-RU" b="1" dirty="0" smtClean="0"/>
              <a:t>Светог </a:t>
            </a:r>
            <a:r>
              <a:rPr lang="ru-RU" b="1" dirty="0"/>
              <a:t>Саве, најважнији закон (устав) средњовековне Србије. Донет је на сабору властеле и црквених великодостојника, одржаном на Вазнесење Господње, 21. маја 1349. године у Скопљу, и допуњен је на сабору одржаном 31. августа </a:t>
            </a:r>
            <a:r>
              <a:rPr lang="ru-RU" b="1" dirty="0" smtClean="0"/>
              <a:t>1354. </a:t>
            </a:r>
            <a:r>
              <a:rPr lang="ru-RU" b="1" dirty="0"/>
              <a:t>године у Серу. Закон је усвојен са циљем да се српска држава уреди прописима који би важили за цело царство и подједнако за све поданике</a:t>
            </a:r>
            <a:r>
              <a:rPr lang="ru-RU" b="1" dirty="0" smtClean="0"/>
              <a:t>. </a:t>
            </a:r>
            <a:r>
              <a:rPr lang="ru-RU" b="1" dirty="0"/>
              <a:t>Душанов законик је представљао потпуно уједињење српског и византијског правног поретка у читавој држави. </a:t>
            </a:r>
            <a:endParaRPr lang="sr-Latn-RS" b="1" dirty="0"/>
          </a:p>
        </p:txBody>
      </p:sp>
    </p:spTree>
    <p:extLst>
      <p:ext uri="{BB962C8B-B14F-4D97-AF65-F5344CB8AC3E}">
        <p14:creationId xmlns:p14="http://schemas.microsoft.com/office/powerpoint/2010/main" val="41277383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305" y="4919729"/>
            <a:ext cx="11668259"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Душанов законик је садржао од 135-201 члана, који се односи на многе; црквене ствари, </a:t>
            </a:r>
            <a:r>
              <a:rPr lang="ru-RU" b="1" dirty="0" smtClean="0"/>
              <a:t>повластице </a:t>
            </a:r>
            <a:r>
              <a:rPr lang="ru-RU" b="1" dirty="0"/>
              <a:t>властеле и слободних људи и њихове </a:t>
            </a:r>
            <a:r>
              <a:rPr lang="ru-RU" b="1" dirty="0" smtClean="0"/>
              <a:t>дужности, </a:t>
            </a:r>
            <a:r>
              <a:rPr lang="ru-RU" b="1" dirty="0"/>
              <a:t>одредбе о судству, о казнама за различите врсте кривичних и других </a:t>
            </a:r>
            <a:r>
              <a:rPr lang="ru-RU" b="1" dirty="0" smtClean="0"/>
              <a:t>преступа. Занимљиво је да се у законику налазиле неке одредбе које се односе на то ако странац буде опљачкан у Србији, да му лично двор цара враћа оно што је украдено. Дата је слобода судства, за које је речено да оно не треба да се боји власти, него да суди по Божијој правди.. Тиме је показано какав је био карактер цара Душана, који се темељио на правди, поштењу, мудрости и вери своји светих предака из лозе Немањића..</a:t>
            </a:r>
            <a:endParaRPr lang="sr-Latn-R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4714" y="1097587"/>
            <a:ext cx="2204874" cy="27093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012" y="311555"/>
            <a:ext cx="2391915" cy="25933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7747" y="311555"/>
            <a:ext cx="2446986" cy="23826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p:cNvSpPr txBox="1"/>
          <p:nvPr/>
        </p:nvSpPr>
        <p:spPr>
          <a:xfrm>
            <a:off x="4816699" y="311555"/>
            <a:ext cx="1510029"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Законик..</a:t>
            </a:r>
            <a:endParaRPr lang="sr-Latn-RS" sz="2400" b="1" dirty="0"/>
          </a:p>
        </p:txBody>
      </p:sp>
      <p:sp>
        <p:nvSpPr>
          <p:cNvPr id="11" name="TextBox 10"/>
          <p:cNvSpPr txBox="1"/>
          <p:nvPr/>
        </p:nvSpPr>
        <p:spPr>
          <a:xfrm>
            <a:off x="3915177" y="3946668"/>
            <a:ext cx="3605346" cy="369332"/>
          </a:xfrm>
          <a:prstGeom prst="rect">
            <a:avLst/>
          </a:prstGeom>
          <a:noFill/>
        </p:spPr>
        <p:txBody>
          <a:bodyPr wrap="none" rtlCol="0">
            <a:spAutoFit/>
          </a:bodyPr>
          <a:lstStyle/>
          <a:p>
            <a:r>
              <a:rPr lang="sr-Cyrl-RS" b="1" i="1" dirty="0" smtClean="0">
                <a:solidFill>
                  <a:srgbClr val="FFFF00"/>
                </a:solidFill>
              </a:rPr>
              <a:t>Споменик цару Душану у Скопљу</a:t>
            </a:r>
            <a:endParaRPr lang="sr-Latn-RS" b="1" i="1" dirty="0">
              <a:solidFill>
                <a:srgbClr val="FFFF00"/>
              </a:solidFill>
            </a:endParaRPr>
          </a:p>
        </p:txBody>
      </p:sp>
      <p:sp>
        <p:nvSpPr>
          <p:cNvPr id="12" name="TextBox 11"/>
          <p:cNvSpPr txBox="1"/>
          <p:nvPr/>
        </p:nvSpPr>
        <p:spPr>
          <a:xfrm>
            <a:off x="709522" y="2904904"/>
            <a:ext cx="1337033" cy="369332"/>
          </a:xfrm>
          <a:prstGeom prst="rect">
            <a:avLst/>
          </a:prstGeom>
          <a:noFill/>
        </p:spPr>
        <p:txBody>
          <a:bodyPr wrap="none" rtlCol="0">
            <a:spAutoFit/>
          </a:bodyPr>
          <a:lstStyle/>
          <a:p>
            <a:r>
              <a:rPr lang="sr-Cyrl-RS" b="1" i="1" dirty="0" smtClean="0">
                <a:solidFill>
                  <a:srgbClr val="FFFF00"/>
                </a:solidFill>
              </a:rPr>
              <a:t>Цар Душан</a:t>
            </a:r>
            <a:endParaRPr lang="sr-Latn-RS" b="1" i="1" dirty="0">
              <a:solidFill>
                <a:srgbClr val="FFFF00"/>
              </a:solidFill>
            </a:endParaRPr>
          </a:p>
        </p:txBody>
      </p:sp>
      <p:sp>
        <p:nvSpPr>
          <p:cNvPr id="13" name="TextBox 12"/>
          <p:cNvSpPr txBox="1"/>
          <p:nvPr/>
        </p:nvSpPr>
        <p:spPr>
          <a:xfrm>
            <a:off x="8654538" y="2714637"/>
            <a:ext cx="3470630" cy="646331"/>
          </a:xfrm>
          <a:prstGeom prst="rect">
            <a:avLst/>
          </a:prstGeom>
          <a:noFill/>
        </p:spPr>
        <p:txBody>
          <a:bodyPr wrap="none" rtlCol="0">
            <a:spAutoFit/>
          </a:bodyPr>
          <a:lstStyle/>
          <a:p>
            <a:r>
              <a:rPr lang="sr-Cyrl-RS" b="1" i="1" dirty="0" smtClean="0">
                <a:solidFill>
                  <a:srgbClr val="FFFF00"/>
                </a:solidFill>
              </a:rPr>
              <a:t>                  Цар Душан и </a:t>
            </a:r>
          </a:p>
          <a:p>
            <a:r>
              <a:rPr lang="sr-Cyrl-RS" b="1" i="1" dirty="0">
                <a:solidFill>
                  <a:srgbClr val="FFFF00"/>
                </a:solidFill>
              </a:rPr>
              <a:t> </a:t>
            </a:r>
            <a:r>
              <a:rPr lang="sr-Cyrl-RS" b="1" i="1" dirty="0" smtClean="0">
                <a:solidFill>
                  <a:srgbClr val="FFFF00"/>
                </a:solidFill>
              </a:rPr>
              <a:t> територија којом је управљао</a:t>
            </a:r>
            <a:endParaRPr lang="sr-Latn-RS" b="1" i="1" dirty="0">
              <a:solidFill>
                <a:srgbClr val="FFFF00"/>
              </a:solidFill>
            </a:endParaRPr>
          </a:p>
        </p:txBody>
      </p:sp>
    </p:spTree>
    <p:extLst>
      <p:ext uri="{BB962C8B-B14F-4D97-AF65-F5344CB8AC3E}">
        <p14:creationId xmlns:p14="http://schemas.microsoft.com/office/powerpoint/2010/main" val="1097909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73427" y="192318"/>
            <a:ext cx="1619161" cy="400110"/>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sr-Cyrl-RS" sz="2000" b="1" dirty="0" smtClean="0"/>
              <a:t>Задужбинар</a:t>
            </a:r>
            <a:endParaRPr lang="sr-Latn-RS" sz="2000" b="1" dirty="0"/>
          </a:p>
        </p:txBody>
      </p:sp>
      <p:sp>
        <p:nvSpPr>
          <p:cNvPr id="5" name="TextBox 4"/>
          <p:cNvSpPr txBox="1"/>
          <p:nvPr/>
        </p:nvSpPr>
        <p:spPr>
          <a:xfrm>
            <a:off x="4005328" y="709202"/>
            <a:ext cx="3060903" cy="369332"/>
          </a:xfrm>
          <a:prstGeom prst="rect">
            <a:avLst/>
          </a:prstGeom>
          <a:noFill/>
        </p:spPr>
        <p:txBody>
          <a:bodyPr wrap="none" rtlCol="0">
            <a:spAutoFit/>
          </a:bodyPr>
          <a:lstStyle/>
          <a:p>
            <a:r>
              <a:rPr lang="sr-Cyrl-RS" b="1" i="1" dirty="0" smtClean="0">
                <a:solidFill>
                  <a:srgbClr val="FFFF00"/>
                </a:solidFill>
              </a:rPr>
              <a:t>+вера+љубав+поштовање+</a:t>
            </a:r>
            <a:endParaRPr lang="sr-Latn-RS" b="1" i="1" dirty="0">
              <a:solidFill>
                <a:srgbClr val="FFFF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186" y="592428"/>
            <a:ext cx="2842479" cy="19543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9786" y="1208886"/>
            <a:ext cx="2966445" cy="182120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6365" y="577194"/>
            <a:ext cx="2954406" cy="19696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2026" y="3374263"/>
            <a:ext cx="2888745" cy="18073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99786" y="3515932"/>
            <a:ext cx="3060903" cy="190883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3186" y="3374264"/>
            <a:ext cx="2842479" cy="18073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2" name="TextBox 11"/>
          <p:cNvSpPr txBox="1"/>
          <p:nvPr/>
        </p:nvSpPr>
        <p:spPr>
          <a:xfrm rot="-180000">
            <a:off x="868881" y="2606290"/>
            <a:ext cx="2091085" cy="369332"/>
          </a:xfrm>
          <a:prstGeom prst="rect">
            <a:avLst/>
          </a:prstGeom>
          <a:noFill/>
        </p:spPr>
        <p:txBody>
          <a:bodyPr wrap="none" rtlCol="0">
            <a:spAutoFit/>
          </a:bodyPr>
          <a:lstStyle/>
          <a:p>
            <a:r>
              <a:rPr lang="sr-Cyrl-RS" b="1" i="1" dirty="0" smtClean="0">
                <a:solidFill>
                  <a:srgbClr val="FFFF00"/>
                </a:solidFill>
              </a:rPr>
              <a:t>Манастир Дечани</a:t>
            </a:r>
            <a:endParaRPr lang="sr-Latn-RS" b="1" i="1" dirty="0">
              <a:solidFill>
                <a:srgbClr val="FFFF00"/>
              </a:solidFill>
            </a:endParaRPr>
          </a:p>
        </p:txBody>
      </p:sp>
      <p:sp>
        <p:nvSpPr>
          <p:cNvPr id="13" name="TextBox 12"/>
          <p:cNvSpPr txBox="1"/>
          <p:nvPr/>
        </p:nvSpPr>
        <p:spPr>
          <a:xfrm rot="-240000">
            <a:off x="508313" y="5261506"/>
            <a:ext cx="2604687" cy="646331"/>
          </a:xfrm>
          <a:prstGeom prst="rect">
            <a:avLst/>
          </a:prstGeom>
          <a:noFill/>
        </p:spPr>
        <p:txBody>
          <a:bodyPr wrap="none" rtlCol="0">
            <a:spAutoFit/>
          </a:bodyPr>
          <a:lstStyle/>
          <a:p>
            <a:r>
              <a:rPr lang="sr-Cyrl-RS" b="1" i="1" dirty="0" smtClean="0">
                <a:solidFill>
                  <a:srgbClr val="FFFF00"/>
                </a:solidFill>
              </a:rPr>
              <a:t>   Манастир Архангела </a:t>
            </a:r>
          </a:p>
          <a:p>
            <a:r>
              <a:rPr lang="sr-Cyrl-RS" b="1" i="1" dirty="0">
                <a:solidFill>
                  <a:srgbClr val="FFFF00"/>
                </a:solidFill>
              </a:rPr>
              <a:t> </a:t>
            </a:r>
            <a:r>
              <a:rPr lang="sr-Cyrl-RS" b="1" i="1" dirty="0" smtClean="0">
                <a:solidFill>
                  <a:srgbClr val="FFFF00"/>
                </a:solidFill>
              </a:rPr>
              <a:t>Михаила у Јерусалиму</a:t>
            </a:r>
            <a:endParaRPr lang="sr-Latn-RS" b="1" i="1" dirty="0">
              <a:solidFill>
                <a:srgbClr val="FFFF00"/>
              </a:solidFill>
            </a:endParaRPr>
          </a:p>
        </p:txBody>
      </p:sp>
      <p:sp>
        <p:nvSpPr>
          <p:cNvPr id="14" name="TextBox 13"/>
          <p:cNvSpPr txBox="1"/>
          <p:nvPr/>
        </p:nvSpPr>
        <p:spPr>
          <a:xfrm>
            <a:off x="3812367" y="3189597"/>
            <a:ext cx="3635739" cy="369332"/>
          </a:xfrm>
          <a:prstGeom prst="rect">
            <a:avLst/>
          </a:prstGeom>
          <a:noFill/>
        </p:spPr>
        <p:txBody>
          <a:bodyPr wrap="none" rtlCol="0">
            <a:spAutoFit/>
          </a:bodyPr>
          <a:lstStyle/>
          <a:p>
            <a:r>
              <a:rPr lang="sr-Cyrl-RS" b="1" i="1" dirty="0" smtClean="0">
                <a:solidFill>
                  <a:srgbClr val="FFFF00"/>
                </a:solidFill>
              </a:rPr>
              <a:t>Манастир Матејче у Македонији</a:t>
            </a:r>
            <a:endParaRPr lang="sr-Latn-RS" b="1" i="1" dirty="0">
              <a:solidFill>
                <a:srgbClr val="FFFF00"/>
              </a:solidFill>
            </a:endParaRPr>
          </a:p>
        </p:txBody>
      </p:sp>
      <p:sp>
        <p:nvSpPr>
          <p:cNvPr id="15" name="TextBox 14"/>
          <p:cNvSpPr txBox="1"/>
          <p:nvPr/>
        </p:nvSpPr>
        <p:spPr>
          <a:xfrm rot="-180000">
            <a:off x="8615505" y="2629658"/>
            <a:ext cx="3176126" cy="369332"/>
          </a:xfrm>
          <a:prstGeom prst="rect">
            <a:avLst/>
          </a:prstGeom>
          <a:noFill/>
        </p:spPr>
        <p:txBody>
          <a:bodyPr wrap="none" rtlCol="0">
            <a:spAutoFit/>
          </a:bodyPr>
          <a:lstStyle/>
          <a:p>
            <a:r>
              <a:rPr lang="sr-Cyrl-RS" b="1" i="1" dirty="0" smtClean="0">
                <a:solidFill>
                  <a:srgbClr val="FFFF00"/>
                </a:solidFill>
              </a:rPr>
              <a:t>Манастир Крка у Далмацији</a:t>
            </a:r>
            <a:endParaRPr lang="sr-Latn-RS" b="1" i="1" dirty="0">
              <a:solidFill>
                <a:srgbClr val="FFFF00"/>
              </a:solidFill>
            </a:endParaRPr>
          </a:p>
        </p:txBody>
      </p:sp>
      <p:sp>
        <p:nvSpPr>
          <p:cNvPr id="16" name="TextBox 15"/>
          <p:cNvSpPr txBox="1"/>
          <p:nvPr/>
        </p:nvSpPr>
        <p:spPr>
          <a:xfrm rot="-180000">
            <a:off x="9154627" y="5246120"/>
            <a:ext cx="2163541" cy="646331"/>
          </a:xfrm>
          <a:prstGeom prst="rect">
            <a:avLst/>
          </a:prstGeom>
          <a:noFill/>
        </p:spPr>
        <p:txBody>
          <a:bodyPr wrap="none" rtlCol="0">
            <a:spAutoFit/>
          </a:bodyPr>
          <a:lstStyle/>
          <a:p>
            <a:r>
              <a:rPr lang="sr-Cyrl-RS" b="1" i="1" dirty="0" smtClean="0">
                <a:solidFill>
                  <a:srgbClr val="FFFF00"/>
                </a:solidFill>
              </a:rPr>
              <a:t>Манастир Лесново</a:t>
            </a:r>
          </a:p>
          <a:p>
            <a:r>
              <a:rPr lang="sr-Cyrl-RS" b="1" i="1" dirty="0">
                <a:solidFill>
                  <a:srgbClr val="FFFF00"/>
                </a:solidFill>
              </a:rPr>
              <a:t> </a:t>
            </a:r>
            <a:r>
              <a:rPr lang="sr-Cyrl-RS" b="1" i="1" dirty="0" smtClean="0">
                <a:solidFill>
                  <a:srgbClr val="FFFF00"/>
                </a:solidFill>
              </a:rPr>
              <a:t>     у Македонији</a:t>
            </a:r>
            <a:endParaRPr lang="sr-Latn-RS" b="1" i="1" dirty="0">
              <a:solidFill>
                <a:srgbClr val="FFFF00"/>
              </a:solidFill>
            </a:endParaRPr>
          </a:p>
        </p:txBody>
      </p:sp>
      <p:sp>
        <p:nvSpPr>
          <p:cNvPr id="17" name="TextBox 16"/>
          <p:cNvSpPr txBox="1"/>
          <p:nvPr/>
        </p:nvSpPr>
        <p:spPr>
          <a:xfrm>
            <a:off x="4291955" y="5364113"/>
            <a:ext cx="2868734" cy="646331"/>
          </a:xfrm>
          <a:prstGeom prst="rect">
            <a:avLst/>
          </a:prstGeom>
          <a:noFill/>
        </p:spPr>
        <p:txBody>
          <a:bodyPr wrap="none" rtlCol="0">
            <a:spAutoFit/>
          </a:bodyPr>
          <a:lstStyle/>
          <a:p>
            <a:r>
              <a:rPr lang="sr-Cyrl-RS" b="1" i="1" dirty="0" smtClean="0">
                <a:solidFill>
                  <a:srgbClr val="FFFF00"/>
                </a:solidFill>
              </a:rPr>
              <a:t>Црква Св.Николе у Барију</a:t>
            </a:r>
          </a:p>
          <a:p>
            <a:r>
              <a:rPr lang="sr-Cyrl-RS" b="1" i="1" dirty="0">
                <a:solidFill>
                  <a:srgbClr val="FFFF00"/>
                </a:solidFill>
              </a:rPr>
              <a:t> </a:t>
            </a:r>
            <a:r>
              <a:rPr lang="sr-Cyrl-RS" b="1" i="1" dirty="0" smtClean="0">
                <a:solidFill>
                  <a:srgbClr val="FFFF00"/>
                </a:solidFill>
              </a:rPr>
              <a:t>               (Италија)</a:t>
            </a:r>
            <a:endParaRPr lang="sr-Latn-RS" b="1" i="1" dirty="0">
              <a:solidFill>
                <a:srgbClr val="FFFF00"/>
              </a:solidFill>
            </a:endParaRPr>
          </a:p>
        </p:txBody>
      </p:sp>
    </p:spTree>
    <p:extLst>
      <p:ext uri="{BB962C8B-B14F-4D97-AF65-F5344CB8AC3E}">
        <p14:creationId xmlns:p14="http://schemas.microsoft.com/office/powerpoint/2010/main" val="121875905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7498" y="3663454"/>
            <a:ext cx="3014619" cy="190359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9330" y="479378"/>
            <a:ext cx="3072787" cy="21597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8925203" y="5728070"/>
            <a:ext cx="2582758" cy="646331"/>
          </a:xfrm>
          <a:prstGeom prst="rect">
            <a:avLst/>
          </a:prstGeom>
          <a:noFill/>
        </p:spPr>
        <p:txBody>
          <a:bodyPr wrap="none" rtlCol="0">
            <a:spAutoFit/>
          </a:bodyPr>
          <a:lstStyle/>
          <a:p>
            <a:r>
              <a:rPr lang="sr-Cyrl-RS" b="1" i="1" dirty="0" smtClean="0">
                <a:solidFill>
                  <a:srgbClr val="FFFF00"/>
                </a:solidFill>
              </a:rPr>
              <a:t>Манастир Богородице </a:t>
            </a:r>
          </a:p>
          <a:p>
            <a:r>
              <a:rPr lang="sr-Cyrl-RS" b="1" i="1" dirty="0">
                <a:solidFill>
                  <a:srgbClr val="FFFF00"/>
                </a:solidFill>
              </a:rPr>
              <a:t> </a:t>
            </a:r>
            <a:r>
              <a:rPr lang="sr-Cyrl-RS" b="1" i="1" dirty="0" smtClean="0">
                <a:solidFill>
                  <a:srgbClr val="FFFF00"/>
                </a:solidFill>
              </a:rPr>
              <a:t>Первилепте у Охриду</a:t>
            </a:r>
            <a:endParaRPr lang="sr-Latn-RS" b="1" i="1" dirty="0">
              <a:solidFill>
                <a:srgbClr val="FFFF00"/>
              </a:solidFill>
            </a:endParaRPr>
          </a:p>
        </p:txBody>
      </p:sp>
      <p:sp>
        <p:nvSpPr>
          <p:cNvPr id="7" name="TextBox 6"/>
          <p:cNvSpPr txBox="1"/>
          <p:nvPr/>
        </p:nvSpPr>
        <p:spPr>
          <a:xfrm>
            <a:off x="8647498" y="2872153"/>
            <a:ext cx="2860463" cy="646331"/>
          </a:xfrm>
          <a:prstGeom prst="rect">
            <a:avLst/>
          </a:prstGeom>
          <a:noFill/>
        </p:spPr>
        <p:txBody>
          <a:bodyPr wrap="none" rtlCol="0">
            <a:spAutoFit/>
          </a:bodyPr>
          <a:lstStyle/>
          <a:p>
            <a:r>
              <a:rPr lang="sr-Cyrl-RS" dirty="0" smtClean="0"/>
              <a:t>   </a:t>
            </a:r>
            <a:r>
              <a:rPr lang="sr-Cyrl-RS" b="1" i="1" dirty="0" smtClean="0">
                <a:solidFill>
                  <a:srgbClr val="FFFF00"/>
                </a:solidFill>
              </a:rPr>
              <a:t>Манастир Св.Архангела</a:t>
            </a:r>
          </a:p>
          <a:p>
            <a:r>
              <a:rPr lang="sr-Cyrl-RS" b="1" i="1" dirty="0">
                <a:solidFill>
                  <a:srgbClr val="FFFF00"/>
                </a:solidFill>
              </a:rPr>
              <a:t> </a:t>
            </a:r>
            <a:r>
              <a:rPr lang="sr-Cyrl-RS" b="1" i="1" dirty="0" smtClean="0">
                <a:solidFill>
                  <a:srgbClr val="FFFF00"/>
                </a:solidFill>
              </a:rPr>
              <a:t>у Трескавцу (Македонија)</a:t>
            </a:r>
            <a:endParaRPr lang="sr-Latn-RS" b="1" i="1" dirty="0">
              <a:solidFill>
                <a:srgbClr val="FFFF00"/>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146" y="3614726"/>
            <a:ext cx="2917984" cy="200104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9" name="TextBox 8"/>
          <p:cNvSpPr txBox="1"/>
          <p:nvPr/>
        </p:nvSpPr>
        <p:spPr>
          <a:xfrm>
            <a:off x="524388" y="5728070"/>
            <a:ext cx="2384051" cy="646331"/>
          </a:xfrm>
          <a:prstGeom prst="rect">
            <a:avLst/>
          </a:prstGeom>
          <a:noFill/>
        </p:spPr>
        <p:txBody>
          <a:bodyPr wrap="none" rtlCol="0">
            <a:spAutoFit/>
          </a:bodyPr>
          <a:lstStyle/>
          <a:p>
            <a:r>
              <a:rPr lang="sr-Cyrl-RS" b="1" i="1" dirty="0" smtClean="0">
                <a:solidFill>
                  <a:srgbClr val="FFFF00"/>
                </a:solidFill>
              </a:rPr>
              <a:t>Манастир Св.Јована </a:t>
            </a:r>
          </a:p>
          <a:p>
            <a:r>
              <a:rPr lang="sr-Cyrl-RS" b="1" i="1" dirty="0" smtClean="0">
                <a:solidFill>
                  <a:srgbClr val="FFFF00"/>
                </a:solidFill>
              </a:rPr>
              <a:t>   Крститеља(Грчка)</a:t>
            </a:r>
            <a:endParaRPr lang="sr-Latn-RS" b="1" i="1" dirty="0">
              <a:solidFill>
                <a:srgbClr val="FFFF00"/>
              </a:solidFill>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762" y="470865"/>
            <a:ext cx="2917984" cy="21597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6846" y="3688421"/>
            <a:ext cx="3305908" cy="247943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p:cNvSpPr txBox="1"/>
          <p:nvPr/>
        </p:nvSpPr>
        <p:spPr>
          <a:xfrm>
            <a:off x="576775" y="2743208"/>
            <a:ext cx="2331664" cy="369332"/>
          </a:xfrm>
          <a:prstGeom prst="rect">
            <a:avLst/>
          </a:prstGeom>
          <a:noFill/>
        </p:spPr>
        <p:txBody>
          <a:bodyPr wrap="none" rtlCol="0">
            <a:spAutoFit/>
          </a:bodyPr>
          <a:lstStyle/>
          <a:p>
            <a:r>
              <a:rPr lang="sr-Cyrl-RS" b="1" i="1" dirty="0" smtClean="0">
                <a:solidFill>
                  <a:srgbClr val="FFFF00"/>
                </a:solidFill>
              </a:rPr>
              <a:t>Манастир Хиландар</a:t>
            </a:r>
            <a:endParaRPr lang="sr-Latn-RS" b="1" i="1" dirty="0">
              <a:solidFill>
                <a:srgbClr val="FFFF00"/>
              </a:solidFill>
            </a:endParaRPr>
          </a:p>
        </p:txBody>
      </p:sp>
      <p:sp>
        <p:nvSpPr>
          <p:cNvPr id="14" name="TextBox 13"/>
          <p:cNvSpPr txBox="1"/>
          <p:nvPr/>
        </p:nvSpPr>
        <p:spPr>
          <a:xfrm>
            <a:off x="4127325" y="6284249"/>
            <a:ext cx="3301288" cy="369332"/>
          </a:xfrm>
          <a:prstGeom prst="rect">
            <a:avLst/>
          </a:prstGeom>
          <a:noFill/>
        </p:spPr>
        <p:txBody>
          <a:bodyPr wrap="none" rtlCol="0">
            <a:spAutoFit/>
          </a:bodyPr>
          <a:lstStyle/>
          <a:p>
            <a:r>
              <a:rPr lang="sr-Cyrl-RS" b="1" i="1" dirty="0" smtClean="0">
                <a:solidFill>
                  <a:srgbClr val="FFFF00"/>
                </a:solidFill>
              </a:rPr>
              <a:t>Крст Цара Душана на Св.Гори</a:t>
            </a:r>
            <a:endParaRPr lang="sr-Latn-RS" b="1" i="1" dirty="0">
              <a:solidFill>
                <a:srgbClr val="FFFF00"/>
              </a:solidFill>
            </a:endParaRPr>
          </a:p>
        </p:txBody>
      </p:sp>
      <p:sp>
        <p:nvSpPr>
          <p:cNvPr id="15" name="TextBox 14"/>
          <p:cNvSpPr txBox="1"/>
          <p:nvPr/>
        </p:nvSpPr>
        <p:spPr>
          <a:xfrm>
            <a:off x="4786811" y="171527"/>
            <a:ext cx="1736757"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400" b="1" dirty="0" smtClean="0"/>
              <a:t>Задужбине</a:t>
            </a:r>
            <a:endParaRPr lang="sr-Latn-RS" sz="2400" b="1" dirty="0"/>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46286" y="877535"/>
            <a:ext cx="1747029" cy="22350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7" name="TextBox 16"/>
          <p:cNvSpPr txBox="1"/>
          <p:nvPr/>
        </p:nvSpPr>
        <p:spPr>
          <a:xfrm>
            <a:off x="3412674" y="3112540"/>
            <a:ext cx="4730590" cy="369332"/>
          </a:xfrm>
          <a:prstGeom prst="rect">
            <a:avLst/>
          </a:prstGeom>
          <a:noFill/>
        </p:spPr>
        <p:txBody>
          <a:bodyPr wrap="none" rtlCol="0">
            <a:spAutoFit/>
          </a:bodyPr>
          <a:lstStyle/>
          <a:p>
            <a:r>
              <a:rPr lang="sr-Cyrl-RS" b="1" i="1" dirty="0" smtClean="0">
                <a:solidFill>
                  <a:srgbClr val="FFFF00"/>
                </a:solidFill>
              </a:rPr>
              <a:t>Чудотворна икона Богородице Первилепте</a:t>
            </a:r>
            <a:endParaRPr lang="sr-Latn-RS" b="1" i="1" dirty="0">
              <a:solidFill>
                <a:srgbClr val="FFFF00"/>
              </a:solidFill>
            </a:endParaRPr>
          </a:p>
        </p:txBody>
      </p:sp>
    </p:spTree>
    <p:extLst>
      <p:ext uri="{BB962C8B-B14F-4D97-AF65-F5344CB8AC3E}">
        <p14:creationId xmlns:p14="http://schemas.microsoft.com/office/powerpoint/2010/main" val="291930799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18964" y="321971"/>
            <a:ext cx="4798108"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Заштитиник православља и своје земље</a:t>
            </a:r>
            <a:endParaRPr lang="sr-Latn-RS" sz="2000" b="1" dirty="0"/>
          </a:p>
        </p:txBody>
      </p:sp>
      <p:sp>
        <p:nvSpPr>
          <p:cNvPr id="5" name="TextBox 4"/>
          <p:cNvSpPr txBox="1"/>
          <p:nvPr/>
        </p:nvSpPr>
        <p:spPr>
          <a:xfrm>
            <a:off x="4005330" y="875763"/>
            <a:ext cx="3823483" cy="369332"/>
          </a:xfrm>
          <a:prstGeom prst="rect">
            <a:avLst/>
          </a:prstGeom>
          <a:noFill/>
        </p:spPr>
        <p:txBody>
          <a:bodyPr wrap="none" rtlCol="0">
            <a:spAutoFit/>
          </a:bodyPr>
          <a:lstStyle/>
          <a:p>
            <a:r>
              <a:rPr lang="sr-Cyrl-RS" b="1" i="1" dirty="0" smtClean="0">
                <a:solidFill>
                  <a:srgbClr val="FFFF00"/>
                </a:solidFill>
              </a:rPr>
              <a:t>+вера+снага+храброст+вештина+</a:t>
            </a:r>
            <a:endParaRPr lang="sr-Latn-RS" b="1" i="1" dirty="0">
              <a:solidFill>
                <a:srgbClr val="FFFF0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989193766"/>
              </p:ext>
            </p:extLst>
          </p:nvPr>
        </p:nvGraphicFramePr>
        <p:xfrm>
          <a:off x="4557392" y="1398777"/>
          <a:ext cx="2440040" cy="2894034"/>
        </p:xfrm>
        <a:graphic>
          <a:graphicData uri="http://schemas.openxmlformats.org/presentationml/2006/ole">
            <mc:AlternateContent xmlns:mc="http://schemas.openxmlformats.org/markup-compatibility/2006">
              <mc:Choice xmlns:v="urn:schemas-microsoft-com:vml" Requires="v">
                <p:oleObj spid="_x0000_s10278" name="CorelDRAW" r:id="rId3" imgW="2756096" imgH="3269166" progId="CorelDRAW.Graphic.11">
                  <p:embed/>
                </p:oleObj>
              </mc:Choice>
              <mc:Fallback>
                <p:oleObj name="CorelDRAW" r:id="rId3" imgW="2756096" imgH="3269166" progId="CorelDRAW.Graphic.11">
                  <p:embed/>
                  <p:pic>
                    <p:nvPicPr>
                      <p:cNvPr id="0" name=""/>
                      <p:cNvPicPr/>
                      <p:nvPr/>
                    </p:nvPicPr>
                    <p:blipFill>
                      <a:blip r:embed="rId4"/>
                      <a:stretch>
                        <a:fillRect/>
                      </a:stretch>
                    </p:blipFill>
                    <p:spPr>
                      <a:xfrm>
                        <a:off x="4557392" y="1398777"/>
                        <a:ext cx="2440040" cy="2894034"/>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599174240"/>
              </p:ext>
            </p:extLst>
          </p:nvPr>
        </p:nvGraphicFramePr>
        <p:xfrm>
          <a:off x="516698" y="1744484"/>
          <a:ext cx="3333560" cy="1951752"/>
        </p:xfrm>
        <a:graphic>
          <a:graphicData uri="http://schemas.openxmlformats.org/presentationml/2006/ole">
            <mc:AlternateContent xmlns:mc="http://schemas.openxmlformats.org/markup-compatibility/2006">
              <mc:Choice xmlns:v="urn:schemas-microsoft-com:vml" Requires="v">
                <p:oleObj spid="_x0000_s10279" name="CorelDRAW" r:id="rId5" imgW="2581445" imgH="1511088" progId="CorelDRAW.Graphic.11">
                  <p:embed/>
                </p:oleObj>
              </mc:Choice>
              <mc:Fallback>
                <p:oleObj name="CorelDRAW" r:id="rId5" imgW="2581445" imgH="1511088" progId="CorelDRAW.Graphic.11">
                  <p:embed/>
                  <p:pic>
                    <p:nvPicPr>
                      <p:cNvPr id="0" name=""/>
                      <p:cNvPicPr/>
                      <p:nvPr/>
                    </p:nvPicPr>
                    <p:blipFill>
                      <a:blip r:embed="rId6"/>
                      <a:stretch>
                        <a:fillRect/>
                      </a:stretch>
                    </p:blipFill>
                    <p:spPr>
                      <a:xfrm>
                        <a:off x="516698" y="1744484"/>
                        <a:ext cx="3333560" cy="1951752"/>
                      </a:xfrm>
                      <a:prstGeom prst="rect">
                        <a:avLst/>
                      </a:prstGeom>
                    </p:spPr>
                  </p:pic>
                </p:oleObj>
              </mc:Fallback>
            </mc:AlternateContent>
          </a:graphicData>
        </a:graphic>
      </p:graphicFrame>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28813" y="1744483"/>
            <a:ext cx="3506741" cy="1951753"/>
          </a:xfrm>
          <a:prstGeom prst="rect">
            <a:avLst/>
          </a:prstGeom>
        </p:spPr>
      </p:pic>
      <p:sp>
        <p:nvSpPr>
          <p:cNvPr id="9" name="TextBox 8"/>
          <p:cNvSpPr txBox="1"/>
          <p:nvPr/>
        </p:nvSpPr>
        <p:spPr>
          <a:xfrm>
            <a:off x="209646" y="4937579"/>
            <a:ext cx="11616744"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sr-Cyrl-RS" b="1" dirty="0" smtClean="0"/>
              <a:t>Сви српски краљиви и цареви нису могли да избегну покварену, освајачку и непријатељску намеру латина да овладају овим просторима и наметну своју веру. То није заобишло ни цара Душана, који је отворено и храбро бранио границе своје земље и веру, на чијем темељима је утврђена прва српска држава и црква. После много однетих победа над другим освајачима, поразио је надобудног Угарског краља Лајоша, који је хтео Душана да натера да прими другу веру и преда своју земљу странцима. У септембру 1353. године Душан га побеђује у брдима Ловнице и Рудника..</a:t>
            </a:r>
            <a:endParaRPr lang="sr-Latn-RS" b="1" dirty="0"/>
          </a:p>
        </p:txBody>
      </p:sp>
      <p:sp>
        <p:nvSpPr>
          <p:cNvPr id="10" name="TextBox 9"/>
          <p:cNvSpPr txBox="1"/>
          <p:nvPr/>
        </p:nvSpPr>
        <p:spPr>
          <a:xfrm>
            <a:off x="8551572" y="3826292"/>
            <a:ext cx="2270173" cy="369332"/>
          </a:xfrm>
          <a:prstGeom prst="rect">
            <a:avLst/>
          </a:prstGeom>
          <a:noFill/>
        </p:spPr>
        <p:txBody>
          <a:bodyPr wrap="none" rtlCol="0">
            <a:spAutoFit/>
          </a:bodyPr>
          <a:lstStyle/>
          <a:p>
            <a:r>
              <a:rPr lang="sr-Cyrl-RS" b="1" i="1" dirty="0" smtClean="0">
                <a:solidFill>
                  <a:srgbClr val="FFFF00"/>
                </a:solidFill>
              </a:rPr>
              <a:t>Душанови ратници</a:t>
            </a:r>
            <a:endParaRPr lang="sr-Latn-RS" b="1" i="1" dirty="0">
              <a:solidFill>
                <a:srgbClr val="FFFF00"/>
              </a:solidFill>
            </a:endParaRPr>
          </a:p>
        </p:txBody>
      </p:sp>
      <p:sp>
        <p:nvSpPr>
          <p:cNvPr id="11" name="TextBox 10"/>
          <p:cNvSpPr txBox="1"/>
          <p:nvPr/>
        </p:nvSpPr>
        <p:spPr>
          <a:xfrm>
            <a:off x="788357" y="3696236"/>
            <a:ext cx="2790242" cy="646331"/>
          </a:xfrm>
          <a:prstGeom prst="rect">
            <a:avLst/>
          </a:prstGeom>
          <a:noFill/>
        </p:spPr>
        <p:txBody>
          <a:bodyPr wrap="square" rtlCol="0">
            <a:spAutoFit/>
          </a:bodyPr>
          <a:lstStyle/>
          <a:p>
            <a:r>
              <a:rPr lang="sr-Cyrl-RS" b="1" i="1" dirty="0" smtClean="0">
                <a:solidFill>
                  <a:srgbClr val="FFFF00"/>
                </a:solidFill>
              </a:rPr>
              <a:t> Битка Душана и Лајоша </a:t>
            </a:r>
          </a:p>
          <a:p>
            <a:r>
              <a:rPr lang="sr-Cyrl-RS" b="1" i="1" dirty="0">
                <a:solidFill>
                  <a:srgbClr val="FFFF00"/>
                </a:solidFill>
              </a:rPr>
              <a:t> </a:t>
            </a:r>
            <a:r>
              <a:rPr lang="sr-Cyrl-RS" b="1" i="1" dirty="0" smtClean="0">
                <a:solidFill>
                  <a:srgbClr val="FFFF00"/>
                </a:solidFill>
              </a:rPr>
              <a:t>         код Рудника</a:t>
            </a:r>
            <a:endParaRPr lang="sr-Latn-RS" b="1" i="1" dirty="0">
              <a:solidFill>
                <a:srgbClr val="FFFF00"/>
              </a:solidFill>
            </a:endParaRPr>
          </a:p>
        </p:txBody>
      </p:sp>
      <p:sp>
        <p:nvSpPr>
          <p:cNvPr id="12" name="TextBox 11"/>
          <p:cNvSpPr txBox="1"/>
          <p:nvPr/>
        </p:nvSpPr>
        <p:spPr>
          <a:xfrm>
            <a:off x="4756508" y="4342567"/>
            <a:ext cx="2240924" cy="366050"/>
          </a:xfrm>
          <a:prstGeom prst="rect">
            <a:avLst/>
          </a:prstGeom>
          <a:noFill/>
        </p:spPr>
        <p:txBody>
          <a:bodyPr wrap="square" rtlCol="0">
            <a:spAutoFit/>
          </a:bodyPr>
          <a:lstStyle/>
          <a:p>
            <a:r>
              <a:rPr lang="sr-Cyrl-RS" b="1" i="1" dirty="0" smtClean="0">
                <a:solidFill>
                  <a:srgbClr val="FFFF00"/>
                </a:solidFill>
              </a:rPr>
              <a:t>Победа Душанова</a:t>
            </a:r>
            <a:endParaRPr lang="sr-Latn-RS" b="1" i="1" dirty="0">
              <a:solidFill>
                <a:srgbClr val="FFFF00"/>
              </a:solidFill>
            </a:endParaRPr>
          </a:p>
        </p:txBody>
      </p:sp>
    </p:spTree>
    <p:extLst>
      <p:ext uri="{BB962C8B-B14F-4D97-AF65-F5344CB8AC3E}">
        <p14:creationId xmlns:p14="http://schemas.microsoft.com/office/powerpoint/2010/main" val="13568086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34310" y="200483"/>
            <a:ext cx="1970468" cy="400110"/>
          </a:xfrm>
          <a:prstGeom prst="rect">
            <a:avLst/>
          </a:prstGeom>
          <a:noFill/>
        </p:spPr>
        <p:txBody>
          <a:bodyPr wrap="square" rtlCol="0">
            <a:spAutoFit/>
          </a:bodyPr>
          <a:lstStyle/>
          <a:p>
            <a:r>
              <a:rPr lang="sr-Cyrl-RS" sz="2000" b="1" dirty="0" smtClean="0"/>
              <a:t>Смрт Душанова</a:t>
            </a:r>
            <a:endParaRPr lang="sr-Latn-RS" sz="2000" b="1" dirty="0"/>
          </a:p>
        </p:txBody>
      </p:sp>
      <p:sp>
        <p:nvSpPr>
          <p:cNvPr id="5" name="TextBox 4"/>
          <p:cNvSpPr txBox="1"/>
          <p:nvPr/>
        </p:nvSpPr>
        <p:spPr>
          <a:xfrm>
            <a:off x="191994" y="5030914"/>
            <a:ext cx="11758411" cy="1754326"/>
          </a:xfrm>
          <a:prstGeom prst="rect">
            <a:avLst/>
          </a:prstGeom>
          <a:noFill/>
        </p:spPr>
        <p:txBody>
          <a:bodyPr wrap="square" rtlCol="0">
            <a:spAutoFit/>
          </a:bodyPr>
          <a:lstStyle/>
          <a:p>
            <a:pPr algn="just"/>
            <a:r>
              <a:rPr lang="sr-Cyrl-RS" b="1" dirty="0" smtClean="0"/>
              <a:t>Постоји много мишљења како је умро Душан и где се то десило. Историчари су подељени, неки мисле да је био у  у Грчкој, неки мисле да је умро у јужној Србији од тровања, неки чак мисле да је негде у току пута умро у Бугарској. Неки сматрају да је Душан умро у јануару или почетком пролећа 1355/56. године. Свечано је сахрањен у својој задужбини манастиру Св.Архангела Михаила и Гаврила, покрај Призрена и реке Бистрице. Тело је касније 1927. године пронашао научник Радослав Грујић и пренео у картонској кутији у подрум Патријаршије, а 1968. године је свечано и поред забране безбожничке власти пренето у Цркву Св.Марка на Ташмајдану.</a:t>
            </a:r>
            <a:endParaRPr lang="sr-Latn-RS" b="1" dirty="0"/>
          </a:p>
        </p:txBody>
      </p:sp>
      <p:graphicFrame>
        <p:nvGraphicFramePr>
          <p:cNvPr id="6" name="Object 5"/>
          <p:cNvGraphicFramePr>
            <a:graphicFrameLocks noChangeAspect="1"/>
          </p:cNvGraphicFramePr>
          <p:nvPr>
            <p:extLst>
              <p:ext uri="{D42A27DB-BD31-4B8C-83A1-F6EECF244321}">
                <p14:modId xmlns:p14="http://schemas.microsoft.com/office/powerpoint/2010/main" val="408222591"/>
              </p:ext>
            </p:extLst>
          </p:nvPr>
        </p:nvGraphicFramePr>
        <p:xfrm>
          <a:off x="4505901" y="833189"/>
          <a:ext cx="2427287" cy="3092450"/>
        </p:xfrm>
        <a:graphic>
          <a:graphicData uri="http://schemas.openxmlformats.org/presentationml/2006/ole">
            <mc:AlternateContent xmlns:mc="http://schemas.openxmlformats.org/markup-compatibility/2006">
              <mc:Choice xmlns:v="urn:schemas-microsoft-com:vml" Requires="v">
                <p:oleObj spid="_x0000_s11282" name="CorelDRAW" r:id="rId3" imgW="2426498" imgH="3091819" progId="CorelDRAW.Graphic.11">
                  <p:embed/>
                </p:oleObj>
              </mc:Choice>
              <mc:Fallback>
                <p:oleObj name="CorelDRAW" r:id="rId3" imgW="2426498" imgH="3091819" progId="CorelDRAW.Graphic.11">
                  <p:embed/>
                  <p:pic>
                    <p:nvPicPr>
                      <p:cNvPr id="0" name=""/>
                      <p:cNvPicPr/>
                      <p:nvPr/>
                    </p:nvPicPr>
                    <p:blipFill>
                      <a:blip r:embed="rId4"/>
                      <a:stretch>
                        <a:fillRect/>
                      </a:stretch>
                    </p:blipFill>
                    <p:spPr>
                      <a:xfrm>
                        <a:off x="4505901" y="833189"/>
                        <a:ext cx="2427287" cy="3092450"/>
                      </a:xfrm>
                      <a:prstGeom prst="rect">
                        <a:avLst/>
                      </a:prstGeom>
                    </p:spPr>
                  </p:pic>
                </p:oleObj>
              </mc:Fallback>
            </mc:AlternateContent>
          </a:graphicData>
        </a:graphic>
      </p:graphicFrame>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103" y="265653"/>
            <a:ext cx="3048134" cy="18526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103" y="2789515"/>
            <a:ext cx="3048134" cy="18728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2852" y="265653"/>
            <a:ext cx="3252296" cy="18526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42852" y="2616326"/>
            <a:ext cx="3252296" cy="191653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TextBox 13"/>
          <p:cNvSpPr txBox="1"/>
          <p:nvPr/>
        </p:nvSpPr>
        <p:spPr>
          <a:xfrm rot="-180000">
            <a:off x="946674" y="2087027"/>
            <a:ext cx="2450992" cy="584775"/>
          </a:xfrm>
          <a:prstGeom prst="rect">
            <a:avLst/>
          </a:prstGeom>
          <a:noFill/>
        </p:spPr>
        <p:txBody>
          <a:bodyPr wrap="none" rtlCol="0">
            <a:spAutoFit/>
          </a:bodyPr>
          <a:lstStyle/>
          <a:p>
            <a:r>
              <a:rPr lang="sr-Cyrl-RS" sz="1600" b="1" i="1" dirty="0" smtClean="0">
                <a:solidFill>
                  <a:srgbClr val="FFFF00"/>
                </a:solidFill>
              </a:rPr>
              <a:t>Манастир Св.Архангела</a:t>
            </a:r>
          </a:p>
          <a:p>
            <a:r>
              <a:rPr lang="sr-Cyrl-RS" sz="1600" b="1" i="1" dirty="0">
                <a:solidFill>
                  <a:srgbClr val="FFFF00"/>
                </a:solidFill>
              </a:rPr>
              <a:t> </a:t>
            </a:r>
            <a:r>
              <a:rPr lang="sr-Cyrl-RS" sz="1600" b="1" i="1" dirty="0" smtClean="0">
                <a:solidFill>
                  <a:srgbClr val="FFFF00"/>
                </a:solidFill>
              </a:rPr>
              <a:t>        код Призрена</a:t>
            </a:r>
            <a:endParaRPr lang="sr-Latn-RS" sz="1600" b="1" i="1" dirty="0">
              <a:solidFill>
                <a:srgbClr val="FFFF00"/>
              </a:solidFill>
            </a:endParaRPr>
          </a:p>
        </p:txBody>
      </p:sp>
      <p:sp>
        <p:nvSpPr>
          <p:cNvPr id="16" name="TextBox 15"/>
          <p:cNvSpPr txBox="1"/>
          <p:nvPr/>
        </p:nvSpPr>
        <p:spPr>
          <a:xfrm rot="-180000">
            <a:off x="1237363" y="4677370"/>
            <a:ext cx="1869614" cy="338554"/>
          </a:xfrm>
          <a:prstGeom prst="rect">
            <a:avLst/>
          </a:prstGeom>
          <a:noFill/>
        </p:spPr>
        <p:txBody>
          <a:bodyPr wrap="none" rtlCol="0">
            <a:spAutoFit/>
          </a:bodyPr>
          <a:lstStyle/>
          <a:p>
            <a:r>
              <a:rPr lang="sr-Cyrl-RS" sz="1600" b="1" i="1" dirty="0" smtClean="0">
                <a:solidFill>
                  <a:srgbClr val="FFFF00"/>
                </a:solidFill>
              </a:rPr>
              <a:t>Гроб цара Душана</a:t>
            </a:r>
            <a:endParaRPr lang="sr-Latn-RS" sz="1600" b="1" i="1" dirty="0">
              <a:solidFill>
                <a:srgbClr val="FFFF00"/>
              </a:solidFill>
            </a:endParaRPr>
          </a:p>
        </p:txBody>
      </p:sp>
      <p:sp>
        <p:nvSpPr>
          <p:cNvPr id="17" name="TextBox 16"/>
          <p:cNvSpPr txBox="1"/>
          <p:nvPr/>
        </p:nvSpPr>
        <p:spPr>
          <a:xfrm rot="-180000">
            <a:off x="8034822" y="2144288"/>
            <a:ext cx="2681824" cy="338554"/>
          </a:xfrm>
          <a:prstGeom prst="rect">
            <a:avLst/>
          </a:prstGeom>
          <a:noFill/>
        </p:spPr>
        <p:txBody>
          <a:bodyPr wrap="none" rtlCol="0">
            <a:spAutoFit/>
          </a:bodyPr>
          <a:lstStyle/>
          <a:p>
            <a:r>
              <a:rPr lang="sr-Cyrl-RS" sz="1600" b="1" i="1" dirty="0" smtClean="0">
                <a:solidFill>
                  <a:srgbClr val="FFFF00"/>
                </a:solidFill>
              </a:rPr>
              <a:t>Црква Св.Марка у Београду</a:t>
            </a:r>
            <a:endParaRPr lang="sr-Latn-RS" sz="1600" b="1" i="1" dirty="0">
              <a:solidFill>
                <a:srgbClr val="FFFF00"/>
              </a:solidFill>
            </a:endParaRPr>
          </a:p>
        </p:txBody>
      </p:sp>
      <p:sp>
        <p:nvSpPr>
          <p:cNvPr id="18" name="TextBox 17"/>
          <p:cNvSpPr txBox="1"/>
          <p:nvPr/>
        </p:nvSpPr>
        <p:spPr>
          <a:xfrm rot="21420000">
            <a:off x="7796987" y="4599048"/>
            <a:ext cx="2991909" cy="338554"/>
          </a:xfrm>
          <a:prstGeom prst="rect">
            <a:avLst/>
          </a:prstGeom>
          <a:noFill/>
        </p:spPr>
        <p:txBody>
          <a:bodyPr wrap="none" rtlCol="0">
            <a:spAutoFit/>
          </a:bodyPr>
          <a:lstStyle/>
          <a:p>
            <a:r>
              <a:rPr lang="sr-Cyrl-RS" sz="1600" b="1" i="1" dirty="0" smtClean="0">
                <a:solidFill>
                  <a:srgbClr val="FFFF00"/>
                </a:solidFill>
              </a:rPr>
              <a:t>Ковчег </a:t>
            </a:r>
            <a:r>
              <a:rPr lang="sr-Cyrl-RS" sz="1600" b="1" i="1" smtClean="0">
                <a:solidFill>
                  <a:srgbClr val="FFFF00"/>
                </a:solidFill>
              </a:rPr>
              <a:t>са телом цара </a:t>
            </a:r>
            <a:r>
              <a:rPr lang="sr-Cyrl-RS" sz="1600" b="1" i="1" dirty="0" smtClean="0">
                <a:solidFill>
                  <a:srgbClr val="FFFF00"/>
                </a:solidFill>
              </a:rPr>
              <a:t>Душана</a:t>
            </a:r>
            <a:endParaRPr lang="sr-Latn-RS" sz="1600" b="1" i="1" dirty="0">
              <a:solidFill>
                <a:srgbClr val="FFFF00"/>
              </a:solidFill>
            </a:endParaRPr>
          </a:p>
        </p:txBody>
      </p:sp>
    </p:spTree>
    <p:extLst>
      <p:ext uri="{BB962C8B-B14F-4D97-AF65-F5344CB8AC3E}">
        <p14:creationId xmlns:p14="http://schemas.microsoft.com/office/powerpoint/2010/main" val="3737204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00789" y="360609"/>
            <a:ext cx="2189408"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Урош постаје цар</a:t>
            </a:r>
            <a:endParaRPr lang="sr-Latn-RS" sz="2000" b="1" dirty="0"/>
          </a:p>
        </p:txBody>
      </p:sp>
      <p:sp>
        <p:nvSpPr>
          <p:cNvPr id="5" name="TextBox 4"/>
          <p:cNvSpPr txBox="1"/>
          <p:nvPr/>
        </p:nvSpPr>
        <p:spPr>
          <a:xfrm>
            <a:off x="347729" y="4597757"/>
            <a:ext cx="11487955"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Урош постаје цар у 0самнаестој години, као владар; Срба, Грка, Приморја, Арбаније и западних страна.. Душан је хтео да га ожени са неким западним племкињама, али су ти владари тражили да он промени веру, </a:t>
            </a:r>
            <a:r>
              <a:rPr lang="sr-Cyrl-RS" b="1" dirty="0"/>
              <a:t>ш</a:t>
            </a:r>
            <a:r>
              <a:rPr lang="sr-Cyrl-RS" b="1" dirty="0" smtClean="0"/>
              <a:t>то је он оштро одбио. На крају је Уроша оженио са њерком влашког кнеза Алекасандра Бесарабе Анком. Занимљиво је да је она као и све жене код претходних Немаћића се исто замонашила, као и Урошева мајка(Јелена+Јелисавета) под именом Марта. Урош се истицао у;доброти, правди, повучености, молитвености, милосрђу, незлобивости.. То су користли бахати обласни великаши, намећући своје жеље Урошу и непоштујући његову праведност у владању царством. </a:t>
            </a:r>
            <a:endParaRPr lang="sr-Latn-RS" b="1" dirty="0"/>
          </a:p>
        </p:txBody>
      </p:sp>
      <p:graphicFrame>
        <p:nvGraphicFramePr>
          <p:cNvPr id="6" name="Object 5"/>
          <p:cNvGraphicFramePr>
            <a:graphicFrameLocks noChangeAspect="1"/>
          </p:cNvGraphicFramePr>
          <p:nvPr>
            <p:extLst>
              <p:ext uri="{D42A27DB-BD31-4B8C-83A1-F6EECF244321}">
                <p14:modId xmlns:p14="http://schemas.microsoft.com/office/powerpoint/2010/main" val="3163129231"/>
              </p:ext>
            </p:extLst>
          </p:nvPr>
        </p:nvGraphicFramePr>
        <p:xfrm>
          <a:off x="627698" y="984994"/>
          <a:ext cx="2608263" cy="2995613"/>
        </p:xfrm>
        <a:graphic>
          <a:graphicData uri="http://schemas.openxmlformats.org/presentationml/2006/ole">
            <mc:AlternateContent xmlns:mc="http://schemas.openxmlformats.org/markup-compatibility/2006">
              <mc:Choice xmlns:v="urn:schemas-microsoft-com:vml" Requires="v">
                <p:oleObj spid="_x0000_s12305" name="CorelDRAW" r:id="rId3" imgW="2608979" imgH="2996263" progId="CorelDRAW.Graphic.11">
                  <p:embed/>
                </p:oleObj>
              </mc:Choice>
              <mc:Fallback>
                <p:oleObj name="CorelDRAW" r:id="rId3" imgW="2608979" imgH="2996263" progId="CorelDRAW.Graphic.11">
                  <p:embed/>
                  <p:pic>
                    <p:nvPicPr>
                      <p:cNvPr id="0" name=""/>
                      <p:cNvPicPr/>
                      <p:nvPr/>
                    </p:nvPicPr>
                    <p:blipFill>
                      <a:blip r:embed="rId4"/>
                      <a:stretch>
                        <a:fillRect/>
                      </a:stretch>
                    </p:blipFill>
                    <p:spPr>
                      <a:xfrm>
                        <a:off x="627698" y="984994"/>
                        <a:ext cx="2608263" cy="2995613"/>
                      </a:xfrm>
                      <a:prstGeom prst="rect">
                        <a:avLst/>
                      </a:prstGeom>
                    </p:spPr>
                  </p:pic>
                </p:oleObj>
              </mc:Fallback>
            </mc:AlternateContent>
          </a:graphicData>
        </a:graphic>
      </p:graphicFrame>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2412" y="1532666"/>
            <a:ext cx="2726162" cy="1584978"/>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0513" y="886883"/>
            <a:ext cx="2228113" cy="2970818"/>
          </a:xfrm>
          <a:prstGeom prst="rect">
            <a:avLst/>
          </a:prstGeom>
        </p:spPr>
      </p:pic>
      <p:sp>
        <p:nvSpPr>
          <p:cNvPr id="10" name="TextBox 9"/>
          <p:cNvSpPr txBox="1"/>
          <p:nvPr/>
        </p:nvSpPr>
        <p:spPr>
          <a:xfrm>
            <a:off x="493454" y="4043063"/>
            <a:ext cx="2876750" cy="369332"/>
          </a:xfrm>
          <a:prstGeom prst="rect">
            <a:avLst/>
          </a:prstGeom>
          <a:noFill/>
        </p:spPr>
        <p:txBody>
          <a:bodyPr wrap="none" rtlCol="0">
            <a:spAutoFit/>
          </a:bodyPr>
          <a:lstStyle/>
          <a:p>
            <a:r>
              <a:rPr lang="sr-Cyrl-RS" b="1" i="1" dirty="0" smtClean="0">
                <a:solidFill>
                  <a:srgbClr val="FFFF00"/>
                </a:solidFill>
              </a:rPr>
              <a:t>Крунисање Уроша за цара</a:t>
            </a:r>
            <a:endParaRPr lang="sr-Latn-RS" b="1" i="1" dirty="0">
              <a:solidFill>
                <a:srgbClr val="FFFF00"/>
              </a:solidFill>
            </a:endParaRPr>
          </a:p>
        </p:txBody>
      </p:sp>
      <p:sp>
        <p:nvSpPr>
          <p:cNvPr id="11" name="TextBox 10"/>
          <p:cNvSpPr txBox="1"/>
          <p:nvPr/>
        </p:nvSpPr>
        <p:spPr>
          <a:xfrm>
            <a:off x="8770513" y="3877902"/>
            <a:ext cx="2279150" cy="646331"/>
          </a:xfrm>
          <a:prstGeom prst="rect">
            <a:avLst/>
          </a:prstGeom>
          <a:noFill/>
        </p:spPr>
        <p:txBody>
          <a:bodyPr wrap="none" rtlCol="0">
            <a:spAutoFit/>
          </a:bodyPr>
          <a:lstStyle/>
          <a:p>
            <a:r>
              <a:rPr lang="sr-Cyrl-RS" dirty="0" smtClean="0"/>
              <a:t> </a:t>
            </a:r>
            <a:r>
              <a:rPr lang="sr-Cyrl-RS" b="1" i="1" dirty="0" smtClean="0">
                <a:solidFill>
                  <a:srgbClr val="FFFF00"/>
                </a:solidFill>
              </a:rPr>
              <a:t>Лоза Немањића на </a:t>
            </a:r>
          </a:p>
          <a:p>
            <a:r>
              <a:rPr lang="sr-Cyrl-RS" b="1" i="1" dirty="0">
                <a:solidFill>
                  <a:srgbClr val="FFFF00"/>
                </a:solidFill>
              </a:rPr>
              <a:t> </a:t>
            </a:r>
            <a:r>
              <a:rPr lang="sr-Cyrl-RS" b="1" i="1" dirty="0" smtClean="0">
                <a:solidFill>
                  <a:srgbClr val="FFFF00"/>
                </a:solidFill>
              </a:rPr>
              <a:t>којој је и цар Урош</a:t>
            </a:r>
            <a:endParaRPr lang="sr-Latn-RS" b="1" i="1" dirty="0">
              <a:solidFill>
                <a:srgbClr val="FFFF00"/>
              </a:solidFill>
            </a:endParaRPr>
          </a:p>
        </p:txBody>
      </p:sp>
      <p:sp>
        <p:nvSpPr>
          <p:cNvPr id="12" name="TextBox 11"/>
          <p:cNvSpPr txBox="1"/>
          <p:nvPr/>
        </p:nvSpPr>
        <p:spPr>
          <a:xfrm>
            <a:off x="4299378" y="3191168"/>
            <a:ext cx="2992229" cy="646331"/>
          </a:xfrm>
          <a:prstGeom prst="rect">
            <a:avLst/>
          </a:prstGeom>
          <a:noFill/>
        </p:spPr>
        <p:txBody>
          <a:bodyPr wrap="none" rtlCol="0">
            <a:spAutoFit/>
          </a:bodyPr>
          <a:lstStyle/>
          <a:p>
            <a:r>
              <a:rPr lang="sr-Cyrl-RS" b="1" i="1" dirty="0" smtClean="0">
                <a:solidFill>
                  <a:srgbClr val="FFFF00"/>
                </a:solidFill>
              </a:rPr>
              <a:t>Урош је био ожењен Анком</a:t>
            </a:r>
          </a:p>
          <a:p>
            <a:r>
              <a:rPr lang="sr-Cyrl-RS" b="1" i="1" dirty="0">
                <a:solidFill>
                  <a:srgbClr val="FFFF00"/>
                </a:solidFill>
              </a:rPr>
              <a:t> </a:t>
            </a:r>
            <a:r>
              <a:rPr lang="sr-Cyrl-RS" b="1" i="1" dirty="0" smtClean="0">
                <a:solidFill>
                  <a:srgbClr val="FFFF00"/>
                </a:solidFill>
              </a:rPr>
              <a:t>  њерком влашког кнеза</a:t>
            </a:r>
            <a:endParaRPr lang="sr-Latn-RS" b="1" i="1" dirty="0">
              <a:solidFill>
                <a:srgbClr val="FFFF00"/>
              </a:solidFill>
            </a:endParaRPr>
          </a:p>
        </p:txBody>
      </p:sp>
    </p:spTree>
    <p:extLst>
      <p:ext uri="{BB962C8B-B14F-4D97-AF65-F5344CB8AC3E}">
        <p14:creationId xmlns:p14="http://schemas.microsoft.com/office/powerpoint/2010/main" val="1993185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402837232"/>
              </p:ext>
            </p:extLst>
          </p:nvPr>
        </p:nvGraphicFramePr>
        <p:xfrm>
          <a:off x="8175839" y="1376497"/>
          <a:ext cx="2792121" cy="1836736"/>
        </p:xfrm>
        <a:graphic>
          <a:graphicData uri="http://schemas.openxmlformats.org/presentationml/2006/ole">
            <mc:AlternateContent xmlns:mc="http://schemas.openxmlformats.org/markup-compatibility/2006">
              <mc:Choice xmlns:v="urn:schemas-microsoft-com:vml" Requires="v">
                <p:oleObj spid="_x0000_s13343" name="CorelDRAW" r:id="rId3" imgW="2500732" imgH="1712998" progId="CorelDRAW.Graphic.11">
                  <p:embed/>
                </p:oleObj>
              </mc:Choice>
              <mc:Fallback>
                <p:oleObj name="CorelDRAW" r:id="rId3" imgW="2500732" imgH="1712998" progId="CorelDRAW.Graphic.11">
                  <p:embed/>
                  <p:pic>
                    <p:nvPicPr>
                      <p:cNvPr id="0" name=""/>
                      <p:cNvPicPr/>
                      <p:nvPr/>
                    </p:nvPicPr>
                    <p:blipFill>
                      <a:blip r:embed="rId4"/>
                      <a:stretch>
                        <a:fillRect/>
                      </a:stretch>
                    </p:blipFill>
                    <p:spPr>
                      <a:xfrm>
                        <a:off x="8175839" y="1376497"/>
                        <a:ext cx="2792121" cy="1836736"/>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02868301"/>
              </p:ext>
            </p:extLst>
          </p:nvPr>
        </p:nvGraphicFramePr>
        <p:xfrm>
          <a:off x="721218" y="1479528"/>
          <a:ext cx="2796460" cy="1836737"/>
        </p:xfrm>
        <a:graphic>
          <a:graphicData uri="http://schemas.openxmlformats.org/presentationml/2006/ole">
            <mc:AlternateContent xmlns:mc="http://schemas.openxmlformats.org/markup-compatibility/2006">
              <mc:Choice xmlns:v="urn:schemas-microsoft-com:vml" Requires="v">
                <p:oleObj spid="_x0000_s13344" name="CorelDRAW" r:id="rId5" imgW="2649200" imgH="1837168" progId="CorelDRAW.Graphic.11">
                  <p:embed/>
                </p:oleObj>
              </mc:Choice>
              <mc:Fallback>
                <p:oleObj name="CorelDRAW" r:id="rId5" imgW="2649200" imgH="1837168" progId="CorelDRAW.Graphic.11">
                  <p:embed/>
                  <p:pic>
                    <p:nvPicPr>
                      <p:cNvPr id="0" name=""/>
                      <p:cNvPicPr/>
                      <p:nvPr/>
                    </p:nvPicPr>
                    <p:blipFill>
                      <a:blip r:embed="rId6"/>
                      <a:stretch>
                        <a:fillRect/>
                      </a:stretch>
                    </p:blipFill>
                    <p:spPr>
                      <a:xfrm>
                        <a:off x="721218" y="1479528"/>
                        <a:ext cx="2796460" cy="1836737"/>
                      </a:xfrm>
                      <a:prstGeom prst="rect">
                        <a:avLst/>
                      </a:prstGeom>
                    </p:spPr>
                  </p:pic>
                </p:oleObj>
              </mc:Fallback>
            </mc:AlternateContent>
          </a:graphicData>
        </a:graphic>
      </p:graphicFrame>
      <p:sp>
        <p:nvSpPr>
          <p:cNvPr id="7" name="TextBox 6"/>
          <p:cNvSpPr txBox="1"/>
          <p:nvPr/>
        </p:nvSpPr>
        <p:spPr>
          <a:xfrm>
            <a:off x="4156031" y="257577"/>
            <a:ext cx="3155324"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sr-Cyrl-RS" sz="2000" b="1" dirty="0" smtClean="0"/>
              <a:t>Мученичка смрт Урошева</a:t>
            </a:r>
            <a:endParaRPr lang="sr-Latn-RS" sz="2000" b="1" dirty="0"/>
          </a:p>
        </p:txBody>
      </p:sp>
      <p:sp>
        <p:nvSpPr>
          <p:cNvPr id="8" name="TextBox 7"/>
          <p:cNvSpPr txBox="1"/>
          <p:nvPr/>
        </p:nvSpPr>
        <p:spPr>
          <a:xfrm>
            <a:off x="8393179" y="3361296"/>
            <a:ext cx="2357440" cy="369332"/>
          </a:xfrm>
          <a:prstGeom prst="rect">
            <a:avLst/>
          </a:prstGeom>
          <a:noFill/>
        </p:spPr>
        <p:txBody>
          <a:bodyPr wrap="none" rtlCol="0">
            <a:spAutoFit/>
          </a:bodyPr>
          <a:lstStyle/>
          <a:p>
            <a:r>
              <a:rPr lang="sr-Cyrl-RS" b="1" i="1" dirty="0" smtClean="0">
                <a:solidFill>
                  <a:srgbClr val="FFFF00"/>
                </a:solidFill>
              </a:rPr>
              <a:t>Убиство цара Уроша</a:t>
            </a:r>
            <a:endParaRPr lang="sr-Latn-RS" b="1" i="1" dirty="0">
              <a:solidFill>
                <a:srgbClr val="FFFF00"/>
              </a:solidFill>
            </a:endParaRPr>
          </a:p>
        </p:txBody>
      </p:sp>
      <p:sp>
        <p:nvSpPr>
          <p:cNvPr id="9" name="TextBox 8"/>
          <p:cNvSpPr txBox="1"/>
          <p:nvPr/>
        </p:nvSpPr>
        <p:spPr>
          <a:xfrm>
            <a:off x="967209" y="3445054"/>
            <a:ext cx="2304477" cy="369332"/>
          </a:xfrm>
          <a:prstGeom prst="rect">
            <a:avLst/>
          </a:prstGeom>
          <a:noFill/>
        </p:spPr>
        <p:txBody>
          <a:bodyPr wrap="none" rtlCol="0">
            <a:spAutoFit/>
          </a:bodyPr>
          <a:lstStyle/>
          <a:p>
            <a:r>
              <a:rPr lang="sr-Cyrl-RS" b="1" i="1" dirty="0" smtClean="0">
                <a:solidFill>
                  <a:srgbClr val="FFFF00"/>
                </a:solidFill>
              </a:rPr>
              <a:t>Сахрана цара Уроша</a:t>
            </a:r>
            <a:endParaRPr lang="sr-Latn-RS" b="1" i="1" dirty="0">
              <a:solidFill>
                <a:srgbClr val="FFFF00"/>
              </a:solidFill>
            </a:endParaRPr>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2367" y="896941"/>
            <a:ext cx="2084923" cy="2917445"/>
          </a:xfrm>
          <a:prstGeom prst="rect">
            <a:avLst/>
          </a:prstGeom>
        </p:spPr>
      </p:pic>
      <p:sp>
        <p:nvSpPr>
          <p:cNvPr id="11" name="TextBox 10"/>
          <p:cNvSpPr txBox="1"/>
          <p:nvPr/>
        </p:nvSpPr>
        <p:spPr>
          <a:xfrm>
            <a:off x="218940" y="4417455"/>
            <a:ext cx="11809927" cy="204420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Као непријатељ свих људи ђаво није могао да поднесе да српска средњовековна држава и црква опстане независна, па је ишао по старом обичају да заведе и посвађа људе. То је успело када су се многи великаши превише осилили, а један од њих је био и краљ Вукашин, који је на превару позвао Уроша у лов код Неродимља и наредио неком свом војнику да га убије. Урош је тајно сахрањен у једном манастиру Пресвете Богородице поред Урошевца, али његова верујућа и поштена мајка је покушала да нађе сина.. И када је схватила шта се десило, замолила је једног калуђера да јој каже где је њен син и он је јој је показао гроб, где се налазило Урошево тело.</a:t>
            </a:r>
            <a:endParaRPr lang="sr-Latn-RS" b="1" dirty="0"/>
          </a:p>
        </p:txBody>
      </p:sp>
      <p:sp>
        <p:nvSpPr>
          <p:cNvPr id="12" name="TextBox 11"/>
          <p:cNvSpPr txBox="1"/>
          <p:nvPr/>
        </p:nvSpPr>
        <p:spPr>
          <a:xfrm>
            <a:off x="4785645" y="3849818"/>
            <a:ext cx="1896096" cy="369332"/>
          </a:xfrm>
          <a:prstGeom prst="rect">
            <a:avLst/>
          </a:prstGeom>
          <a:noFill/>
        </p:spPr>
        <p:txBody>
          <a:bodyPr wrap="none" rtlCol="0">
            <a:spAutoFit/>
          </a:bodyPr>
          <a:lstStyle/>
          <a:p>
            <a:r>
              <a:rPr lang="sr-Cyrl-RS" b="1" i="1" dirty="0" smtClean="0">
                <a:solidFill>
                  <a:srgbClr val="FFFF00"/>
                </a:solidFill>
              </a:rPr>
              <a:t>Свети Цар Урош</a:t>
            </a:r>
          </a:p>
        </p:txBody>
      </p:sp>
    </p:spTree>
    <p:extLst>
      <p:ext uri="{BB962C8B-B14F-4D97-AF65-F5344CB8AC3E}">
        <p14:creationId xmlns:p14="http://schemas.microsoft.com/office/powerpoint/2010/main" val="2638199270"/>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983664818"/>
              </p:ext>
            </p:extLst>
          </p:nvPr>
        </p:nvGraphicFramePr>
        <p:xfrm>
          <a:off x="850499" y="1717395"/>
          <a:ext cx="2549525" cy="1944687"/>
        </p:xfrm>
        <a:graphic>
          <a:graphicData uri="http://schemas.openxmlformats.org/presentationml/2006/ole">
            <mc:AlternateContent xmlns:mc="http://schemas.openxmlformats.org/markup-compatibility/2006">
              <mc:Choice xmlns:v="urn:schemas-microsoft-com:vml" Requires="v">
                <p:oleObj spid="_x0000_s14366" name="CorelDRAW" r:id="rId3" imgW="2549322" imgH="1672239" progId="CorelDRAW.Graphic.11">
                  <p:embed/>
                </p:oleObj>
              </mc:Choice>
              <mc:Fallback>
                <p:oleObj name="CorelDRAW" r:id="rId3" imgW="2549322" imgH="1672239" progId="CorelDRAW.Graphic.11">
                  <p:embed/>
                  <p:pic>
                    <p:nvPicPr>
                      <p:cNvPr id="0" name=""/>
                      <p:cNvPicPr/>
                      <p:nvPr/>
                    </p:nvPicPr>
                    <p:blipFill>
                      <a:blip r:embed="rId4"/>
                      <a:stretch>
                        <a:fillRect/>
                      </a:stretch>
                    </p:blipFill>
                    <p:spPr>
                      <a:xfrm>
                        <a:off x="850499" y="1717395"/>
                        <a:ext cx="2549525" cy="1944687"/>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980026098"/>
              </p:ext>
            </p:extLst>
          </p:nvPr>
        </p:nvGraphicFramePr>
        <p:xfrm>
          <a:off x="7963681" y="1717396"/>
          <a:ext cx="2712905" cy="1944687"/>
        </p:xfrm>
        <a:graphic>
          <a:graphicData uri="http://schemas.openxmlformats.org/presentationml/2006/ole">
            <mc:AlternateContent xmlns:mc="http://schemas.openxmlformats.org/markup-compatibility/2006">
              <mc:Choice xmlns:v="urn:schemas-microsoft-com:vml" Requires="v">
                <p:oleObj spid="_x0000_s14367" name="CorelDRAW" r:id="rId5" imgW="2493444" imgH="1945141" progId="CorelDRAW.Graphic.11">
                  <p:embed/>
                </p:oleObj>
              </mc:Choice>
              <mc:Fallback>
                <p:oleObj name="CorelDRAW" r:id="rId5" imgW="2493444" imgH="1945141" progId="CorelDRAW.Graphic.11">
                  <p:embed/>
                  <p:pic>
                    <p:nvPicPr>
                      <p:cNvPr id="0" name=""/>
                      <p:cNvPicPr/>
                      <p:nvPr/>
                    </p:nvPicPr>
                    <p:blipFill>
                      <a:blip r:embed="rId6"/>
                      <a:stretch>
                        <a:fillRect/>
                      </a:stretch>
                    </p:blipFill>
                    <p:spPr>
                      <a:xfrm>
                        <a:off x="7963681" y="1717396"/>
                        <a:ext cx="2712905" cy="1944687"/>
                      </a:xfrm>
                      <a:prstGeom prst="rect">
                        <a:avLst/>
                      </a:prstGeom>
                    </p:spPr>
                  </p:pic>
                </p:oleObj>
              </mc:Fallback>
            </mc:AlternateContent>
          </a:graphicData>
        </a:graphic>
      </p:graphicFrame>
      <p:sp>
        <p:nvSpPr>
          <p:cNvPr id="7" name="TextBox 6"/>
          <p:cNvSpPr txBox="1"/>
          <p:nvPr/>
        </p:nvSpPr>
        <p:spPr>
          <a:xfrm>
            <a:off x="3001271" y="180304"/>
            <a:ext cx="6091214"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r-Cyrl-RS" sz="2000" b="1" dirty="0" smtClean="0"/>
              <a:t>Чудесан проналазак моштију Светог Цара Уроша</a:t>
            </a:r>
            <a:endParaRPr lang="sr-Latn-RS" sz="2000" b="1" dirty="0"/>
          </a:p>
        </p:txBody>
      </p:sp>
      <p:sp>
        <p:nvSpPr>
          <p:cNvPr id="8" name="TextBox 7"/>
          <p:cNvSpPr txBox="1"/>
          <p:nvPr/>
        </p:nvSpPr>
        <p:spPr>
          <a:xfrm>
            <a:off x="1996473" y="765011"/>
            <a:ext cx="9129294" cy="369332"/>
          </a:xfrm>
          <a:prstGeom prst="rect">
            <a:avLst/>
          </a:prstGeom>
          <a:noFill/>
        </p:spPr>
        <p:txBody>
          <a:bodyPr wrap="none" rtlCol="0">
            <a:spAutoFit/>
          </a:bodyPr>
          <a:lstStyle/>
          <a:p>
            <a:r>
              <a:rPr lang="sr-Cyrl-RS" b="1" i="1" dirty="0" smtClean="0">
                <a:solidFill>
                  <a:srgbClr val="FFFF00"/>
                </a:solidFill>
              </a:rPr>
              <a:t>+правда+вера+незлобивост+мирољубивост+молитва+милосрђе=Светитељ Божији</a:t>
            </a:r>
            <a:endParaRPr lang="sr-Latn-RS" b="1" i="1" dirty="0">
              <a:solidFill>
                <a:srgbClr val="FFFF00"/>
              </a:solidFill>
            </a:endParaRP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32449" y="1318940"/>
            <a:ext cx="2158655" cy="28666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p:cNvSpPr txBox="1"/>
          <p:nvPr/>
        </p:nvSpPr>
        <p:spPr>
          <a:xfrm>
            <a:off x="193430" y="4923371"/>
            <a:ext cx="11706895" cy="180584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Позната српска лоша особина заборављање славних личности из прошлости или садшњости није заобишла ни Уроша. Дуго времена после његове смрти, људи су забаровали на његов значај, али то није заборавио један чобанин, који је чувао стадо поред цркве где је сахрањен Свети Цар Урош. Урош се њему јави објавивши где му се налази тело. На почетку нико није веровао том чобанину,али кад су откопали место видели су мошти цара </a:t>
            </a:r>
            <a:r>
              <a:rPr lang="sr-Cyrl-RS" b="1" smtClean="0"/>
              <a:t>Уроша.Године 1642. </a:t>
            </a:r>
            <a:r>
              <a:rPr lang="sr-Cyrl-RS" b="1" dirty="0" smtClean="0"/>
              <a:t>патријарху Пајсију Јањевцу јави се Урош неколико пута са прекором да су га заборавили, па Пајсије написао службу новом светитељу Српском и житије његово.</a:t>
            </a:r>
            <a:endParaRPr lang="sr-Latn-RS" b="1" dirty="0"/>
          </a:p>
        </p:txBody>
      </p:sp>
      <p:sp>
        <p:nvSpPr>
          <p:cNvPr id="11" name="TextBox 10"/>
          <p:cNvSpPr txBox="1"/>
          <p:nvPr/>
        </p:nvSpPr>
        <p:spPr>
          <a:xfrm>
            <a:off x="735553" y="3753488"/>
            <a:ext cx="2779415" cy="646331"/>
          </a:xfrm>
          <a:prstGeom prst="rect">
            <a:avLst/>
          </a:prstGeom>
          <a:noFill/>
        </p:spPr>
        <p:txBody>
          <a:bodyPr wrap="none" rtlCol="0">
            <a:spAutoFit/>
          </a:bodyPr>
          <a:lstStyle/>
          <a:p>
            <a:r>
              <a:rPr lang="sr-Cyrl-RS" b="1" i="1" dirty="0" smtClean="0">
                <a:solidFill>
                  <a:srgbClr val="FFFF00"/>
                </a:solidFill>
              </a:rPr>
              <a:t>     Чудесан проналазак</a:t>
            </a:r>
          </a:p>
          <a:p>
            <a:r>
              <a:rPr lang="sr-Cyrl-RS" b="1" i="1" dirty="0">
                <a:solidFill>
                  <a:srgbClr val="FFFF00"/>
                </a:solidFill>
              </a:rPr>
              <a:t> </a:t>
            </a:r>
            <a:r>
              <a:rPr lang="sr-Cyrl-RS" b="1" i="1" dirty="0" smtClean="0">
                <a:solidFill>
                  <a:srgbClr val="FFFF00"/>
                </a:solidFill>
              </a:rPr>
              <a:t>моштију Св.Цара Уроша</a:t>
            </a:r>
            <a:endParaRPr lang="sr-Latn-RS" b="1" i="1" dirty="0">
              <a:solidFill>
                <a:srgbClr val="FFFF00"/>
              </a:solidFill>
            </a:endParaRPr>
          </a:p>
        </p:txBody>
      </p:sp>
      <p:sp>
        <p:nvSpPr>
          <p:cNvPr id="12" name="TextBox 11"/>
          <p:cNvSpPr txBox="1"/>
          <p:nvPr/>
        </p:nvSpPr>
        <p:spPr>
          <a:xfrm>
            <a:off x="8160456" y="3738859"/>
            <a:ext cx="2319353" cy="646331"/>
          </a:xfrm>
          <a:prstGeom prst="rect">
            <a:avLst/>
          </a:prstGeom>
          <a:noFill/>
        </p:spPr>
        <p:txBody>
          <a:bodyPr wrap="none" rtlCol="0">
            <a:spAutoFit/>
          </a:bodyPr>
          <a:lstStyle/>
          <a:p>
            <a:r>
              <a:rPr lang="sr-Cyrl-RS" dirty="0" smtClean="0"/>
              <a:t>    </a:t>
            </a:r>
            <a:r>
              <a:rPr lang="sr-Cyrl-RS" b="1" i="1" dirty="0" smtClean="0">
                <a:solidFill>
                  <a:srgbClr val="FFFF00"/>
                </a:solidFill>
              </a:rPr>
              <a:t>Пренос моштију </a:t>
            </a:r>
          </a:p>
          <a:p>
            <a:r>
              <a:rPr lang="sr-Cyrl-RS" b="1" i="1" dirty="0" smtClean="0">
                <a:solidFill>
                  <a:srgbClr val="FFFF00"/>
                </a:solidFill>
              </a:rPr>
              <a:t>Светог Цара Уроша</a:t>
            </a:r>
            <a:endParaRPr lang="sr-Latn-RS" b="1" i="1" dirty="0">
              <a:solidFill>
                <a:srgbClr val="FFFF00"/>
              </a:solidFill>
            </a:endParaRPr>
          </a:p>
        </p:txBody>
      </p:sp>
    </p:spTree>
    <p:extLst>
      <p:ext uri="{BB962C8B-B14F-4D97-AF65-F5344CB8AC3E}">
        <p14:creationId xmlns:p14="http://schemas.microsoft.com/office/powerpoint/2010/main" val="1007024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7185" y="237057"/>
            <a:ext cx="4235711"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Пренос моштију Светог цара Уроша</a:t>
            </a:r>
            <a:endParaRPr lang="sr-Latn-RS" sz="2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26" y="2329475"/>
            <a:ext cx="2575682" cy="257066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2376" y="3465236"/>
            <a:ext cx="4005330" cy="231037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2376" y="880105"/>
            <a:ext cx="4005330" cy="209925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3241" y="2329475"/>
            <a:ext cx="2535699" cy="2529770"/>
          </a:xfrm>
          <a:prstGeom prst="rect">
            <a:avLst/>
          </a:prstGeom>
        </p:spPr>
      </p:pic>
      <p:sp>
        <p:nvSpPr>
          <p:cNvPr id="9" name="TextBox 8"/>
          <p:cNvSpPr txBox="1"/>
          <p:nvPr/>
        </p:nvSpPr>
        <p:spPr>
          <a:xfrm>
            <a:off x="154639" y="993523"/>
            <a:ext cx="346432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У 18. веку тело Цара Уроша је  због опасности од Турака пренето у манастир Јазак на Фрушкој Гори.</a:t>
            </a:r>
            <a:endParaRPr lang="sr-Latn-RS" b="1" dirty="0"/>
          </a:p>
        </p:txBody>
      </p:sp>
      <p:sp>
        <p:nvSpPr>
          <p:cNvPr id="10" name="TextBox 9"/>
          <p:cNvSpPr txBox="1"/>
          <p:nvPr/>
        </p:nvSpPr>
        <p:spPr>
          <a:xfrm>
            <a:off x="133115" y="5175450"/>
            <a:ext cx="354164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У току другог Светског рата због опасности да ће их злонамерни </a:t>
            </a:r>
          </a:p>
          <a:p>
            <a:pPr algn="just"/>
            <a:r>
              <a:rPr lang="sr-Cyrl-RS" b="1" dirty="0" smtClean="0"/>
              <a:t>Хрвати уништити, пренете су у Београд.</a:t>
            </a:r>
            <a:endParaRPr lang="sr-Latn-RS" b="1" dirty="0"/>
          </a:p>
        </p:txBody>
      </p:sp>
      <p:sp>
        <p:nvSpPr>
          <p:cNvPr id="11" name="TextBox 10"/>
          <p:cNvSpPr txBox="1"/>
          <p:nvPr/>
        </p:nvSpPr>
        <p:spPr>
          <a:xfrm>
            <a:off x="8203842" y="993523"/>
            <a:ext cx="3760631"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Познато је да је неки муслиман из Сарајева 1710. године поклонио дар у сребру, јер га је Свети цар Урош излечио од неке болести.</a:t>
            </a:r>
            <a:endParaRPr lang="sr-Latn-RS" b="1" dirty="0"/>
          </a:p>
        </p:txBody>
      </p:sp>
      <p:sp>
        <p:nvSpPr>
          <p:cNvPr id="12" name="TextBox 11"/>
          <p:cNvSpPr txBox="1"/>
          <p:nvPr/>
        </p:nvSpPr>
        <p:spPr>
          <a:xfrm>
            <a:off x="8203842" y="4996855"/>
            <a:ext cx="3760631"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Мошти цара Уроша су из Саборне цркве у Београду свечано поново враћене у манастир Јазак 2001. године.</a:t>
            </a:r>
            <a:endParaRPr lang="sr-Latn-RS" b="1" dirty="0"/>
          </a:p>
        </p:txBody>
      </p:sp>
    </p:spTree>
    <p:extLst>
      <p:ext uri="{BB962C8B-B14F-4D97-AF65-F5344CB8AC3E}">
        <p14:creationId xmlns:p14="http://schemas.microsoft.com/office/powerpoint/2010/main" val="33539329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20312" y="231743"/>
            <a:ext cx="3047309"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Детињство Цара Душана</a:t>
            </a:r>
            <a:endParaRPr lang="sr-Latn-RS" sz="2000" b="1" dirty="0"/>
          </a:p>
        </p:txBody>
      </p:sp>
      <p:sp>
        <p:nvSpPr>
          <p:cNvPr id="5" name="TextBox 4"/>
          <p:cNvSpPr txBox="1"/>
          <p:nvPr/>
        </p:nvSpPr>
        <p:spPr>
          <a:xfrm>
            <a:off x="4988623" y="701710"/>
            <a:ext cx="1537600" cy="369332"/>
          </a:xfrm>
          <a:prstGeom prst="rect">
            <a:avLst/>
          </a:prstGeom>
          <a:noFill/>
        </p:spPr>
        <p:txBody>
          <a:bodyPr wrap="none" rtlCol="0">
            <a:spAutoFit/>
          </a:bodyPr>
          <a:lstStyle/>
          <a:p>
            <a:r>
              <a:rPr lang="sr-Cyrl-RS" b="1" dirty="0" smtClean="0">
                <a:solidFill>
                  <a:srgbClr val="FFFF00"/>
                </a:solidFill>
              </a:rPr>
              <a:t>+васпитање+</a:t>
            </a:r>
            <a:endParaRPr lang="sr-Latn-RS" b="1" dirty="0">
              <a:solidFill>
                <a:srgbClr val="FFFF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0312" y="3001617"/>
            <a:ext cx="2874222" cy="174307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2998" y="321972"/>
            <a:ext cx="2914435" cy="183755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0312" y="1101820"/>
            <a:ext cx="2874223" cy="170992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062" y="2615485"/>
            <a:ext cx="2644787" cy="1737574"/>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2998" y="2741025"/>
            <a:ext cx="2914435" cy="173757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078" y="280883"/>
            <a:ext cx="2683771" cy="1878640"/>
          </a:xfrm>
          <a:prstGeom prst="rect">
            <a:avLst/>
          </a:prstGeom>
        </p:spPr>
      </p:pic>
      <p:sp>
        <p:nvSpPr>
          <p:cNvPr id="12" name="TextBox 11"/>
          <p:cNvSpPr txBox="1"/>
          <p:nvPr/>
        </p:nvSpPr>
        <p:spPr>
          <a:xfrm>
            <a:off x="154546" y="4934561"/>
            <a:ext cx="11822806" cy="175432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Душан је био васпитаван од своје побожне мајке Теодоре до своје седме године у окружењу прелепих предела </a:t>
            </a:r>
          </a:p>
          <a:p>
            <a:pPr algn="just"/>
            <a:r>
              <a:rPr lang="sr-Cyrl-RS" b="1" dirty="0" smtClean="0"/>
              <a:t>Росавског језера, где се налази мношто извора, острваца, биљака, птица.. То је све подсећало на Рајска насеља које је Бог обећао онима који га поштују. Када је се оцем отишао у Цариград имао је приватне учитеље, са којима је савладао добро Грчки језик, писање, рачунање, многе историјске лекције из библијске и светске историје.. Због велике физичке снаге и раста, брзо је напредовао у јахању, мачевању и разним вештинама. Он се око 1321. године враћа у место свог рођења владајући тим областима које је добио од оца.</a:t>
            </a:r>
            <a:endParaRPr lang="sr-Latn-RS" b="1" dirty="0"/>
          </a:p>
        </p:txBody>
      </p:sp>
    </p:spTree>
    <p:extLst>
      <p:ext uri="{BB962C8B-B14F-4D97-AF65-F5344CB8AC3E}">
        <p14:creationId xmlns:p14="http://schemas.microsoft.com/office/powerpoint/2010/main" val="21545698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733" y="1313730"/>
            <a:ext cx="2072225" cy="1344146"/>
          </a:xfrm>
          <a:prstGeom prst="rect">
            <a:avLst/>
          </a:prstGeom>
          <a:ln>
            <a:solidFill>
              <a:schemeClr val="tx2">
                <a:lumMod val="75000"/>
              </a:schemeClr>
            </a:solid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5807" y="1313730"/>
            <a:ext cx="1941228" cy="1344146"/>
          </a:xfrm>
          <a:prstGeom prst="rect">
            <a:avLst/>
          </a:prstGeom>
          <a:ln>
            <a:solidFill>
              <a:schemeClr val="tx2">
                <a:lumMod val="75000"/>
              </a:schemeClr>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3884" y="1313730"/>
            <a:ext cx="1852817" cy="1344146"/>
          </a:xfrm>
          <a:prstGeom prst="rect">
            <a:avLst/>
          </a:prstGeom>
          <a:ln>
            <a:solidFill>
              <a:schemeClr val="tx2">
                <a:lumMod val="75000"/>
              </a:schemeClr>
            </a:solid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733" y="3571518"/>
            <a:ext cx="2072225" cy="1344146"/>
          </a:xfrm>
          <a:prstGeom prst="rect">
            <a:avLst/>
          </a:prstGeom>
          <a:ln>
            <a:solidFill>
              <a:schemeClr val="tx2">
                <a:lumMod val="75000"/>
              </a:schemeClr>
            </a:solidFill>
          </a:ln>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5516" y="1313730"/>
            <a:ext cx="1751526" cy="1344146"/>
          </a:xfrm>
          <a:prstGeom prst="rect">
            <a:avLst/>
          </a:prstGeom>
          <a:ln>
            <a:solidFill>
              <a:schemeClr val="tx2">
                <a:lumMod val="75000"/>
              </a:schemeClr>
            </a:solidFill>
          </a:ln>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8287" y="3571518"/>
            <a:ext cx="1988748" cy="1344146"/>
          </a:xfrm>
          <a:prstGeom prst="rect">
            <a:avLst/>
          </a:prstGeom>
          <a:ln>
            <a:solidFill>
              <a:schemeClr val="tx2">
                <a:lumMod val="75000"/>
              </a:schemeClr>
            </a:solidFill>
          </a:ln>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36364" y="3571518"/>
            <a:ext cx="1839938" cy="1344146"/>
          </a:xfrm>
          <a:prstGeom prst="rect">
            <a:avLst/>
          </a:prstGeom>
          <a:ln>
            <a:solidFill>
              <a:schemeClr val="tx2">
                <a:lumMod val="75000"/>
              </a:schemeClr>
            </a:solidFill>
          </a:ln>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95516" y="3571518"/>
            <a:ext cx="1751525" cy="1344146"/>
          </a:xfrm>
          <a:prstGeom prst="rect">
            <a:avLst/>
          </a:prstGeom>
          <a:ln>
            <a:solidFill>
              <a:schemeClr val="tx2">
                <a:lumMod val="75000"/>
              </a:schemeClr>
            </a:solidFill>
          </a:ln>
        </p:spPr>
      </p:pic>
      <p:sp>
        <p:nvSpPr>
          <p:cNvPr id="16" name="Plus 15"/>
          <p:cNvSpPr/>
          <p:nvPr/>
        </p:nvSpPr>
        <p:spPr>
          <a:xfrm>
            <a:off x="2923504" y="1650952"/>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17" name="Plus 16"/>
          <p:cNvSpPr/>
          <p:nvPr/>
        </p:nvSpPr>
        <p:spPr>
          <a:xfrm>
            <a:off x="5692420" y="1650951"/>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18" name="Plus 17"/>
          <p:cNvSpPr/>
          <p:nvPr/>
        </p:nvSpPr>
        <p:spPr>
          <a:xfrm>
            <a:off x="8451951" y="1650950"/>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19" name="Plus 18"/>
          <p:cNvSpPr/>
          <p:nvPr/>
        </p:nvSpPr>
        <p:spPr>
          <a:xfrm>
            <a:off x="2899744" y="3812454"/>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20" name="Plus 19"/>
          <p:cNvSpPr/>
          <p:nvPr/>
        </p:nvSpPr>
        <p:spPr>
          <a:xfrm>
            <a:off x="8460465" y="3812452"/>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21" name="Plus 20"/>
          <p:cNvSpPr/>
          <p:nvPr/>
        </p:nvSpPr>
        <p:spPr>
          <a:xfrm>
            <a:off x="5705931" y="3812453"/>
            <a:ext cx="527756" cy="66970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p>
        </p:txBody>
      </p:sp>
      <p:sp>
        <p:nvSpPr>
          <p:cNvPr id="22" name="Equal 21"/>
          <p:cNvSpPr/>
          <p:nvPr/>
        </p:nvSpPr>
        <p:spPr>
          <a:xfrm>
            <a:off x="5172702" y="5412373"/>
            <a:ext cx="1429555" cy="65682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solidFill>
                <a:schemeClr val="tx1"/>
              </a:solidFill>
            </a:endParaRPr>
          </a:p>
        </p:txBody>
      </p:sp>
      <p:sp>
        <p:nvSpPr>
          <p:cNvPr id="24" name="TextBox 23"/>
          <p:cNvSpPr txBox="1"/>
          <p:nvPr/>
        </p:nvSpPr>
        <p:spPr>
          <a:xfrm>
            <a:off x="337110" y="2708998"/>
            <a:ext cx="2791470"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Издржљивост Немањина</a:t>
            </a:r>
            <a:endParaRPr lang="sr-Latn-RS" b="1" dirty="0">
              <a:solidFill>
                <a:srgbClr val="FFFF00"/>
              </a:solidFill>
            </a:endParaRPr>
          </a:p>
        </p:txBody>
      </p:sp>
      <p:sp>
        <p:nvSpPr>
          <p:cNvPr id="25" name="TextBox 24"/>
          <p:cNvSpPr txBox="1"/>
          <p:nvPr/>
        </p:nvSpPr>
        <p:spPr>
          <a:xfrm>
            <a:off x="3837789" y="2693602"/>
            <a:ext cx="1477264"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Вера Савина</a:t>
            </a:r>
            <a:endParaRPr lang="sr-Latn-RS" b="1" dirty="0">
              <a:solidFill>
                <a:srgbClr val="FFFF00"/>
              </a:solidFill>
            </a:endParaRPr>
          </a:p>
        </p:txBody>
      </p:sp>
      <p:sp>
        <p:nvSpPr>
          <p:cNvPr id="26" name="TextBox 25"/>
          <p:cNvSpPr txBox="1"/>
          <p:nvPr/>
        </p:nvSpPr>
        <p:spPr>
          <a:xfrm>
            <a:off x="6220176" y="2708998"/>
            <a:ext cx="2224776"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Мудрост Стефанова</a:t>
            </a:r>
            <a:endParaRPr lang="sr-Latn-RS" b="1" dirty="0">
              <a:solidFill>
                <a:srgbClr val="FFFF00"/>
              </a:solidFill>
            </a:endParaRPr>
          </a:p>
        </p:txBody>
      </p:sp>
      <p:sp>
        <p:nvSpPr>
          <p:cNvPr id="27" name="TextBox 26"/>
          <p:cNvSpPr txBox="1"/>
          <p:nvPr/>
        </p:nvSpPr>
        <p:spPr>
          <a:xfrm>
            <a:off x="8779033" y="2742105"/>
            <a:ext cx="2584490"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Покајање Драгутиново</a:t>
            </a:r>
            <a:endParaRPr lang="sr-Latn-RS" b="1" dirty="0">
              <a:solidFill>
                <a:srgbClr val="FFFF00"/>
              </a:solidFill>
            </a:endParaRPr>
          </a:p>
        </p:txBody>
      </p:sp>
      <p:sp>
        <p:nvSpPr>
          <p:cNvPr id="28" name="TextBox 27"/>
          <p:cNvSpPr txBox="1"/>
          <p:nvPr/>
        </p:nvSpPr>
        <p:spPr>
          <a:xfrm>
            <a:off x="25619" y="5039520"/>
            <a:ext cx="3256341"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Задужбинарство Милутиново</a:t>
            </a:r>
            <a:endParaRPr lang="sr-Latn-RS" b="1" dirty="0">
              <a:solidFill>
                <a:srgbClr val="FFFF00"/>
              </a:solidFill>
            </a:endParaRPr>
          </a:p>
        </p:txBody>
      </p:sp>
      <p:sp>
        <p:nvSpPr>
          <p:cNvPr id="29" name="TextBox 28"/>
          <p:cNvSpPr txBox="1"/>
          <p:nvPr/>
        </p:nvSpPr>
        <p:spPr>
          <a:xfrm>
            <a:off x="3385803" y="5039520"/>
            <a:ext cx="2397836"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Трпљење Дечанскога</a:t>
            </a:r>
            <a:endParaRPr lang="sr-Latn-RS" b="1" dirty="0">
              <a:solidFill>
                <a:srgbClr val="FFFF00"/>
              </a:solidFill>
            </a:endParaRPr>
          </a:p>
        </p:txBody>
      </p:sp>
      <p:sp>
        <p:nvSpPr>
          <p:cNvPr id="30" name="TextBox 29"/>
          <p:cNvSpPr txBox="1"/>
          <p:nvPr/>
        </p:nvSpPr>
        <p:spPr>
          <a:xfrm>
            <a:off x="6103124" y="4998502"/>
            <a:ext cx="2477794"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Незлобивост Урошева</a:t>
            </a:r>
            <a:endParaRPr lang="sr-Latn-RS" b="1" dirty="0">
              <a:solidFill>
                <a:srgbClr val="FFFF00"/>
              </a:solidFill>
            </a:endParaRPr>
          </a:p>
        </p:txBody>
      </p:sp>
      <p:sp>
        <p:nvSpPr>
          <p:cNvPr id="31" name="TextBox 30"/>
          <p:cNvSpPr txBox="1"/>
          <p:nvPr/>
        </p:nvSpPr>
        <p:spPr>
          <a:xfrm>
            <a:off x="9173532" y="5039520"/>
            <a:ext cx="1795492" cy="369332"/>
          </a:xfrm>
          <a:prstGeom prst="rect">
            <a:avLst/>
          </a:prstGeom>
          <a:noFill/>
          <a:ln>
            <a:solidFill>
              <a:schemeClr val="accent3">
                <a:lumMod val="75000"/>
              </a:schemeClr>
            </a:solidFill>
          </a:ln>
        </p:spPr>
        <p:txBody>
          <a:bodyPr wrap="none" rtlCol="0">
            <a:spAutoFit/>
          </a:bodyPr>
          <a:lstStyle/>
          <a:p>
            <a:r>
              <a:rPr lang="sr-Cyrl-RS" b="1" dirty="0" smtClean="0">
                <a:solidFill>
                  <a:srgbClr val="FFFF00"/>
                </a:solidFill>
              </a:rPr>
              <a:t>Сила Душанова</a:t>
            </a:r>
            <a:endParaRPr lang="sr-Latn-RS" b="1" dirty="0">
              <a:solidFill>
                <a:srgbClr val="FFFF00"/>
              </a:solidFill>
            </a:endParaRPr>
          </a:p>
        </p:txBody>
      </p:sp>
      <p:sp>
        <p:nvSpPr>
          <p:cNvPr id="2" name="TextBox 1"/>
          <p:cNvSpPr txBox="1"/>
          <p:nvPr/>
        </p:nvSpPr>
        <p:spPr>
          <a:xfrm>
            <a:off x="3837789" y="452289"/>
            <a:ext cx="4213435" cy="523220"/>
          </a:xfrm>
          <a:prstGeom prst="rect">
            <a:avLst/>
          </a:prstGeom>
          <a:noFill/>
          <a:ln>
            <a:solidFill>
              <a:schemeClr val="tx2">
                <a:lumMod val="75000"/>
              </a:schemeClr>
            </a:solidFill>
          </a:ln>
        </p:spPr>
        <p:txBody>
          <a:bodyPr wrap="square" rtlCol="0">
            <a:spAutoFit/>
          </a:bodyPr>
          <a:lstStyle/>
          <a:p>
            <a:r>
              <a:rPr lang="sr-Cyrl-RS" sz="2800" b="1" dirty="0" smtClean="0">
                <a:solidFill>
                  <a:srgbClr val="FF0000"/>
                </a:solidFill>
              </a:rPr>
              <a:t>Божија</a:t>
            </a:r>
            <a:r>
              <a:rPr lang="sr-Cyrl-RS" sz="2800" b="1" dirty="0" smtClean="0"/>
              <a:t> </a:t>
            </a:r>
            <a:r>
              <a:rPr lang="sr-Cyrl-RS" sz="2800" b="1" dirty="0" smtClean="0">
                <a:solidFill>
                  <a:srgbClr val="002060"/>
                </a:solidFill>
              </a:rPr>
              <a:t>рачуница</a:t>
            </a:r>
            <a:r>
              <a:rPr lang="sr-Cyrl-RS" sz="2800" b="1" dirty="0" smtClean="0"/>
              <a:t> за Србе</a:t>
            </a:r>
            <a:endParaRPr lang="sr-Latn-RS" sz="2800" b="1" dirty="0"/>
          </a:p>
        </p:txBody>
      </p:sp>
      <p:sp>
        <p:nvSpPr>
          <p:cNvPr id="3" name="TextBox 2"/>
          <p:cNvSpPr txBox="1"/>
          <p:nvPr/>
        </p:nvSpPr>
        <p:spPr>
          <a:xfrm>
            <a:off x="2523622" y="6008683"/>
            <a:ext cx="7159003" cy="584775"/>
          </a:xfrm>
          <a:prstGeom prst="rect">
            <a:avLst/>
          </a:prstGeom>
          <a:noFill/>
          <a:ln>
            <a:solidFill>
              <a:schemeClr val="tx2">
                <a:lumMod val="75000"/>
              </a:schemeClr>
            </a:solidFill>
          </a:ln>
        </p:spPr>
        <p:txBody>
          <a:bodyPr wrap="square" rtlCol="0">
            <a:spAutoFit/>
          </a:bodyPr>
          <a:lstStyle/>
          <a:p>
            <a:r>
              <a:rPr lang="sr-Cyrl-RS" sz="3200" b="1" dirty="0">
                <a:solidFill>
                  <a:srgbClr val="FF0000"/>
                </a:solidFill>
              </a:rPr>
              <a:t>Срећна-</a:t>
            </a:r>
            <a:r>
              <a:rPr lang="sr-Cyrl-RS" sz="3200" b="1" dirty="0">
                <a:solidFill>
                  <a:srgbClr val="002060"/>
                </a:solidFill>
              </a:rPr>
              <a:t>Здрава-</a:t>
            </a:r>
            <a:r>
              <a:rPr lang="sr-Cyrl-RS" sz="3200" b="1" dirty="0"/>
              <a:t>Благословена Србија</a:t>
            </a:r>
            <a:endParaRPr lang="sr-Latn-RS" sz="3200" b="1" dirty="0"/>
          </a:p>
        </p:txBody>
      </p:sp>
    </p:spTree>
    <p:extLst>
      <p:ext uri="{BB962C8B-B14F-4D97-AF65-F5344CB8AC3E}">
        <p14:creationId xmlns:p14="http://schemas.microsoft.com/office/powerpoint/2010/main" val="157129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8665" y="167425"/>
            <a:ext cx="2995628"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Битка код Велбужда</a:t>
            </a:r>
            <a:endParaRPr lang="sr-Latn-RS" sz="2400" b="1" dirty="0"/>
          </a:p>
        </p:txBody>
      </p:sp>
      <p:sp>
        <p:nvSpPr>
          <p:cNvPr id="5" name="TextBox 4"/>
          <p:cNvSpPr txBox="1"/>
          <p:nvPr/>
        </p:nvSpPr>
        <p:spPr>
          <a:xfrm>
            <a:off x="4312004" y="785611"/>
            <a:ext cx="2972289" cy="369332"/>
          </a:xfrm>
          <a:prstGeom prst="rect">
            <a:avLst/>
          </a:prstGeom>
          <a:noFill/>
        </p:spPr>
        <p:txBody>
          <a:bodyPr wrap="none" rtlCol="0">
            <a:spAutoFit/>
          </a:bodyPr>
          <a:lstStyle/>
          <a:p>
            <a:r>
              <a:rPr lang="sr-Cyrl-RS" b="1" i="1" dirty="0">
                <a:solidFill>
                  <a:srgbClr val="FFFF00"/>
                </a:solidFill>
              </a:rPr>
              <a:t>х</a:t>
            </a:r>
            <a:r>
              <a:rPr lang="sr-Cyrl-RS" b="1" i="1" dirty="0" smtClean="0">
                <a:solidFill>
                  <a:srgbClr val="FFFF00"/>
                </a:solidFill>
              </a:rPr>
              <a:t>раброст+вештине+снага</a:t>
            </a:r>
            <a:endParaRPr lang="sr-Latn-RS" b="1" i="1" dirty="0">
              <a:solidFill>
                <a:srgbClr val="FFFF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60" y="280569"/>
            <a:ext cx="2735270" cy="348577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1964" y="280569"/>
            <a:ext cx="2906619" cy="3485778"/>
          </a:xfrm>
          <a:prstGeom prst="rect">
            <a:avLst/>
          </a:prstGeom>
        </p:spPr>
      </p:pic>
      <p:graphicFrame>
        <p:nvGraphicFramePr>
          <p:cNvPr id="8" name="Object 7"/>
          <p:cNvGraphicFramePr>
            <a:graphicFrameLocks noChangeAspect="1"/>
          </p:cNvGraphicFramePr>
          <p:nvPr>
            <p:extLst>
              <p:ext uri="{D42A27DB-BD31-4B8C-83A1-F6EECF244321}">
                <p14:modId xmlns:p14="http://schemas.microsoft.com/office/powerpoint/2010/main" val="1581301791"/>
              </p:ext>
            </p:extLst>
          </p:nvPr>
        </p:nvGraphicFramePr>
        <p:xfrm>
          <a:off x="3661017" y="1311464"/>
          <a:ext cx="4274262" cy="2454883"/>
        </p:xfrm>
        <a:graphic>
          <a:graphicData uri="http://schemas.openxmlformats.org/presentationml/2006/ole">
            <mc:AlternateContent xmlns:mc="http://schemas.openxmlformats.org/markup-compatibility/2006">
              <mc:Choice xmlns:v="urn:schemas-microsoft-com:vml" Requires="v">
                <p:oleObj spid="_x0000_s2087" name="CorelDRAW" r:id="rId5" imgW="2805226" imgH="1248983" progId="CorelDRAW.Graphic.11">
                  <p:embed/>
                </p:oleObj>
              </mc:Choice>
              <mc:Fallback>
                <p:oleObj name="CorelDRAW" r:id="rId5" imgW="2805226" imgH="1248983" progId="CorelDRAW.Graphic.11">
                  <p:embed/>
                  <p:pic>
                    <p:nvPicPr>
                      <p:cNvPr id="0" name=""/>
                      <p:cNvPicPr/>
                      <p:nvPr/>
                    </p:nvPicPr>
                    <p:blipFill>
                      <a:blip r:embed="rId6"/>
                      <a:stretch>
                        <a:fillRect/>
                      </a:stretch>
                    </p:blipFill>
                    <p:spPr>
                      <a:xfrm>
                        <a:off x="3661017" y="1311464"/>
                        <a:ext cx="4274262" cy="2454883"/>
                      </a:xfrm>
                      <a:prstGeom prst="rect">
                        <a:avLst/>
                      </a:prstGeom>
                    </p:spPr>
                  </p:pic>
                </p:oleObj>
              </mc:Fallback>
            </mc:AlternateContent>
          </a:graphicData>
        </a:graphic>
      </p:graphicFrame>
      <p:sp>
        <p:nvSpPr>
          <p:cNvPr id="9" name="Rectangle 8"/>
          <p:cNvSpPr/>
          <p:nvPr/>
        </p:nvSpPr>
        <p:spPr>
          <a:xfrm>
            <a:off x="206063" y="4366259"/>
            <a:ext cx="11681138"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sr-Cyrl-RS" b="1" dirty="0" smtClean="0"/>
              <a:t>Бугарски цар Михаило Шишман и Византијски претендент за престо Андроник Трећи(млађи) су хтели да освоје Србију. Стефан Дечански је морао добро да се припреми, јер је било много плаћеника на страни нападача. Стефан је одредио свога сина Душана као главног војсковођу, а Душан је тада имао 22 године и већ спреман за велике победе. Битка се одржала у суботу,28. јула 1330. године код Велбужда, где су непријатељи били потучени под несадрживим налетом Душана и његове војске. До тада никада није забалежено да је један тако млад престолонаследник однео тако велику победу, показујући невероватну физичку спремност, вештину командовања и војевања.. То је био знак на почетку, који ће одредити будући назив који ће стајати поред Душановог имена, а то је ,,Силни’’..</a:t>
            </a:r>
            <a:endParaRPr lang="sr-Latn-RS" b="1" dirty="0"/>
          </a:p>
        </p:txBody>
      </p:sp>
      <p:sp>
        <p:nvSpPr>
          <p:cNvPr id="10" name="TextBox 9"/>
          <p:cNvSpPr txBox="1"/>
          <p:nvPr/>
        </p:nvSpPr>
        <p:spPr>
          <a:xfrm>
            <a:off x="959497" y="3812261"/>
            <a:ext cx="1385123" cy="369332"/>
          </a:xfrm>
          <a:prstGeom prst="rect">
            <a:avLst/>
          </a:prstGeom>
          <a:noFill/>
        </p:spPr>
        <p:txBody>
          <a:bodyPr wrap="none" rtlCol="0">
            <a:spAutoFit/>
          </a:bodyPr>
          <a:lstStyle/>
          <a:p>
            <a:r>
              <a:rPr lang="sr-Cyrl-RS" b="1" i="1" dirty="0" smtClean="0">
                <a:solidFill>
                  <a:srgbClr val="FFFF00"/>
                </a:solidFill>
              </a:rPr>
              <a:t>Цар Душан </a:t>
            </a:r>
            <a:endParaRPr lang="sr-Latn-RS" b="1" i="1" dirty="0">
              <a:solidFill>
                <a:srgbClr val="FFFF00"/>
              </a:solidFill>
            </a:endParaRPr>
          </a:p>
        </p:txBody>
      </p:sp>
      <p:sp>
        <p:nvSpPr>
          <p:cNvPr id="11" name="TextBox 10"/>
          <p:cNvSpPr txBox="1"/>
          <p:nvPr/>
        </p:nvSpPr>
        <p:spPr>
          <a:xfrm>
            <a:off x="8903726" y="3812261"/>
            <a:ext cx="2270173" cy="369332"/>
          </a:xfrm>
          <a:prstGeom prst="rect">
            <a:avLst/>
          </a:prstGeom>
          <a:noFill/>
        </p:spPr>
        <p:txBody>
          <a:bodyPr wrap="none" rtlCol="0">
            <a:spAutoFit/>
          </a:bodyPr>
          <a:lstStyle/>
          <a:p>
            <a:r>
              <a:rPr lang="sr-Cyrl-RS" b="1" i="1" dirty="0" smtClean="0">
                <a:solidFill>
                  <a:srgbClr val="FFFF00"/>
                </a:solidFill>
              </a:rPr>
              <a:t>Душанови ратници</a:t>
            </a:r>
            <a:endParaRPr lang="sr-Latn-RS" b="1" i="1" dirty="0">
              <a:solidFill>
                <a:srgbClr val="FFFF00"/>
              </a:solidFill>
            </a:endParaRPr>
          </a:p>
        </p:txBody>
      </p:sp>
      <p:sp>
        <p:nvSpPr>
          <p:cNvPr id="12" name="TextBox 11"/>
          <p:cNvSpPr txBox="1"/>
          <p:nvPr/>
        </p:nvSpPr>
        <p:spPr>
          <a:xfrm>
            <a:off x="4728048" y="3779088"/>
            <a:ext cx="2116862" cy="338554"/>
          </a:xfrm>
          <a:prstGeom prst="rect">
            <a:avLst/>
          </a:prstGeom>
          <a:noFill/>
        </p:spPr>
        <p:txBody>
          <a:bodyPr wrap="none" rtlCol="0">
            <a:spAutoFit/>
          </a:bodyPr>
          <a:lstStyle/>
          <a:p>
            <a:r>
              <a:rPr lang="sr-Cyrl-RS" sz="1600" b="1" i="1" dirty="0" smtClean="0">
                <a:solidFill>
                  <a:srgbClr val="FFFF00"/>
                </a:solidFill>
              </a:rPr>
              <a:t>Битка код Велбужда</a:t>
            </a:r>
            <a:endParaRPr lang="sr-Latn-RS" sz="1600" b="1" i="1" dirty="0">
              <a:solidFill>
                <a:srgbClr val="FFFF00"/>
              </a:solidFill>
            </a:endParaRPr>
          </a:p>
        </p:txBody>
      </p:sp>
    </p:spTree>
    <p:extLst>
      <p:ext uri="{BB962C8B-B14F-4D97-AF65-F5344CB8AC3E}">
        <p14:creationId xmlns:p14="http://schemas.microsoft.com/office/powerpoint/2010/main" val="32778017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2603" y="122950"/>
            <a:ext cx="3325719"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sz="2000" b="1" dirty="0" smtClean="0"/>
              <a:t>Побуна Душана против оца</a:t>
            </a:r>
            <a:endParaRPr lang="sr-Latn-RS" sz="2000" b="1" dirty="0"/>
          </a:p>
        </p:txBody>
      </p:sp>
      <p:sp>
        <p:nvSpPr>
          <p:cNvPr id="5" name="TextBox 4"/>
          <p:cNvSpPr txBox="1"/>
          <p:nvPr/>
        </p:nvSpPr>
        <p:spPr>
          <a:xfrm>
            <a:off x="270456" y="4597757"/>
            <a:ext cx="11629622" cy="203132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Зетски великаши ковали су план да преузму власт од Стефана, вероватно потпомогнути неким латинским људима из Дубровника и Венеције..Одлучују да његовог сина Душана наговоре да он преузме власт. Душан не знајући колико су њихове намере озбиљне, није знао одмах на почетку да предвиди шта може да се деси. Стефан кад је сазнао да се спрема напад на њега, крену са војском на Росаву, али син и његове присталице пређоше на другу обалу Бојане.. То се десило у јануару 1331. године, после преговора склопљен је мир, али у августу исте године противници Стефана, сазнавши да краљ нема јаку заштиту војну, зато што се припремао за смрт, јер му се јавио Св.Никола са речима да неће јо дуго живети кренуше на краљев двор у Неродимљу.</a:t>
            </a:r>
            <a:endParaRPr lang="sr-Latn-RS" b="1" dirty="0"/>
          </a:p>
        </p:txBody>
      </p:sp>
      <p:graphicFrame>
        <p:nvGraphicFramePr>
          <p:cNvPr id="6" name="Object 5"/>
          <p:cNvGraphicFramePr>
            <a:graphicFrameLocks noChangeAspect="1"/>
          </p:cNvGraphicFramePr>
          <p:nvPr>
            <p:extLst>
              <p:ext uri="{D42A27DB-BD31-4B8C-83A1-F6EECF244321}">
                <p14:modId xmlns:p14="http://schemas.microsoft.com/office/powerpoint/2010/main" val="58439567"/>
              </p:ext>
            </p:extLst>
          </p:nvPr>
        </p:nvGraphicFramePr>
        <p:xfrm>
          <a:off x="4465143" y="768277"/>
          <a:ext cx="2560637" cy="3378200"/>
        </p:xfrm>
        <a:graphic>
          <a:graphicData uri="http://schemas.openxmlformats.org/presentationml/2006/ole">
            <mc:AlternateContent xmlns:mc="http://schemas.openxmlformats.org/markup-compatibility/2006">
              <mc:Choice xmlns:v="urn:schemas-microsoft-com:vml" Requires="v">
                <p:oleObj spid="_x0000_s3107" name="CorelDRAW" r:id="rId3" imgW="2560389" imgH="3378489" progId="CorelDRAW.Graphic.11">
                  <p:embed/>
                </p:oleObj>
              </mc:Choice>
              <mc:Fallback>
                <p:oleObj name="CorelDRAW" r:id="rId3" imgW="2560389" imgH="3378489" progId="CorelDRAW.Graphic.11">
                  <p:embed/>
                  <p:pic>
                    <p:nvPicPr>
                      <p:cNvPr id="0" name=""/>
                      <p:cNvPicPr/>
                      <p:nvPr/>
                    </p:nvPicPr>
                    <p:blipFill>
                      <a:blip r:embed="rId4"/>
                      <a:stretch>
                        <a:fillRect/>
                      </a:stretch>
                    </p:blipFill>
                    <p:spPr>
                      <a:xfrm>
                        <a:off x="4465143" y="768277"/>
                        <a:ext cx="2560637" cy="3378200"/>
                      </a:xfrm>
                      <a:prstGeom prst="rect">
                        <a:avLst/>
                      </a:prstGeom>
                    </p:spPr>
                  </p:pic>
                </p:oleObj>
              </mc:Fallback>
            </mc:AlternateContent>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728" y="1223157"/>
            <a:ext cx="3144452" cy="213822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3089" y="1223157"/>
            <a:ext cx="3070218" cy="2138228"/>
          </a:xfrm>
          <a:prstGeom prst="rect">
            <a:avLst/>
          </a:prstGeom>
        </p:spPr>
      </p:pic>
      <p:sp>
        <p:nvSpPr>
          <p:cNvPr id="9" name="TextBox 8"/>
          <p:cNvSpPr txBox="1"/>
          <p:nvPr/>
        </p:nvSpPr>
        <p:spPr>
          <a:xfrm>
            <a:off x="1133341" y="3554569"/>
            <a:ext cx="178452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Тврђава Росава</a:t>
            </a:r>
            <a:endParaRPr lang="sr-Latn-RS" b="1" dirty="0"/>
          </a:p>
        </p:txBody>
      </p:sp>
      <p:sp>
        <p:nvSpPr>
          <p:cNvPr id="10" name="TextBox 9"/>
          <p:cNvSpPr txBox="1"/>
          <p:nvPr/>
        </p:nvSpPr>
        <p:spPr>
          <a:xfrm>
            <a:off x="9156879" y="3541690"/>
            <a:ext cx="1410451"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sr-Cyrl-RS" b="1" dirty="0" smtClean="0"/>
              <a:t>Река Бојана</a:t>
            </a:r>
            <a:endParaRPr lang="sr-Latn-RS" b="1" dirty="0"/>
          </a:p>
        </p:txBody>
      </p:sp>
    </p:spTree>
    <p:extLst>
      <p:ext uri="{BB962C8B-B14F-4D97-AF65-F5344CB8AC3E}">
        <p14:creationId xmlns:p14="http://schemas.microsoft.com/office/powerpoint/2010/main" val="21209375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152" y="5213980"/>
            <a:ext cx="11809927"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Приликом напада на Неродимље, краљ Стефан са коњем побеже у тврђаву Петрич, али оклопници га стигоше и одведоше у тврђаву Звечан.. После тога Душан одмах оде са својом војском да се сукоби са неким грчким владарима, а његова војска освоји доста места до Солуна. Али у том тренутку затече га невероватна вест, да је његов отац убијен, вероватно се он противио да његов отац буде заточен, па су великаши искористили то и док је он био одсутан ван земље, сами су одлучили да удаве Стефана..</a:t>
            </a:r>
            <a:endParaRPr lang="sr-Latn-RS"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6373" y="249649"/>
            <a:ext cx="3031712" cy="1988298"/>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219" y="249649"/>
            <a:ext cx="2922372" cy="2030901"/>
          </a:xfrm>
          <a:prstGeom prst="rect">
            <a:avLst/>
          </a:prstGeom>
          <a:ln>
            <a:noFill/>
          </a:ln>
          <a:effectLst>
            <a:softEdge rad="112500"/>
          </a:effectLst>
        </p:spPr>
      </p:pic>
      <p:graphicFrame>
        <p:nvGraphicFramePr>
          <p:cNvPr id="7" name="Object 6"/>
          <p:cNvGraphicFramePr>
            <a:graphicFrameLocks noChangeAspect="1"/>
          </p:cNvGraphicFramePr>
          <p:nvPr>
            <p:extLst>
              <p:ext uri="{D42A27DB-BD31-4B8C-83A1-F6EECF244321}">
                <p14:modId xmlns:p14="http://schemas.microsoft.com/office/powerpoint/2010/main" val="398297369"/>
              </p:ext>
            </p:extLst>
          </p:nvPr>
        </p:nvGraphicFramePr>
        <p:xfrm>
          <a:off x="4132729" y="1337404"/>
          <a:ext cx="3445001" cy="2323184"/>
        </p:xfrm>
        <a:graphic>
          <a:graphicData uri="http://schemas.openxmlformats.org/presentationml/2006/ole">
            <mc:AlternateContent xmlns:mc="http://schemas.openxmlformats.org/markup-compatibility/2006">
              <mc:Choice xmlns:v="urn:schemas-microsoft-com:vml" Requires="v">
                <p:oleObj spid="_x0000_s4130" name="CorelDRAW" r:id="rId5" imgW="2680513" imgH="1808555" progId="CorelDRAW.Graphic.11">
                  <p:embed/>
                </p:oleObj>
              </mc:Choice>
              <mc:Fallback>
                <p:oleObj name="CorelDRAW" r:id="rId5" imgW="2680513" imgH="1808555" progId="CorelDRAW.Graphic.11">
                  <p:embed/>
                  <p:pic>
                    <p:nvPicPr>
                      <p:cNvPr id="0" name=""/>
                      <p:cNvPicPr/>
                      <p:nvPr/>
                    </p:nvPicPr>
                    <p:blipFill>
                      <a:blip r:embed="rId6"/>
                      <a:stretch>
                        <a:fillRect/>
                      </a:stretch>
                    </p:blipFill>
                    <p:spPr>
                      <a:xfrm>
                        <a:off x="4132729" y="1337404"/>
                        <a:ext cx="3445001" cy="2323184"/>
                      </a:xfrm>
                      <a:prstGeom prst="rect">
                        <a:avLst/>
                      </a:prstGeom>
                    </p:spPr>
                  </p:pic>
                </p:oleObj>
              </mc:Fallback>
            </mc:AlternateContent>
          </a:graphicData>
        </a:graphic>
      </p:graphicFrame>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56373" y="3003765"/>
            <a:ext cx="3031712" cy="2099256"/>
          </a:xfrm>
          <a:prstGeom prst="rect">
            <a:avLst/>
          </a:prstGeom>
          <a:ln>
            <a:noFill/>
          </a:ln>
          <a:effectLst>
            <a:softEdge rad="112500"/>
          </a:effectLst>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219" y="2939370"/>
            <a:ext cx="2884867" cy="2163651"/>
          </a:xfrm>
          <a:prstGeom prst="rect">
            <a:avLst/>
          </a:prstGeom>
          <a:ln>
            <a:noFill/>
          </a:ln>
          <a:effectLst>
            <a:softEdge rad="112500"/>
          </a:effectLst>
        </p:spPr>
      </p:pic>
      <p:sp>
        <p:nvSpPr>
          <p:cNvPr id="10" name="TextBox 9"/>
          <p:cNvSpPr txBox="1"/>
          <p:nvPr/>
        </p:nvSpPr>
        <p:spPr>
          <a:xfrm>
            <a:off x="3924059" y="249649"/>
            <a:ext cx="3862339"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Хватање Стефана и његова смрт</a:t>
            </a:r>
            <a:endParaRPr lang="sr-Latn-RS" sz="2000" b="1" dirty="0"/>
          </a:p>
        </p:txBody>
      </p:sp>
      <p:sp>
        <p:nvSpPr>
          <p:cNvPr id="11" name="Rectangle 10"/>
          <p:cNvSpPr/>
          <p:nvPr/>
        </p:nvSpPr>
        <p:spPr>
          <a:xfrm>
            <a:off x="272385" y="2293039"/>
            <a:ext cx="3278533" cy="646331"/>
          </a:xfrm>
          <a:prstGeom prst="rect">
            <a:avLst/>
          </a:prstGeom>
        </p:spPr>
        <p:txBody>
          <a:bodyPr wrap="square">
            <a:spAutoFit/>
          </a:bodyPr>
          <a:lstStyle/>
          <a:p>
            <a:r>
              <a:rPr lang="sr-Cyrl-RS" b="1" i="1" dirty="0">
                <a:solidFill>
                  <a:srgbClr val="FFFF00"/>
                </a:solidFill>
              </a:rPr>
              <a:t>Реконструкција некадашњег</a:t>
            </a:r>
          </a:p>
          <a:p>
            <a:r>
              <a:rPr lang="sr-Cyrl-RS" b="1" i="1" dirty="0">
                <a:solidFill>
                  <a:srgbClr val="FFFF00"/>
                </a:solidFill>
              </a:rPr>
              <a:t>изгледа Звечанске тврђаве</a:t>
            </a:r>
            <a:endParaRPr lang="sr-Latn-RS" b="1" i="1" dirty="0">
              <a:solidFill>
                <a:srgbClr val="FFFF00"/>
              </a:solidFill>
            </a:endParaRPr>
          </a:p>
        </p:txBody>
      </p:sp>
      <p:sp>
        <p:nvSpPr>
          <p:cNvPr id="12" name="Rectangle 11"/>
          <p:cNvSpPr/>
          <p:nvPr/>
        </p:nvSpPr>
        <p:spPr>
          <a:xfrm>
            <a:off x="8318868" y="2237947"/>
            <a:ext cx="3275527" cy="646331"/>
          </a:xfrm>
          <a:prstGeom prst="rect">
            <a:avLst/>
          </a:prstGeom>
        </p:spPr>
        <p:txBody>
          <a:bodyPr wrap="square">
            <a:spAutoFit/>
          </a:bodyPr>
          <a:lstStyle/>
          <a:p>
            <a:r>
              <a:rPr lang="sr-Cyrl-RS" b="1" i="1" dirty="0" smtClean="0">
                <a:solidFill>
                  <a:srgbClr val="FFFF00"/>
                </a:solidFill>
              </a:rPr>
              <a:t>   Тврђава </a:t>
            </a:r>
            <a:r>
              <a:rPr lang="sr-Cyrl-RS" b="1" i="1" dirty="0">
                <a:solidFill>
                  <a:srgbClr val="FFFF00"/>
                </a:solidFill>
              </a:rPr>
              <a:t>Звечан где је био</a:t>
            </a:r>
          </a:p>
          <a:p>
            <a:r>
              <a:rPr lang="sr-Cyrl-RS" b="1" i="1" dirty="0">
                <a:solidFill>
                  <a:srgbClr val="FFFF00"/>
                </a:solidFill>
              </a:rPr>
              <a:t>затворен Стефан Дечански</a:t>
            </a:r>
            <a:endParaRPr lang="sr-Latn-RS" b="1" i="1" dirty="0">
              <a:solidFill>
                <a:srgbClr val="FFFF00"/>
              </a:solidFill>
            </a:endParaRPr>
          </a:p>
        </p:txBody>
      </p:sp>
      <p:sp>
        <p:nvSpPr>
          <p:cNvPr id="13" name="TextBox 12"/>
          <p:cNvSpPr txBox="1"/>
          <p:nvPr/>
        </p:nvSpPr>
        <p:spPr>
          <a:xfrm>
            <a:off x="4031759" y="3707343"/>
            <a:ext cx="3545971" cy="369332"/>
          </a:xfrm>
          <a:prstGeom prst="rect">
            <a:avLst/>
          </a:prstGeom>
          <a:noFill/>
        </p:spPr>
        <p:txBody>
          <a:bodyPr wrap="none" rtlCol="0">
            <a:spAutoFit/>
          </a:bodyPr>
          <a:lstStyle/>
          <a:p>
            <a:r>
              <a:rPr lang="sr-Cyrl-RS" b="1" i="1" dirty="0" smtClean="0">
                <a:solidFill>
                  <a:srgbClr val="FFFF00"/>
                </a:solidFill>
              </a:rPr>
              <a:t>Удављење Стефаново у Звечану</a:t>
            </a:r>
            <a:endParaRPr lang="sr-Latn-RS" b="1" i="1" dirty="0">
              <a:solidFill>
                <a:srgbClr val="FFFF00"/>
              </a:solidFill>
            </a:endParaRPr>
          </a:p>
        </p:txBody>
      </p:sp>
    </p:spTree>
    <p:extLst>
      <p:ext uri="{BB962C8B-B14F-4D97-AF65-F5344CB8AC3E}">
        <p14:creationId xmlns:p14="http://schemas.microsoft.com/office/powerpoint/2010/main" val="15953597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08654" y="242096"/>
            <a:ext cx="2892138"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Туга због смрти оца</a:t>
            </a:r>
            <a:endParaRPr lang="sr-Latn-RS" sz="2400" b="1" dirty="0"/>
          </a:p>
        </p:txBody>
      </p:sp>
      <p:sp>
        <p:nvSpPr>
          <p:cNvPr id="5" name="TextBox 4"/>
          <p:cNvSpPr txBox="1"/>
          <p:nvPr/>
        </p:nvSpPr>
        <p:spPr>
          <a:xfrm>
            <a:off x="5026451" y="765454"/>
            <a:ext cx="1393330" cy="369332"/>
          </a:xfrm>
          <a:prstGeom prst="rect">
            <a:avLst/>
          </a:prstGeom>
          <a:noFill/>
        </p:spPr>
        <p:txBody>
          <a:bodyPr wrap="none" rtlCol="0">
            <a:spAutoFit/>
          </a:bodyPr>
          <a:lstStyle/>
          <a:p>
            <a:r>
              <a:rPr lang="sr-Cyrl-RS" b="1" dirty="0" smtClean="0">
                <a:solidFill>
                  <a:srgbClr val="FFFF00"/>
                </a:solidFill>
              </a:rPr>
              <a:t>+покајање+</a:t>
            </a:r>
            <a:endParaRPr lang="sr-Latn-RS" b="1" dirty="0">
              <a:solidFill>
                <a:srgbClr val="FFFF00"/>
              </a:solidFill>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88096773"/>
              </p:ext>
            </p:extLst>
          </p:nvPr>
        </p:nvGraphicFramePr>
        <p:xfrm>
          <a:off x="3845015" y="1269597"/>
          <a:ext cx="3666482" cy="2555427"/>
        </p:xfrm>
        <a:graphic>
          <a:graphicData uri="http://schemas.openxmlformats.org/presentationml/2006/ole">
            <mc:AlternateContent xmlns:mc="http://schemas.openxmlformats.org/markup-compatibility/2006">
              <mc:Choice xmlns:v="urn:schemas-microsoft-com:vml" Requires="v">
                <p:oleObj spid="_x0000_s5152" name="CorelDRAW" r:id="rId3" imgW="2828171" imgH="1972405" progId="CorelDRAW.Graphic.11">
                  <p:embed/>
                </p:oleObj>
              </mc:Choice>
              <mc:Fallback>
                <p:oleObj name="CorelDRAW" r:id="rId3" imgW="2828171" imgH="1972405" progId="CorelDRAW.Graphic.11">
                  <p:embed/>
                  <p:pic>
                    <p:nvPicPr>
                      <p:cNvPr id="0" name=""/>
                      <p:cNvPicPr/>
                      <p:nvPr/>
                    </p:nvPicPr>
                    <p:blipFill>
                      <a:blip r:embed="rId4"/>
                      <a:stretch>
                        <a:fillRect/>
                      </a:stretch>
                    </p:blipFill>
                    <p:spPr>
                      <a:xfrm>
                        <a:off x="3845015" y="1269597"/>
                        <a:ext cx="3666482" cy="2555427"/>
                      </a:xfrm>
                      <a:prstGeom prst="rect">
                        <a:avLst/>
                      </a:prstGeom>
                    </p:spPr>
                  </p:pic>
                </p:oleObj>
              </mc:Fallback>
            </mc:AlternateContent>
          </a:graphicData>
        </a:graphic>
      </p:graphicFrame>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519" y="472929"/>
            <a:ext cx="2292439" cy="25072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2332" y="472929"/>
            <a:ext cx="2327321" cy="25072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347731" y="5061398"/>
            <a:ext cx="11410682"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Туга због смрти доброг и праведног оца је била велика за Душана, очевидци су сведочили да су Душана неколико пута молили да устане, јер је на коленима прилазио манастиру Високи Дечани, где је његов отац сахрањен. Забалежено је да се Душан много молио Исусу и Богородици да му опросте што није спречио злочин, који почињен над његовим оцем и зато што је напочетку веровао лукавим великашима да ће његов отац ипак преживети та искушења. </a:t>
            </a:r>
            <a:endParaRPr lang="sr-Latn-RS" b="1" dirty="0"/>
          </a:p>
        </p:txBody>
      </p:sp>
      <p:sp>
        <p:nvSpPr>
          <p:cNvPr id="13" name="TextBox 12"/>
          <p:cNvSpPr txBox="1"/>
          <p:nvPr/>
        </p:nvSpPr>
        <p:spPr>
          <a:xfrm>
            <a:off x="927279" y="3181082"/>
            <a:ext cx="1337033" cy="369332"/>
          </a:xfrm>
          <a:prstGeom prst="rect">
            <a:avLst/>
          </a:prstGeom>
          <a:noFill/>
        </p:spPr>
        <p:txBody>
          <a:bodyPr wrap="none" rtlCol="0">
            <a:spAutoFit/>
          </a:bodyPr>
          <a:lstStyle/>
          <a:p>
            <a:r>
              <a:rPr lang="sr-Cyrl-RS" b="1" dirty="0" smtClean="0">
                <a:solidFill>
                  <a:srgbClr val="FFFF00"/>
                </a:solidFill>
              </a:rPr>
              <a:t>Цар Душан</a:t>
            </a:r>
            <a:endParaRPr lang="sr-Latn-RS" b="1" dirty="0">
              <a:solidFill>
                <a:srgbClr val="FFFF00"/>
              </a:solidFill>
            </a:endParaRPr>
          </a:p>
        </p:txBody>
      </p:sp>
      <p:sp>
        <p:nvSpPr>
          <p:cNvPr id="14" name="TextBox 13"/>
          <p:cNvSpPr txBox="1"/>
          <p:nvPr/>
        </p:nvSpPr>
        <p:spPr>
          <a:xfrm>
            <a:off x="9517487" y="3181082"/>
            <a:ext cx="1337033" cy="369332"/>
          </a:xfrm>
          <a:prstGeom prst="rect">
            <a:avLst/>
          </a:prstGeom>
          <a:noFill/>
        </p:spPr>
        <p:txBody>
          <a:bodyPr wrap="none" rtlCol="0">
            <a:spAutoFit/>
          </a:bodyPr>
          <a:lstStyle/>
          <a:p>
            <a:r>
              <a:rPr lang="sr-Cyrl-RS" b="1" dirty="0" smtClean="0">
                <a:solidFill>
                  <a:srgbClr val="FFFF00"/>
                </a:solidFill>
              </a:rPr>
              <a:t>Цар Душан</a:t>
            </a:r>
            <a:endParaRPr lang="sr-Latn-RS" b="1" dirty="0">
              <a:solidFill>
                <a:srgbClr val="FFFF00"/>
              </a:solidFill>
            </a:endParaRPr>
          </a:p>
        </p:txBody>
      </p:sp>
      <p:sp>
        <p:nvSpPr>
          <p:cNvPr id="15" name="TextBox 14"/>
          <p:cNvSpPr txBox="1"/>
          <p:nvPr/>
        </p:nvSpPr>
        <p:spPr>
          <a:xfrm>
            <a:off x="3700086" y="3914340"/>
            <a:ext cx="3956339" cy="369332"/>
          </a:xfrm>
          <a:prstGeom prst="rect">
            <a:avLst/>
          </a:prstGeom>
          <a:noFill/>
        </p:spPr>
        <p:txBody>
          <a:bodyPr wrap="none" rtlCol="0">
            <a:spAutoFit/>
          </a:bodyPr>
          <a:lstStyle/>
          <a:p>
            <a:r>
              <a:rPr lang="sr-Cyrl-RS" b="1" i="1" dirty="0" smtClean="0">
                <a:solidFill>
                  <a:srgbClr val="FFFF00"/>
                </a:solidFill>
              </a:rPr>
              <a:t>Душан се моли Исусу да му опрости</a:t>
            </a:r>
            <a:endParaRPr lang="sr-Latn-RS" b="1" i="1" dirty="0">
              <a:solidFill>
                <a:srgbClr val="FFFF00"/>
              </a:solidFill>
            </a:endParaRPr>
          </a:p>
        </p:txBody>
      </p:sp>
    </p:spTree>
    <p:extLst>
      <p:ext uri="{BB962C8B-B14F-4D97-AF65-F5344CB8AC3E}">
        <p14:creationId xmlns:p14="http://schemas.microsoft.com/office/powerpoint/2010/main" val="9981376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363415876"/>
              </p:ext>
            </p:extLst>
          </p:nvPr>
        </p:nvGraphicFramePr>
        <p:xfrm>
          <a:off x="4362064" y="1426835"/>
          <a:ext cx="3273715" cy="1993766"/>
        </p:xfrm>
        <a:graphic>
          <a:graphicData uri="http://schemas.openxmlformats.org/presentationml/2006/ole">
            <mc:AlternateContent xmlns:mc="http://schemas.openxmlformats.org/markup-compatibility/2006">
              <mc:Choice xmlns:v="urn:schemas-microsoft-com:vml" Requires="v">
                <p:oleObj spid="_x0000_s6178" name="CorelDRAW" r:id="rId3" imgW="2923730" imgH="1262749" progId="CorelDRAW.Graphic.11">
                  <p:embed/>
                </p:oleObj>
              </mc:Choice>
              <mc:Fallback>
                <p:oleObj name="CorelDRAW" r:id="rId3" imgW="2923730" imgH="1262749" progId="CorelDRAW.Graphic.11">
                  <p:embed/>
                  <p:pic>
                    <p:nvPicPr>
                      <p:cNvPr id="0" name=""/>
                      <p:cNvPicPr/>
                      <p:nvPr/>
                    </p:nvPicPr>
                    <p:blipFill>
                      <a:blip r:embed="rId4"/>
                      <a:stretch>
                        <a:fillRect/>
                      </a:stretch>
                    </p:blipFill>
                    <p:spPr>
                      <a:xfrm>
                        <a:off x="4362064" y="1426835"/>
                        <a:ext cx="3273715" cy="1993766"/>
                      </a:xfrm>
                      <a:prstGeom prst="rect">
                        <a:avLst/>
                      </a:prstGeom>
                    </p:spPr>
                  </p:pic>
                </p:oleObj>
              </mc:Fallback>
            </mc:AlternateContent>
          </a:graphicData>
        </a:graphic>
      </p:graphicFrame>
      <p:sp>
        <p:nvSpPr>
          <p:cNvPr id="5" name="TextBox 4"/>
          <p:cNvSpPr txBox="1"/>
          <p:nvPr/>
        </p:nvSpPr>
        <p:spPr>
          <a:xfrm>
            <a:off x="5022761" y="360608"/>
            <a:ext cx="1868910"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Рођење Уроша</a:t>
            </a:r>
            <a:endParaRPr lang="sr-Latn-RS" sz="2000" b="1" dirty="0"/>
          </a:p>
        </p:txBody>
      </p:sp>
      <p:sp>
        <p:nvSpPr>
          <p:cNvPr id="6" name="TextBox 5"/>
          <p:cNvSpPr txBox="1"/>
          <p:nvPr/>
        </p:nvSpPr>
        <p:spPr>
          <a:xfrm>
            <a:off x="4702642" y="875764"/>
            <a:ext cx="2509148" cy="369332"/>
          </a:xfrm>
          <a:prstGeom prst="rect">
            <a:avLst/>
          </a:prstGeom>
          <a:noFill/>
        </p:spPr>
        <p:txBody>
          <a:bodyPr wrap="none" rtlCol="0">
            <a:spAutoFit/>
          </a:bodyPr>
          <a:lstStyle/>
          <a:p>
            <a:r>
              <a:rPr lang="sr-Cyrl-RS" b="1" dirty="0" smtClean="0">
                <a:solidFill>
                  <a:srgbClr val="FFFF00"/>
                </a:solidFill>
              </a:rPr>
              <a:t>+нада+вера+молитва+</a:t>
            </a:r>
            <a:endParaRPr lang="sr-Latn-RS" b="1" dirty="0">
              <a:solidFill>
                <a:srgbClr val="FFFF00"/>
              </a:solidFill>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744" y="560663"/>
            <a:ext cx="2215233" cy="295364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7454" y="360608"/>
            <a:ext cx="2334991" cy="2953644"/>
          </a:xfrm>
          <a:prstGeom prst="rect">
            <a:avLst/>
          </a:prstGeom>
        </p:spPr>
      </p:pic>
      <p:sp>
        <p:nvSpPr>
          <p:cNvPr id="10" name="TextBox 9"/>
          <p:cNvSpPr txBox="1"/>
          <p:nvPr/>
        </p:nvSpPr>
        <p:spPr>
          <a:xfrm>
            <a:off x="123084" y="4436626"/>
            <a:ext cx="11751671" cy="203132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Душан је био у браку са бугарском племкињом Јеленом, која је волела доста српски народ и мудро управљала </a:t>
            </a:r>
          </a:p>
          <a:p>
            <a:pPr algn="just"/>
            <a:r>
              <a:rPr lang="sr-Cyrl-RS" b="1" dirty="0"/>
              <a:t>ц</a:t>
            </a:r>
            <a:r>
              <a:rPr lang="sr-Cyrl-RS" b="1" dirty="0" smtClean="0"/>
              <a:t>арством, помогајући мужу у јачању државне власти. </a:t>
            </a:r>
            <a:r>
              <a:rPr lang="sr-Cyrl-RS" b="1" dirty="0"/>
              <a:t>Каже се за његову жену да је била: школована, бистра, речита, добар </a:t>
            </a:r>
            <a:r>
              <a:rPr lang="sr-Cyrl-RS" b="1" dirty="0" smtClean="0"/>
              <a:t>зналац грчког </a:t>
            </a:r>
            <a:r>
              <a:rPr lang="sr-Cyrl-RS" b="1" dirty="0"/>
              <a:t>језика, дипломатски мудра.. Чак је тражила да јој се преведу неке црквне књиге као што је,, Тумачење Јеванђеља од Теофилакта Охридског </a:t>
            </a:r>
            <a:r>
              <a:rPr lang="sr-Cyrl-RS" b="1" dirty="0" smtClean="0"/>
              <a:t>’’. Они првих пет година брака нису могли да имају деце, али су се ипак надали и веровали да ће Бог испунити њихове молитве и молбе.. И тако се 1336. године роди наследник Урош. Постоји једна повеља Душана манастиру Св.Архангела Михаила у Јерусалиму, где он каже да њему и његовој жени није дато да имају више деце. </a:t>
            </a:r>
            <a:endParaRPr lang="sr-Latn-RS" b="1" dirty="0"/>
          </a:p>
        </p:txBody>
      </p:sp>
      <p:sp>
        <p:nvSpPr>
          <p:cNvPr id="12" name="TextBox 11"/>
          <p:cNvSpPr txBox="1"/>
          <p:nvPr/>
        </p:nvSpPr>
        <p:spPr>
          <a:xfrm>
            <a:off x="411744" y="3514307"/>
            <a:ext cx="2217915" cy="584775"/>
          </a:xfrm>
          <a:prstGeom prst="rect">
            <a:avLst/>
          </a:prstGeom>
          <a:noFill/>
        </p:spPr>
        <p:txBody>
          <a:bodyPr wrap="none" rtlCol="0">
            <a:spAutoFit/>
          </a:bodyPr>
          <a:lstStyle/>
          <a:p>
            <a:r>
              <a:rPr lang="sr-Cyrl-RS" sz="1600" b="1" i="1" dirty="0" smtClean="0">
                <a:solidFill>
                  <a:srgbClr val="FFFF00"/>
                </a:solidFill>
              </a:rPr>
              <a:t>Душан, Јелена и Урош</a:t>
            </a:r>
          </a:p>
          <a:p>
            <a:r>
              <a:rPr lang="sr-Cyrl-RS" sz="1600" b="1" i="1" dirty="0">
                <a:solidFill>
                  <a:srgbClr val="FFFF00"/>
                </a:solidFill>
              </a:rPr>
              <a:t> </a:t>
            </a:r>
            <a:r>
              <a:rPr lang="sr-Cyrl-RS" sz="1600" b="1" i="1" dirty="0" smtClean="0">
                <a:solidFill>
                  <a:srgbClr val="FFFF00"/>
                </a:solidFill>
              </a:rPr>
              <a:t>   (Високи Дечани)</a:t>
            </a:r>
            <a:endParaRPr lang="sr-Latn-RS" sz="1600" b="1" i="1" dirty="0">
              <a:solidFill>
                <a:srgbClr val="FFFF00"/>
              </a:solidFill>
            </a:endParaRPr>
          </a:p>
        </p:txBody>
      </p:sp>
      <p:sp>
        <p:nvSpPr>
          <p:cNvPr id="13" name="TextBox 12"/>
          <p:cNvSpPr txBox="1"/>
          <p:nvPr/>
        </p:nvSpPr>
        <p:spPr>
          <a:xfrm>
            <a:off x="9287454" y="3384664"/>
            <a:ext cx="2222724" cy="584775"/>
          </a:xfrm>
          <a:prstGeom prst="rect">
            <a:avLst/>
          </a:prstGeom>
          <a:noFill/>
        </p:spPr>
        <p:txBody>
          <a:bodyPr wrap="none" rtlCol="0">
            <a:spAutoFit/>
          </a:bodyPr>
          <a:lstStyle/>
          <a:p>
            <a:r>
              <a:rPr lang="sr-Cyrl-RS" sz="1600" b="1" i="1" dirty="0" smtClean="0">
                <a:solidFill>
                  <a:srgbClr val="FFFF00"/>
                </a:solidFill>
              </a:rPr>
              <a:t>Душан, Јелена и Урош</a:t>
            </a:r>
          </a:p>
          <a:p>
            <a:r>
              <a:rPr lang="sr-Cyrl-RS" sz="1600" b="1" i="1" dirty="0">
                <a:solidFill>
                  <a:srgbClr val="FFFF00"/>
                </a:solidFill>
              </a:rPr>
              <a:t> </a:t>
            </a:r>
            <a:r>
              <a:rPr lang="sr-Cyrl-RS" sz="1600" b="1" i="1" dirty="0" smtClean="0">
                <a:solidFill>
                  <a:srgbClr val="FFFF00"/>
                </a:solidFill>
              </a:rPr>
              <a:t>  (манастир Добрун)</a:t>
            </a:r>
            <a:endParaRPr lang="sr-Latn-RS" sz="1600" b="1" i="1" dirty="0">
              <a:solidFill>
                <a:srgbClr val="FFFF00"/>
              </a:solidFill>
            </a:endParaRPr>
          </a:p>
        </p:txBody>
      </p:sp>
      <p:sp>
        <p:nvSpPr>
          <p:cNvPr id="14" name="TextBox 13"/>
          <p:cNvSpPr txBox="1"/>
          <p:nvPr/>
        </p:nvSpPr>
        <p:spPr>
          <a:xfrm>
            <a:off x="5245733" y="3470138"/>
            <a:ext cx="1506374" cy="338554"/>
          </a:xfrm>
          <a:prstGeom prst="rect">
            <a:avLst/>
          </a:prstGeom>
          <a:noFill/>
        </p:spPr>
        <p:txBody>
          <a:bodyPr wrap="none" rtlCol="0">
            <a:spAutoFit/>
          </a:bodyPr>
          <a:lstStyle/>
          <a:p>
            <a:r>
              <a:rPr lang="sr-Cyrl-RS" sz="1600" b="1" i="1" dirty="0" smtClean="0">
                <a:solidFill>
                  <a:srgbClr val="FFFF00"/>
                </a:solidFill>
              </a:rPr>
              <a:t>Рођење Уроша</a:t>
            </a:r>
            <a:endParaRPr lang="sr-Latn-RS" sz="1600" b="1" i="1" dirty="0">
              <a:solidFill>
                <a:srgbClr val="FFFF00"/>
              </a:solidFill>
            </a:endParaRPr>
          </a:p>
        </p:txBody>
      </p:sp>
    </p:spTree>
    <p:extLst>
      <p:ext uri="{BB962C8B-B14F-4D97-AF65-F5344CB8AC3E}">
        <p14:creationId xmlns:p14="http://schemas.microsoft.com/office/powerpoint/2010/main" val="21837372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79434649"/>
              </p:ext>
            </p:extLst>
          </p:nvPr>
        </p:nvGraphicFramePr>
        <p:xfrm>
          <a:off x="4453743" y="1527040"/>
          <a:ext cx="2486025" cy="2409825"/>
        </p:xfrm>
        <a:graphic>
          <a:graphicData uri="http://schemas.openxmlformats.org/presentationml/2006/ole">
            <mc:AlternateContent xmlns:mc="http://schemas.openxmlformats.org/markup-compatibility/2006">
              <mc:Choice xmlns:v="urn:schemas-microsoft-com:vml" Requires="v">
                <p:oleObj spid="_x0000_s7198" name="CorelDRAW" r:id="rId3" imgW="2485885" imgH="2409157" progId="CorelDRAW.Graphic.11">
                  <p:embed/>
                </p:oleObj>
              </mc:Choice>
              <mc:Fallback>
                <p:oleObj name="CorelDRAW" r:id="rId3" imgW="2485885" imgH="2409157" progId="CorelDRAW.Graphic.11">
                  <p:embed/>
                  <p:pic>
                    <p:nvPicPr>
                      <p:cNvPr id="0" name=""/>
                      <p:cNvPicPr/>
                      <p:nvPr/>
                    </p:nvPicPr>
                    <p:blipFill>
                      <a:blip r:embed="rId4"/>
                      <a:stretch>
                        <a:fillRect/>
                      </a:stretch>
                    </p:blipFill>
                    <p:spPr>
                      <a:xfrm>
                        <a:off x="4453743" y="1527040"/>
                        <a:ext cx="2486025" cy="2409825"/>
                      </a:xfrm>
                      <a:prstGeom prst="rect">
                        <a:avLst/>
                      </a:prstGeom>
                    </p:spPr>
                  </p:pic>
                </p:oleObj>
              </mc:Fallback>
            </mc:AlternateContent>
          </a:graphicData>
        </a:graphic>
      </p:graphicFrame>
      <p:sp>
        <p:nvSpPr>
          <p:cNvPr id="5" name="TextBox 4"/>
          <p:cNvSpPr txBox="1"/>
          <p:nvPr/>
        </p:nvSpPr>
        <p:spPr>
          <a:xfrm>
            <a:off x="3439952" y="206062"/>
            <a:ext cx="5312095"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Подизање Св.Архангела и чудесно излечење</a:t>
            </a:r>
            <a:endParaRPr lang="sr-Latn-RS" sz="2000" b="1" dirty="0"/>
          </a:p>
        </p:txBody>
      </p:sp>
      <p:sp>
        <p:nvSpPr>
          <p:cNvPr id="6" name="TextBox 5"/>
          <p:cNvSpPr txBox="1"/>
          <p:nvPr/>
        </p:nvSpPr>
        <p:spPr>
          <a:xfrm>
            <a:off x="3825025" y="806744"/>
            <a:ext cx="4190378" cy="369332"/>
          </a:xfrm>
          <a:prstGeom prst="rect">
            <a:avLst/>
          </a:prstGeom>
          <a:noFill/>
        </p:spPr>
        <p:txBody>
          <a:bodyPr wrap="none" rtlCol="0">
            <a:spAutoFit/>
          </a:bodyPr>
          <a:lstStyle/>
          <a:p>
            <a:r>
              <a:rPr lang="sr-Cyrl-RS" b="1" i="1" dirty="0" smtClean="0">
                <a:solidFill>
                  <a:srgbClr val="FFFF00"/>
                </a:solidFill>
              </a:rPr>
              <a:t>вера+молитва+завет=Чудо излечења</a:t>
            </a:r>
            <a:endParaRPr lang="sr-Latn-RS" b="1" i="1" dirty="0">
              <a:solidFill>
                <a:srgbClr val="FFFF00"/>
              </a:solidFill>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790" y="1176076"/>
            <a:ext cx="2885806" cy="20193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7832" y="1176076"/>
            <a:ext cx="3058436" cy="20193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TextBox 8"/>
          <p:cNvSpPr txBox="1"/>
          <p:nvPr/>
        </p:nvSpPr>
        <p:spPr>
          <a:xfrm>
            <a:off x="717091" y="3290534"/>
            <a:ext cx="2071401" cy="584775"/>
          </a:xfrm>
          <a:prstGeom prst="rect">
            <a:avLst/>
          </a:prstGeom>
          <a:noFill/>
        </p:spPr>
        <p:txBody>
          <a:bodyPr wrap="none" rtlCol="0">
            <a:spAutoFit/>
          </a:bodyPr>
          <a:lstStyle/>
          <a:p>
            <a:r>
              <a:rPr lang="sr-Cyrl-RS" sz="1600" b="1" i="1" dirty="0" smtClean="0">
                <a:solidFill>
                  <a:srgbClr val="FFFF00"/>
                </a:solidFill>
              </a:rPr>
              <a:t>Остаци манастира </a:t>
            </a:r>
          </a:p>
          <a:p>
            <a:r>
              <a:rPr lang="sr-Cyrl-RS" sz="1600" b="1" i="1" dirty="0">
                <a:solidFill>
                  <a:srgbClr val="FFFF00"/>
                </a:solidFill>
              </a:rPr>
              <a:t> </a:t>
            </a:r>
            <a:r>
              <a:rPr lang="sr-Cyrl-RS" sz="1600" b="1" i="1" dirty="0" smtClean="0">
                <a:solidFill>
                  <a:srgbClr val="FFFF00"/>
                </a:solidFill>
              </a:rPr>
              <a:t>      Св.Архангела</a:t>
            </a:r>
            <a:endParaRPr lang="sr-Latn-RS" sz="1600" b="1" i="1" dirty="0">
              <a:solidFill>
                <a:srgbClr val="FFFF00"/>
              </a:solidFill>
            </a:endParaRPr>
          </a:p>
        </p:txBody>
      </p:sp>
      <p:sp>
        <p:nvSpPr>
          <p:cNvPr id="10" name="Rectangle 9"/>
          <p:cNvSpPr/>
          <p:nvPr/>
        </p:nvSpPr>
        <p:spPr>
          <a:xfrm>
            <a:off x="8950047" y="3290534"/>
            <a:ext cx="2374006" cy="584775"/>
          </a:xfrm>
          <a:prstGeom prst="rect">
            <a:avLst/>
          </a:prstGeom>
        </p:spPr>
        <p:txBody>
          <a:bodyPr wrap="square">
            <a:spAutoFit/>
          </a:bodyPr>
          <a:lstStyle/>
          <a:p>
            <a:r>
              <a:rPr lang="sr-Cyrl-RS" sz="1600" b="1" i="1" dirty="0" smtClean="0">
                <a:solidFill>
                  <a:srgbClr val="FFFF00"/>
                </a:solidFill>
              </a:rPr>
              <a:t>Остаци манастира </a:t>
            </a:r>
          </a:p>
          <a:p>
            <a:r>
              <a:rPr lang="sr-Cyrl-RS" sz="1600" b="1" i="1" dirty="0" smtClean="0">
                <a:solidFill>
                  <a:srgbClr val="FFFF00"/>
                </a:solidFill>
              </a:rPr>
              <a:t>       Св.Архангела</a:t>
            </a:r>
            <a:endParaRPr lang="sr-Latn-RS" sz="1600" b="1" i="1" dirty="0">
              <a:solidFill>
                <a:srgbClr val="FFFF00"/>
              </a:solidFill>
            </a:endParaRPr>
          </a:p>
        </p:txBody>
      </p:sp>
      <p:sp>
        <p:nvSpPr>
          <p:cNvPr id="11" name="TextBox 10"/>
          <p:cNvSpPr txBox="1"/>
          <p:nvPr/>
        </p:nvSpPr>
        <p:spPr>
          <a:xfrm>
            <a:off x="4060153" y="3995441"/>
            <a:ext cx="3273204" cy="584775"/>
          </a:xfrm>
          <a:prstGeom prst="rect">
            <a:avLst/>
          </a:prstGeom>
          <a:noFill/>
        </p:spPr>
        <p:txBody>
          <a:bodyPr wrap="none" rtlCol="0">
            <a:spAutoFit/>
          </a:bodyPr>
          <a:lstStyle/>
          <a:p>
            <a:r>
              <a:rPr lang="sr-Cyrl-RS" sz="1600" b="1" i="1" dirty="0" smtClean="0">
                <a:solidFill>
                  <a:srgbClr val="FFFF00"/>
                </a:solidFill>
              </a:rPr>
              <a:t>Св.Архангели Михаило и Гаврило</a:t>
            </a:r>
          </a:p>
          <a:p>
            <a:r>
              <a:rPr lang="sr-Cyrl-RS" sz="1600" b="1" i="1" dirty="0">
                <a:solidFill>
                  <a:srgbClr val="FFFF00"/>
                </a:solidFill>
              </a:rPr>
              <a:t> </a:t>
            </a:r>
            <a:r>
              <a:rPr lang="sr-Cyrl-RS" sz="1600" b="1" i="1" dirty="0" smtClean="0">
                <a:solidFill>
                  <a:srgbClr val="FFFF00"/>
                </a:solidFill>
              </a:rPr>
              <a:t>       лече Душана од маларије</a:t>
            </a:r>
            <a:endParaRPr lang="sr-Latn-RS" sz="1600" b="1" i="1" dirty="0">
              <a:solidFill>
                <a:srgbClr val="FFFF00"/>
              </a:solidFill>
            </a:endParaRPr>
          </a:p>
        </p:txBody>
      </p:sp>
      <p:sp>
        <p:nvSpPr>
          <p:cNvPr id="12" name="TextBox 11"/>
          <p:cNvSpPr txBox="1"/>
          <p:nvPr/>
        </p:nvSpPr>
        <p:spPr>
          <a:xfrm>
            <a:off x="300036" y="4803820"/>
            <a:ext cx="11591925"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Око 1341. године избила је епидемија ендемске маларије, од које је умро доста људи, један од заражених био је и цар Душан. Лекари су изгубили сваку наду да ће Душан оздравити, али он угледавши се на све Немањиће и њихову чудотворну веру у Бога, замоли Пресвету Богородицу и Свете Архангеле Михаила и Гаврила да му помогну. У једном млетачком документу стоји запис да се Душан заветао да ако оздрави подићи ће манастир Светим Архангелима. Тако се и десило убрзо после обећања Душан се излечи помоћу Божијих анђела и поче градити манастир на месту неке раније цркве.</a:t>
            </a:r>
            <a:endParaRPr lang="sr-Latn-RS" b="1" dirty="0"/>
          </a:p>
        </p:txBody>
      </p:sp>
    </p:spTree>
    <p:extLst>
      <p:ext uri="{BB962C8B-B14F-4D97-AF65-F5344CB8AC3E}">
        <p14:creationId xmlns:p14="http://schemas.microsoft.com/office/powerpoint/2010/main" val="37598387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261505505"/>
              </p:ext>
            </p:extLst>
          </p:nvPr>
        </p:nvGraphicFramePr>
        <p:xfrm>
          <a:off x="7637171" y="1986534"/>
          <a:ext cx="3412902" cy="2448224"/>
        </p:xfrm>
        <a:graphic>
          <a:graphicData uri="http://schemas.openxmlformats.org/presentationml/2006/ole">
            <mc:AlternateContent xmlns:mc="http://schemas.openxmlformats.org/markup-compatibility/2006">
              <mc:Choice xmlns:v="urn:schemas-microsoft-com:vml" Requires="v">
                <p:oleObj spid="_x0000_s8223" name="CorelDRAW" r:id="rId3" imgW="3361680" imgH="2739960" progId="CorelDRAW.Graphic.11">
                  <p:embed/>
                </p:oleObj>
              </mc:Choice>
              <mc:Fallback>
                <p:oleObj name="CorelDRAW" r:id="rId3" imgW="3361680" imgH="2739960" progId="CorelDRAW.Graphic.11">
                  <p:embed/>
                  <p:pic>
                    <p:nvPicPr>
                      <p:cNvPr id="0" name=""/>
                      <p:cNvPicPr/>
                      <p:nvPr/>
                    </p:nvPicPr>
                    <p:blipFill>
                      <a:blip r:embed="rId4"/>
                      <a:stretch>
                        <a:fillRect/>
                      </a:stretch>
                    </p:blipFill>
                    <p:spPr>
                      <a:xfrm>
                        <a:off x="7637171" y="1986534"/>
                        <a:ext cx="3412902" cy="2448224"/>
                      </a:xfrm>
                      <a:prstGeom prst="rect">
                        <a:avLst/>
                      </a:prstGeom>
                    </p:spPr>
                  </p:pic>
                </p:oleObj>
              </mc:Fallback>
            </mc:AlternateContent>
          </a:graphicData>
        </a:graphic>
      </p:graphicFrame>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123" y="2085255"/>
            <a:ext cx="3420449" cy="228141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9853" y="1296462"/>
            <a:ext cx="2449605" cy="3078337"/>
          </a:xfrm>
          <a:prstGeom prst="ellipse">
            <a:avLst/>
          </a:prstGeom>
          <a:ln>
            <a:noFill/>
          </a:ln>
          <a:effectLst>
            <a:softEdge rad="112500"/>
          </a:effectLst>
        </p:spPr>
      </p:pic>
      <p:sp>
        <p:nvSpPr>
          <p:cNvPr id="9" name="TextBox 8"/>
          <p:cNvSpPr txBox="1"/>
          <p:nvPr/>
        </p:nvSpPr>
        <p:spPr>
          <a:xfrm>
            <a:off x="3400023" y="244698"/>
            <a:ext cx="5319341"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Проглашење Патријаршије и Душана за цара</a:t>
            </a:r>
            <a:endParaRPr lang="sr-Latn-RS" sz="2000" b="1" dirty="0"/>
          </a:p>
        </p:txBody>
      </p:sp>
      <p:sp>
        <p:nvSpPr>
          <p:cNvPr id="10" name="TextBox 9"/>
          <p:cNvSpPr txBox="1"/>
          <p:nvPr/>
        </p:nvSpPr>
        <p:spPr>
          <a:xfrm>
            <a:off x="3682279" y="853647"/>
            <a:ext cx="4754828" cy="369332"/>
          </a:xfrm>
          <a:prstGeom prst="rect">
            <a:avLst/>
          </a:prstGeom>
          <a:noFill/>
        </p:spPr>
        <p:txBody>
          <a:bodyPr wrap="none" rtlCol="0">
            <a:spAutoFit/>
          </a:bodyPr>
          <a:lstStyle/>
          <a:p>
            <a:r>
              <a:rPr lang="sr-Cyrl-RS" b="1" i="1" dirty="0" smtClean="0">
                <a:solidFill>
                  <a:srgbClr val="FFFF00"/>
                </a:solidFill>
              </a:rPr>
              <a:t>храброст+снага+борба=Душаново царство</a:t>
            </a:r>
            <a:endParaRPr lang="sr-Latn-RS" b="1" i="1" dirty="0">
              <a:solidFill>
                <a:srgbClr val="FFFF00"/>
              </a:solidFill>
            </a:endParaRPr>
          </a:p>
        </p:txBody>
      </p:sp>
      <p:sp>
        <p:nvSpPr>
          <p:cNvPr id="11" name="TextBox 10"/>
          <p:cNvSpPr txBox="1"/>
          <p:nvPr/>
        </p:nvSpPr>
        <p:spPr>
          <a:xfrm>
            <a:off x="146999" y="5228944"/>
            <a:ext cx="11508381"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Душан се изборио да се српска црква издигне на ниво Патријаршије на Цвети 1346. године у Пећи, а тиме је отворена могућност да и српско краљевство уздигне на ниво царевине, што се десило на Васкрс 1346. године у Скопљу. Свечаност је била велика, било је много гостију из Грчке, Цариграда, Бугарске, са Свете Горе.. Душан је тада постао званично Цар Срба, Бугара и Грка..</a:t>
            </a:r>
            <a:endParaRPr lang="sr-Latn-RS" b="1" dirty="0"/>
          </a:p>
        </p:txBody>
      </p:sp>
      <p:sp>
        <p:nvSpPr>
          <p:cNvPr id="12" name="TextBox 11"/>
          <p:cNvSpPr txBox="1"/>
          <p:nvPr/>
        </p:nvSpPr>
        <p:spPr>
          <a:xfrm>
            <a:off x="392424" y="4501013"/>
            <a:ext cx="3753848" cy="338554"/>
          </a:xfrm>
          <a:prstGeom prst="rect">
            <a:avLst/>
          </a:prstGeom>
          <a:noFill/>
        </p:spPr>
        <p:txBody>
          <a:bodyPr wrap="none" rtlCol="0">
            <a:spAutoFit/>
          </a:bodyPr>
          <a:lstStyle/>
          <a:p>
            <a:r>
              <a:rPr lang="sr-Cyrl-RS" sz="1600" b="1" i="1" dirty="0" smtClean="0">
                <a:solidFill>
                  <a:srgbClr val="FFFF00"/>
                </a:solidFill>
              </a:rPr>
              <a:t>Проглашење Душана за цара у Скопљу</a:t>
            </a:r>
            <a:endParaRPr lang="sr-Latn-RS" sz="1600" b="1" i="1" dirty="0">
              <a:solidFill>
                <a:srgbClr val="FFFF00"/>
              </a:solidFill>
            </a:endParaRPr>
          </a:p>
        </p:txBody>
      </p:sp>
      <p:sp>
        <p:nvSpPr>
          <p:cNvPr id="13" name="TextBox 12"/>
          <p:cNvSpPr txBox="1"/>
          <p:nvPr/>
        </p:nvSpPr>
        <p:spPr>
          <a:xfrm>
            <a:off x="7552811" y="4434758"/>
            <a:ext cx="3581622" cy="338554"/>
          </a:xfrm>
          <a:prstGeom prst="rect">
            <a:avLst/>
          </a:prstGeom>
          <a:noFill/>
        </p:spPr>
        <p:txBody>
          <a:bodyPr wrap="none" rtlCol="0">
            <a:spAutoFit/>
          </a:bodyPr>
          <a:lstStyle/>
          <a:p>
            <a:r>
              <a:rPr lang="sr-Cyrl-RS" sz="1600" b="1" i="1" dirty="0" smtClean="0">
                <a:solidFill>
                  <a:srgbClr val="FFFF00"/>
                </a:solidFill>
              </a:rPr>
              <a:t>Српска Црква постаје Патријаршија</a:t>
            </a:r>
            <a:endParaRPr lang="sr-Latn-RS" sz="1600" b="1" i="1" dirty="0">
              <a:solidFill>
                <a:srgbClr val="FFFF00"/>
              </a:solidFill>
            </a:endParaRPr>
          </a:p>
        </p:txBody>
      </p:sp>
      <p:sp>
        <p:nvSpPr>
          <p:cNvPr id="14" name="TextBox 13"/>
          <p:cNvSpPr txBox="1"/>
          <p:nvPr/>
        </p:nvSpPr>
        <p:spPr>
          <a:xfrm>
            <a:off x="5117661" y="4265481"/>
            <a:ext cx="1213987" cy="338554"/>
          </a:xfrm>
          <a:prstGeom prst="rect">
            <a:avLst/>
          </a:prstGeom>
          <a:noFill/>
        </p:spPr>
        <p:txBody>
          <a:bodyPr wrap="none" rtlCol="0">
            <a:spAutoFit/>
          </a:bodyPr>
          <a:lstStyle/>
          <a:p>
            <a:r>
              <a:rPr lang="sr-Cyrl-RS" sz="1600" b="1" i="1" dirty="0" smtClean="0">
                <a:solidFill>
                  <a:srgbClr val="FFFF00"/>
                </a:solidFill>
              </a:rPr>
              <a:t>Цар Душан</a:t>
            </a:r>
            <a:endParaRPr lang="sr-Latn-RS" sz="1600" b="1" i="1" dirty="0">
              <a:solidFill>
                <a:srgbClr val="FFFF00"/>
              </a:solidFill>
            </a:endParaRPr>
          </a:p>
        </p:txBody>
      </p:sp>
    </p:spTree>
    <p:extLst>
      <p:ext uri="{BB962C8B-B14F-4D97-AF65-F5344CB8AC3E}">
        <p14:creationId xmlns:p14="http://schemas.microsoft.com/office/powerpoint/2010/main" val="439112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822</TotalTime>
  <Words>2225</Words>
  <Application>Microsoft Office PowerPoint</Application>
  <PresentationFormat>Widescreen</PresentationFormat>
  <Paragraphs>144</Paragraphs>
  <Slides>20</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4" baseType="lpstr">
      <vt:lpstr>Arial</vt:lpstr>
      <vt:lpstr>Corbel</vt:lpstr>
      <vt:lpstr>Depth</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85</cp:revision>
  <dcterms:created xsi:type="dcterms:W3CDTF">2017-08-03T14:40:44Z</dcterms:created>
  <dcterms:modified xsi:type="dcterms:W3CDTF">2020-05-14T13:37:12Z</dcterms:modified>
</cp:coreProperties>
</file>