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4FF033-9BAA-423A-942A-D560661E3F77}" v="176" dt="2022-01-09T13:44:48.904"/>
    <p1510:client id="{5B18FCCF-0E4A-4C86-83A5-4CC7F3AB7DDD}" v="385" dt="2022-01-09T14:47:26.0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t>2/4/2022</a:t>
            </a:fld>
            <a:endParaRPr lang="en-US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6591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397E4A-EB6A-4FA6-AA4F-69EA0C70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t>2/4/2022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1A2F5D-7AC4-4F91-965A-7B6A45D6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E8B86-CDB8-482F-9D9F-1BFDA36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673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ECF02AB-6034-4B88-BC5A-7C17CB0EF809}" type="datetime1">
              <a:rPr lang="en-US" smtClean="0"/>
              <a:t>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2180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t>2/4/2022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13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84A89F5-6982-40AE-8108-88B93E85C8FF}"/>
              </a:ext>
            </a:extLst>
          </p:cNvPr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80BED93-E30B-4492-A268-84C33CA4F067}"/>
                </a:ext>
              </a:extLst>
            </p:cNvPr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>
                <a:gd name="connsiteX0" fmla="*/ 294151 w 4013331"/>
                <a:gd name="connsiteY0" fmla="*/ 0 h 2742133"/>
                <a:gd name="connsiteX1" fmla="*/ 3844057 w 4013331"/>
                <a:gd name="connsiteY1" fmla="*/ 0 h 2742133"/>
                <a:gd name="connsiteX2" fmla="*/ 3892490 w 4013331"/>
                <a:gd name="connsiteY2" fmla="*/ 131440 h 2742133"/>
                <a:gd name="connsiteX3" fmla="*/ 4013331 w 4013331"/>
                <a:gd name="connsiteY3" fmla="*/ 941251 h 2742133"/>
                <a:gd name="connsiteX4" fmla="*/ 3804827 w 4013331"/>
                <a:gd name="connsiteY4" fmla="*/ 1540292 h 2742133"/>
                <a:gd name="connsiteX5" fmla="*/ 3187498 w 4013331"/>
                <a:gd name="connsiteY5" fmla="*/ 2098087 h 2742133"/>
                <a:gd name="connsiteX6" fmla="*/ 3051769 w 4013331"/>
                <a:gd name="connsiteY6" fmla="*/ 2204787 h 2742133"/>
                <a:gd name="connsiteX7" fmla="*/ 1936476 w 4013331"/>
                <a:gd name="connsiteY7" fmla="*/ 2742133 h 2742133"/>
                <a:gd name="connsiteX8" fmla="*/ 467303 w 4013331"/>
                <a:gd name="connsiteY8" fmla="*/ 1868695 h 2742133"/>
                <a:gd name="connsiteX9" fmla="*/ 310732 w 4013331"/>
                <a:gd name="connsiteY9" fmla="*/ 1645244 h 2742133"/>
                <a:gd name="connsiteX10" fmla="*/ 0 w 4013331"/>
                <a:gd name="connsiteY10" fmla="*/ 941251 h 2742133"/>
                <a:gd name="connsiteX11" fmla="*/ 187749 w 4013331"/>
                <a:gd name="connsiteY11" fmla="*/ 183076 h 2742133"/>
                <a:gd name="connsiteX12" fmla="*/ 288888 w 4013331"/>
                <a:gd name="connsiteY12" fmla="*/ 7329 h 274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65F60C1-CD8B-4326-9B24-3D197CF382A6}"/>
                </a:ext>
              </a:extLst>
            </p:cNvPr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>
                <a:gd name="connsiteX0" fmla="*/ 332917 w 3401415"/>
                <a:gd name="connsiteY0" fmla="*/ 0 h 2440484"/>
                <a:gd name="connsiteX1" fmla="*/ 3207137 w 3401415"/>
                <a:gd name="connsiteY1" fmla="*/ 0 h 2440484"/>
                <a:gd name="connsiteX2" fmla="*/ 3242654 w 3401415"/>
                <a:gd name="connsiteY2" fmla="*/ 74937 h 2440484"/>
                <a:gd name="connsiteX3" fmla="*/ 3401415 w 3401415"/>
                <a:gd name="connsiteY3" fmla="*/ 914184 h 2440484"/>
                <a:gd name="connsiteX4" fmla="*/ 3224702 w 3401415"/>
                <a:gd name="connsiteY4" fmla="*/ 1421888 h 2440484"/>
                <a:gd name="connsiteX5" fmla="*/ 2701498 w 3401415"/>
                <a:gd name="connsiteY5" fmla="*/ 1894635 h 2440484"/>
                <a:gd name="connsiteX6" fmla="*/ 2586463 w 3401415"/>
                <a:gd name="connsiteY6" fmla="*/ 1985068 h 2440484"/>
                <a:gd name="connsiteX7" fmla="*/ 1641219 w 3401415"/>
                <a:gd name="connsiteY7" fmla="*/ 2440484 h 2440484"/>
                <a:gd name="connsiteX8" fmla="*/ 396053 w 3401415"/>
                <a:gd name="connsiteY8" fmla="*/ 1700219 h 2440484"/>
                <a:gd name="connsiteX9" fmla="*/ 263354 w 3401415"/>
                <a:gd name="connsiteY9" fmla="*/ 1510839 h 2440484"/>
                <a:gd name="connsiteX10" fmla="*/ 0 w 3401415"/>
                <a:gd name="connsiteY10" fmla="*/ 914184 h 2440484"/>
                <a:gd name="connsiteX11" fmla="*/ 159122 w 3401415"/>
                <a:gd name="connsiteY11" fmla="*/ 271610 h 2440484"/>
                <a:gd name="connsiteX12" fmla="*/ 244841 w 3401415"/>
                <a:gd name="connsiteY12" fmla="*/ 122658 h 244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511D06-104E-440E-8049-4CDCE4B87E96}"/>
                </a:ext>
              </a:extLst>
            </p:cNvPr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>
                <a:gd name="connsiteX0" fmla="*/ 237339 w 4130517"/>
                <a:gd name="connsiteY0" fmla="*/ 0 h 2806419"/>
                <a:gd name="connsiteX1" fmla="*/ 3997489 w 4130517"/>
                <a:gd name="connsiteY1" fmla="*/ 0 h 2806419"/>
                <a:gd name="connsiteX2" fmla="*/ 4006148 w 4130517"/>
                <a:gd name="connsiteY2" fmla="*/ 24333 h 2806419"/>
                <a:gd name="connsiteX3" fmla="*/ 4130517 w 4130517"/>
                <a:gd name="connsiteY3" fmla="*/ 887307 h 2806419"/>
                <a:gd name="connsiteX4" fmla="*/ 3915925 w 4130517"/>
                <a:gd name="connsiteY4" fmla="*/ 1525677 h 2806419"/>
                <a:gd name="connsiteX5" fmla="*/ 3280571 w 4130517"/>
                <a:gd name="connsiteY5" fmla="*/ 2120090 h 2806419"/>
                <a:gd name="connsiteX6" fmla="*/ 3140878 w 4130517"/>
                <a:gd name="connsiteY6" fmla="*/ 2233796 h 2806419"/>
                <a:gd name="connsiteX7" fmla="*/ 1993019 w 4130517"/>
                <a:gd name="connsiteY7" fmla="*/ 2806419 h 2806419"/>
                <a:gd name="connsiteX8" fmla="*/ 480948 w 4130517"/>
                <a:gd name="connsiteY8" fmla="*/ 1875638 h 2806419"/>
                <a:gd name="connsiteX9" fmla="*/ 319805 w 4130517"/>
                <a:gd name="connsiteY9" fmla="*/ 1637519 h 2806419"/>
                <a:gd name="connsiteX10" fmla="*/ 0 w 4130517"/>
                <a:gd name="connsiteY10" fmla="*/ 887307 h 2806419"/>
                <a:gd name="connsiteX11" fmla="*/ 193231 w 4130517"/>
                <a:gd name="connsiteY11" fmla="*/ 79360 h 28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4F6B39-7B0A-4839-9F52-1FFA2044F248}"/>
                </a:ext>
              </a:extLst>
            </p:cNvPr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>
                <a:gd name="connsiteX0" fmla="*/ 208215 w 4389519"/>
                <a:gd name="connsiteY0" fmla="*/ 0 h 2916937"/>
                <a:gd name="connsiteX1" fmla="*/ 4284014 w 4389519"/>
                <a:gd name="connsiteY1" fmla="*/ 0 h 2916937"/>
                <a:gd name="connsiteX2" fmla="*/ 4335794 w 4389519"/>
                <a:gd name="connsiteY2" fmla="*/ 207911 h 2916937"/>
                <a:gd name="connsiteX3" fmla="*/ 4376420 w 4389519"/>
                <a:gd name="connsiteY3" fmla="*/ 1078865 h 2916937"/>
                <a:gd name="connsiteX4" fmla="*/ 4090147 w 4389519"/>
                <a:gd name="connsiteY4" fmla="*/ 1734728 h 2916937"/>
                <a:gd name="connsiteX5" fmla="*/ 3362552 w 4389519"/>
                <a:gd name="connsiteY5" fmla="*/ 2305097 h 2916937"/>
                <a:gd name="connsiteX6" fmla="*/ 3204152 w 4389519"/>
                <a:gd name="connsiteY6" fmla="*/ 2412521 h 2916937"/>
                <a:gd name="connsiteX7" fmla="*/ 1936072 w 4389519"/>
                <a:gd name="connsiteY7" fmla="*/ 2912360 h 2916937"/>
                <a:gd name="connsiteX8" fmla="*/ 421690 w 4389519"/>
                <a:gd name="connsiteY8" fmla="*/ 1787063 h 2916937"/>
                <a:gd name="connsiteX9" fmla="*/ 273167 w 4389519"/>
                <a:gd name="connsiteY9" fmla="*/ 1520080 h 2916937"/>
                <a:gd name="connsiteX10" fmla="*/ 4118 w 4389519"/>
                <a:gd name="connsiteY10" fmla="*/ 696338 h 2916937"/>
                <a:gd name="connsiteX11" fmla="*/ 175984 w 4389519"/>
                <a:gd name="connsiteY11" fmla="*/ 60381 h 29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3099122-D80B-4389-A1CF-52C635217F4B}"/>
              </a:ext>
            </a:extLst>
          </p:cNvPr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A535D59-CDAA-4AA9-84AC-A6142E857FE2}"/>
                </a:ext>
              </a:extLst>
            </p:cNvPr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>
                <a:gd name="connsiteX0" fmla="*/ 305212 w 4069058"/>
                <a:gd name="connsiteY0" fmla="*/ 0 h 3547008"/>
                <a:gd name="connsiteX1" fmla="*/ 4069058 w 4069058"/>
                <a:gd name="connsiteY1" fmla="*/ 0 h 3547008"/>
                <a:gd name="connsiteX2" fmla="*/ 4069058 w 4069058"/>
                <a:gd name="connsiteY2" fmla="*/ 2865785 h 3547008"/>
                <a:gd name="connsiteX3" fmla="*/ 3996814 w 4069058"/>
                <a:gd name="connsiteY3" fmla="*/ 2947457 h 3547008"/>
                <a:gd name="connsiteX4" fmla="*/ 2732780 w 4069058"/>
                <a:gd name="connsiteY4" fmla="*/ 3541640 h 3547008"/>
                <a:gd name="connsiteX5" fmla="*/ 1317550 w 4069058"/>
                <a:gd name="connsiteY5" fmla="*/ 3015110 h 3547008"/>
                <a:gd name="connsiteX6" fmla="*/ 1140977 w 4069058"/>
                <a:gd name="connsiteY6" fmla="*/ 2901419 h 3547008"/>
                <a:gd name="connsiteX7" fmla="*/ 330269 w 4069058"/>
                <a:gd name="connsiteY7" fmla="*/ 2297252 h 3547008"/>
                <a:gd name="connsiteX8" fmla="*/ 13299 w 4069058"/>
                <a:gd name="connsiteY8" fmla="*/ 1599966 h 3547008"/>
                <a:gd name="connsiteX9" fmla="*/ 217457 w 4069058"/>
                <a:gd name="connsiteY9" fmla="*/ 178659 h 354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6948CC-6D51-4092-887C-B0664DC102C7}"/>
                </a:ext>
              </a:extLst>
            </p:cNvPr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>
                <a:gd name="connsiteX0" fmla="*/ 3466434 w 3872006"/>
                <a:gd name="connsiteY0" fmla="*/ 0 h 3321595"/>
                <a:gd name="connsiteX1" fmla="*/ 65800 w 3872006"/>
                <a:gd name="connsiteY1" fmla="*/ 0 h 3321595"/>
                <a:gd name="connsiteX2" fmla="*/ 0 w 3872006"/>
                <a:gd name="connsiteY2" fmla="*/ 59511 h 3321595"/>
                <a:gd name="connsiteX3" fmla="*/ 0 w 3872006"/>
                <a:gd name="connsiteY3" fmla="*/ 2518435 h 3321595"/>
                <a:gd name="connsiteX4" fmla="*/ 80122 w 3872006"/>
                <a:gd name="connsiteY4" fmla="*/ 2618704 h 3321595"/>
                <a:gd name="connsiteX5" fmla="*/ 1549501 w 3872006"/>
                <a:gd name="connsiteY5" fmla="*/ 3321595 h 3321595"/>
                <a:gd name="connsiteX6" fmla="*/ 2796711 w 3872006"/>
                <a:gd name="connsiteY6" fmla="*/ 2749441 h 3321595"/>
                <a:gd name="connsiteX7" fmla="*/ 2948494 w 3872006"/>
                <a:gd name="connsiteY7" fmla="*/ 2635829 h 3321595"/>
                <a:gd name="connsiteX8" fmla="*/ 3638840 w 3872006"/>
                <a:gd name="connsiteY8" fmla="*/ 2041901 h 3321595"/>
                <a:gd name="connsiteX9" fmla="*/ 3872006 w 3872006"/>
                <a:gd name="connsiteY9" fmla="*/ 1404055 h 3321595"/>
                <a:gd name="connsiteX10" fmla="*/ 3467973 w 3872006"/>
                <a:gd name="connsiteY10" fmla="*/ 1974 h 332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5F9FD94-99CC-42AD-8E66-CF99E8FD5A94}"/>
                </a:ext>
              </a:extLst>
            </p:cNvPr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>
                <a:gd name="connsiteX0" fmla="*/ 2953507 w 3462454"/>
                <a:gd name="connsiteY0" fmla="*/ 0 h 3010961"/>
                <a:gd name="connsiteX1" fmla="*/ 477652 w 3462454"/>
                <a:gd name="connsiteY1" fmla="*/ 0 h 3010961"/>
                <a:gd name="connsiteX2" fmla="*/ 327396 w 3462454"/>
                <a:gd name="connsiteY2" fmla="*/ 113681 h 3010961"/>
                <a:gd name="connsiteX3" fmla="*/ 46554 w 3462454"/>
                <a:gd name="connsiteY3" fmla="*/ 391785 h 3010961"/>
                <a:gd name="connsiteX4" fmla="*/ 0 w 3462454"/>
                <a:gd name="connsiteY4" fmla="*/ 453516 h 3010961"/>
                <a:gd name="connsiteX5" fmla="*/ 0 w 3462454"/>
                <a:gd name="connsiteY5" fmla="*/ 2083461 h 3010961"/>
                <a:gd name="connsiteX6" fmla="*/ 26382 w 3462454"/>
                <a:gd name="connsiteY6" fmla="*/ 2118637 h 3010961"/>
                <a:gd name="connsiteX7" fmla="*/ 101620 w 3462454"/>
                <a:gd name="connsiteY7" fmla="*/ 2222744 h 3010961"/>
                <a:gd name="connsiteX8" fmla="*/ 1494064 w 3462454"/>
                <a:gd name="connsiteY8" fmla="*/ 3010961 h 3010961"/>
                <a:gd name="connsiteX9" fmla="*/ 2551110 w 3462454"/>
                <a:gd name="connsiteY9" fmla="*/ 2526044 h 3010961"/>
                <a:gd name="connsiteX10" fmla="*/ 2679751 w 3462454"/>
                <a:gd name="connsiteY10" fmla="*/ 2429754 h 3010961"/>
                <a:gd name="connsiteX11" fmla="*/ 3264840 w 3462454"/>
                <a:gd name="connsiteY11" fmla="*/ 1926383 h 3010961"/>
                <a:gd name="connsiteX12" fmla="*/ 3462454 w 3462454"/>
                <a:gd name="connsiteY12" fmla="*/ 1385790 h 3010961"/>
                <a:gd name="connsiteX13" fmla="*/ 3018820 w 3462454"/>
                <a:gd name="connsiteY13" fmla="*/ 67626 h 30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47D3E70-A759-410D-B5DB-855218E138C3}"/>
                </a:ext>
              </a:extLst>
            </p:cNvPr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>
                <a:gd name="connsiteX0" fmla="*/ 3564894 w 3904481"/>
                <a:gd name="connsiteY0" fmla="*/ 0 h 3411460"/>
                <a:gd name="connsiteX1" fmla="*/ 0 w 3904481"/>
                <a:gd name="connsiteY1" fmla="*/ 0 h 3411460"/>
                <a:gd name="connsiteX2" fmla="*/ 0 w 3904481"/>
                <a:gd name="connsiteY2" fmla="*/ 2659993 h 3411460"/>
                <a:gd name="connsiteX3" fmla="*/ 1876 w 3904481"/>
                <a:gd name="connsiteY3" fmla="*/ 2662425 h 3411460"/>
                <a:gd name="connsiteX4" fmla="*/ 1514161 w 3904481"/>
                <a:gd name="connsiteY4" fmla="*/ 3411460 h 3411460"/>
                <a:gd name="connsiteX5" fmla="*/ 2797788 w 3904481"/>
                <a:gd name="connsiteY5" fmla="*/ 2801744 h 3411460"/>
                <a:gd name="connsiteX6" fmla="*/ 2954004 w 3904481"/>
                <a:gd name="connsiteY6" fmla="*/ 2680673 h 3411460"/>
                <a:gd name="connsiteX7" fmla="*/ 3664508 w 3904481"/>
                <a:gd name="connsiteY7" fmla="*/ 2047754 h 3411460"/>
                <a:gd name="connsiteX8" fmla="*/ 3904481 w 3904481"/>
                <a:gd name="connsiteY8" fmla="*/ 1368033 h 3411460"/>
                <a:gd name="connsiteX9" fmla="*/ 3596499 w 3904481"/>
                <a:gd name="connsiteY9" fmla="*/ 52268 h 34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02A25-2D4F-4AD5-B0E9-C12184C3599E}"/>
              </a:ext>
            </a:extLst>
          </p:cNvPr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227AF03-773A-4B1E-8FED-67198038E60D}"/>
                </a:ext>
              </a:extLst>
            </p:cNvPr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>
                <a:gd name="connsiteX0" fmla="*/ 1155130 w 4174269"/>
                <a:gd name="connsiteY0" fmla="*/ 990 h 5181455"/>
                <a:gd name="connsiteX1" fmla="*/ 2396955 w 4174269"/>
                <a:gd name="connsiteY1" fmla="*/ 367328 h 5181455"/>
                <a:gd name="connsiteX2" fmla="*/ 3827960 w 4174269"/>
                <a:gd name="connsiteY2" fmla="*/ 4749328 h 5181455"/>
                <a:gd name="connsiteX3" fmla="*/ 3561502 w 4174269"/>
                <a:gd name="connsiteY3" fmla="*/ 5090948 h 5181455"/>
                <a:gd name="connsiteX4" fmla="*/ 3452726 w 4174269"/>
                <a:gd name="connsiteY4" fmla="*/ 5181455 h 5181455"/>
                <a:gd name="connsiteX5" fmla="*/ 0 w 4174269"/>
                <a:gd name="connsiteY5" fmla="*/ 5181455 h 5181455"/>
                <a:gd name="connsiteX6" fmla="*/ 0 w 4174269"/>
                <a:gd name="connsiteY6" fmla="*/ 251605 h 5181455"/>
                <a:gd name="connsiteX7" fmla="*/ 157396 w 4174269"/>
                <a:gd name="connsiteY7" fmla="*/ 182600 h 5181455"/>
                <a:gd name="connsiteX8" fmla="*/ 1155130 w 4174269"/>
                <a:gd name="connsiteY8" fmla="*/ 990 h 518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6FE8FAD-8A4A-49E1-AFAF-A074482295A9}"/>
                </a:ext>
              </a:extLst>
            </p:cNvPr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>
                <a:gd name="connsiteX0" fmla="*/ 948905 w 4259808"/>
                <a:gd name="connsiteY0" fmla="*/ 1556 h 5510713"/>
                <a:gd name="connsiteX1" fmla="*/ 2304106 w 4259808"/>
                <a:gd name="connsiteY1" fmla="*/ 405867 h 5510713"/>
                <a:gd name="connsiteX2" fmla="*/ 3890982 w 4259808"/>
                <a:gd name="connsiteY2" fmla="*/ 5156588 h 5510713"/>
                <a:gd name="connsiteX3" fmla="*/ 3680329 w 4259808"/>
                <a:gd name="connsiteY3" fmla="*/ 5445948 h 5510713"/>
                <a:gd name="connsiteX4" fmla="*/ 3616504 w 4259808"/>
                <a:gd name="connsiteY4" fmla="*/ 5510713 h 5510713"/>
                <a:gd name="connsiteX5" fmla="*/ 0 w 4259808"/>
                <a:gd name="connsiteY5" fmla="*/ 5510713 h 5510713"/>
                <a:gd name="connsiteX6" fmla="*/ 0 w 4259808"/>
                <a:gd name="connsiteY6" fmla="*/ 144797 h 5510713"/>
                <a:gd name="connsiteX7" fmla="*/ 164164 w 4259808"/>
                <a:gd name="connsiteY7" fmla="*/ 92266 h 5510713"/>
                <a:gd name="connsiteX8" fmla="*/ 948905 w 4259808"/>
                <a:gd name="connsiteY8" fmla="*/ 1556 h 551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A7C4DFB-FDFD-4F28-8B00-287EB75C79EB}"/>
                </a:ext>
              </a:extLst>
            </p:cNvPr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>
                <a:gd name="connsiteX0" fmla="*/ 812878 w 4029221"/>
                <a:gd name="connsiteY0" fmla="*/ 840 h 5265194"/>
                <a:gd name="connsiteX1" fmla="*/ 960980 w 4029221"/>
                <a:gd name="connsiteY1" fmla="*/ 1442 h 5265194"/>
                <a:gd name="connsiteX2" fmla="*/ 2216856 w 4029221"/>
                <a:gd name="connsiteY2" fmla="*/ 376120 h 5265194"/>
                <a:gd name="connsiteX3" fmla="*/ 3687427 w 4029221"/>
                <a:gd name="connsiteY3" fmla="*/ 4778650 h 5265194"/>
                <a:gd name="connsiteX4" fmla="*/ 3267677 w 4029221"/>
                <a:gd name="connsiteY4" fmla="*/ 5245601 h 5265194"/>
                <a:gd name="connsiteX5" fmla="*/ 3237167 w 4029221"/>
                <a:gd name="connsiteY5" fmla="*/ 5265194 h 5265194"/>
                <a:gd name="connsiteX6" fmla="*/ 0 w 4029221"/>
                <a:gd name="connsiteY6" fmla="*/ 5265194 h 5265194"/>
                <a:gd name="connsiteX7" fmla="*/ 0 w 4029221"/>
                <a:gd name="connsiteY7" fmla="*/ 162790 h 5265194"/>
                <a:gd name="connsiteX8" fmla="*/ 58408 w 4029221"/>
                <a:gd name="connsiteY8" fmla="*/ 139352 h 5265194"/>
                <a:gd name="connsiteX9" fmla="*/ 812878 w 4029221"/>
                <a:gd name="connsiteY9" fmla="*/ 840 h 52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6E867DF-0B62-429A-A554-CBE585048439}"/>
                </a:ext>
              </a:extLst>
            </p:cNvPr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>
                <a:gd name="connsiteX0" fmla="*/ 1057511 w 3702048"/>
                <a:gd name="connsiteY0" fmla="*/ 1243 h 4710667"/>
                <a:gd name="connsiteX1" fmla="*/ 2139959 w 3702048"/>
                <a:gd name="connsiteY1" fmla="*/ 324180 h 4710667"/>
                <a:gd name="connsiteX2" fmla="*/ 3407455 w 3702048"/>
                <a:gd name="connsiteY2" fmla="*/ 4118750 h 4710667"/>
                <a:gd name="connsiteX3" fmla="*/ 2754080 w 3702048"/>
                <a:gd name="connsiteY3" fmla="*/ 4690965 h 4710667"/>
                <a:gd name="connsiteX4" fmla="*/ 2711405 w 3702048"/>
                <a:gd name="connsiteY4" fmla="*/ 4710667 h 4710667"/>
                <a:gd name="connsiteX5" fmla="*/ 0 w 3702048"/>
                <a:gd name="connsiteY5" fmla="*/ 4710667 h 4710667"/>
                <a:gd name="connsiteX6" fmla="*/ 0 w 3702048"/>
                <a:gd name="connsiteY6" fmla="*/ 239601 h 4710667"/>
                <a:gd name="connsiteX7" fmla="*/ 72857 w 3702048"/>
                <a:gd name="connsiteY7" fmla="*/ 203063 h 4710667"/>
                <a:gd name="connsiteX8" fmla="*/ 1057511 w 3702048"/>
                <a:gd name="connsiteY8" fmla="*/ 1243 h 471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E197B67B-BA44-4D2A-B31D-35A89323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6" y="6170490"/>
            <a:ext cx="5713314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1D718595-24D3-4517-A62E-C1F49340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3C6217BB-A228-414D-92D9-E1D1EFEB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170491"/>
            <a:ext cx="2840083" cy="457200"/>
          </a:xfrm>
        </p:spPr>
        <p:txBody>
          <a:bodyPr/>
          <a:lstStyle>
            <a:lvl1pPr algn="l">
              <a:defRPr/>
            </a:lvl1pPr>
          </a:lstStyle>
          <a:p>
            <a:fld id="{E72EB70D-CD01-44DA-83B3-8FEB3383D307}" type="datetime1">
              <a:rPr lang="en-US" smtClean="0"/>
              <a:t>2/4/2022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5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t>2/4/2022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E6B7E1-F60B-4D08-9052-423D6FBF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056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771BF97-4D2A-43A4-8CDC-2250017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t>2/4/2022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EFCE38B-E087-4988-BC3A-FE3B55E7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3497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t>2/4/2022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EDDF50D-95C0-4DA2-BBC6-41774FAC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453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t>2/4/2022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557A9-903F-4B36-8B06-D9EADF23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822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2/4/2022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641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D4605E03-BC17-41A7-854C-DFAB672737DC}" type="datetime1">
              <a:rPr lang="en-US" smtClean="0"/>
              <a:t>2/4/2022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9BFA0A0-2117-4A10-9DAA-080C215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14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vert="horz" lIns="109728" tIns="109728" rIns="109728" bIns="9144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t>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/>
          </a:p>
        </p:txBody>
      </p:sp>
      <p:cxnSp>
        <p:nvCxnSpPr>
          <p:cNvPr id="9" name="Straight Connector 8" title="Rule Line">
            <a:extLst>
              <a:ext uri="{FF2B5EF4-FFF2-40B4-BE49-F238E27FC236}">
                <a16:creationId xmlns:a16="http://schemas.microsoft.com/office/drawing/2014/main" id="{430127AE-B29E-4FDF-99D2-A2F1E7003F74}"/>
              </a:ext>
            </a:extLst>
          </p:cNvPr>
          <p:cNvCxnSpPr/>
          <p:nvPr/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937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18" r:id="rId6"/>
    <p:sldLayoutId id="2147483714" r:id="rId7"/>
    <p:sldLayoutId id="2147483715" r:id="rId8"/>
    <p:sldLayoutId id="2147483716" r:id="rId9"/>
    <p:sldLayoutId id="2147483717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130000"/>
        </a:lnSpc>
        <a:spcBef>
          <a:spcPct val="0"/>
        </a:spcBef>
        <a:buNone/>
        <a:defRPr sz="32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18" name="Slika 18">
            <a:extLst>
              <a:ext uri="{FF2B5EF4-FFF2-40B4-BE49-F238E27FC236}">
                <a16:creationId xmlns:a16="http://schemas.microsoft.com/office/drawing/2014/main" id="{C2C61585-52E9-483C-AC86-3A1F54BE05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575" r="8728" b="-2"/>
          <a:stretch/>
        </p:blipFill>
        <p:spPr>
          <a:xfrm>
            <a:off x="4487333" y="10"/>
            <a:ext cx="7704667" cy="6877868"/>
          </a:xfrm>
          <a:custGeom>
            <a:avLst/>
            <a:gdLst/>
            <a:ahLst/>
            <a:cxnLst/>
            <a:rect l="l" t="t" r="r" b="b"/>
            <a:pathLst>
              <a:path w="7704667" h="6877878">
                <a:moveTo>
                  <a:pt x="0" y="0"/>
                </a:moveTo>
                <a:lnTo>
                  <a:pt x="7704667" y="0"/>
                </a:lnTo>
                <a:lnTo>
                  <a:pt x="7704667" y="6877878"/>
                </a:lnTo>
                <a:lnTo>
                  <a:pt x="0" y="6877878"/>
                </a:lnTo>
                <a:lnTo>
                  <a:pt x="0" y="6867939"/>
                </a:lnTo>
                <a:lnTo>
                  <a:pt x="146217" y="6867939"/>
                </a:lnTo>
                <a:lnTo>
                  <a:pt x="252811" y="6795007"/>
                </a:lnTo>
                <a:cubicBezTo>
                  <a:pt x="428996" y="6667346"/>
                  <a:pt x="601946" y="6529451"/>
                  <a:pt x="776494" y="6388681"/>
                </a:cubicBezTo>
                <a:cubicBezTo>
                  <a:pt x="1734992" y="5615677"/>
                  <a:pt x="2676361" y="4981124"/>
                  <a:pt x="2676361" y="3631852"/>
                </a:cubicBezTo>
                <a:cubicBezTo>
                  <a:pt x="2676361" y="2101350"/>
                  <a:pt x="2094814" y="761014"/>
                  <a:pt x="1053668" y="20384"/>
                </a:cubicBezTo>
                <a:lnTo>
                  <a:pt x="1038069" y="9939"/>
                </a:lnTo>
                <a:lnTo>
                  <a:pt x="0" y="9939"/>
                </a:lnTo>
                <a:close/>
              </a:path>
            </a:pathLst>
          </a:custGeom>
        </p:spPr>
      </p:pic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CD36D47-40B7-494B-B249-3CBA333DE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75746" cy="6858000"/>
          </a:xfrm>
          <a:custGeom>
            <a:avLst/>
            <a:gdLst>
              <a:gd name="connsiteX0" fmla="*/ 0 w 7475746"/>
              <a:gd name="connsiteY0" fmla="*/ 0 h 6858000"/>
              <a:gd name="connsiteX1" fmla="*/ 5859459 w 7475746"/>
              <a:gd name="connsiteY1" fmla="*/ 0 h 6858000"/>
              <a:gd name="connsiteX2" fmla="*/ 5874848 w 7475746"/>
              <a:gd name="connsiteY2" fmla="*/ 10445 h 6858000"/>
              <a:gd name="connsiteX3" fmla="*/ 7475746 w 7475746"/>
              <a:gd name="connsiteY3" fmla="*/ 3621913 h 6858000"/>
              <a:gd name="connsiteX4" fmla="*/ 5601397 w 7475746"/>
              <a:gd name="connsiteY4" fmla="*/ 6378742 h 6858000"/>
              <a:gd name="connsiteX5" fmla="*/ 5084748 w 7475746"/>
              <a:gd name="connsiteY5" fmla="*/ 6785068 h 6858000"/>
              <a:gd name="connsiteX6" fmla="*/ 4979585 w 7475746"/>
              <a:gd name="connsiteY6" fmla="*/ 6858000 h 6858000"/>
              <a:gd name="connsiteX7" fmla="*/ 0 w 747574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75746" h="6858000">
                <a:moveTo>
                  <a:pt x="0" y="0"/>
                </a:moveTo>
                <a:lnTo>
                  <a:pt x="5859459" y="0"/>
                </a:lnTo>
                <a:lnTo>
                  <a:pt x="5874848" y="10445"/>
                </a:lnTo>
                <a:cubicBezTo>
                  <a:pt x="6902010" y="751075"/>
                  <a:pt x="7475746" y="2091411"/>
                  <a:pt x="7475746" y="3621913"/>
                </a:cubicBezTo>
                <a:cubicBezTo>
                  <a:pt x="7475746" y="4971185"/>
                  <a:pt x="6547021" y="5605738"/>
                  <a:pt x="5601397" y="6378742"/>
                </a:cubicBezTo>
                <a:cubicBezTo>
                  <a:pt x="5429193" y="6519512"/>
                  <a:pt x="5258566" y="6657407"/>
                  <a:pt x="5084748" y="6785068"/>
                </a:cubicBezTo>
                <a:lnTo>
                  <a:pt x="497958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03AD0D1C-F8BA-4CD1-BC4D-BE1823F3E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7283242" cy="6858000"/>
          </a:xfrm>
          <a:custGeom>
            <a:avLst/>
            <a:gdLst>
              <a:gd name="connsiteX0" fmla="*/ 0 w 7163694"/>
              <a:gd name="connsiteY0" fmla="*/ 0 h 6858000"/>
              <a:gd name="connsiteX1" fmla="*/ 5525402 w 7163694"/>
              <a:gd name="connsiteY1" fmla="*/ 0 h 6858000"/>
              <a:gd name="connsiteX2" fmla="*/ 5541001 w 7163694"/>
              <a:gd name="connsiteY2" fmla="*/ 10445 h 6858000"/>
              <a:gd name="connsiteX3" fmla="*/ 7163694 w 7163694"/>
              <a:gd name="connsiteY3" fmla="*/ 3621913 h 6858000"/>
              <a:gd name="connsiteX4" fmla="*/ 5263827 w 7163694"/>
              <a:gd name="connsiteY4" fmla="*/ 6378742 h 6858000"/>
              <a:gd name="connsiteX5" fmla="*/ 4740144 w 7163694"/>
              <a:gd name="connsiteY5" fmla="*/ 6785068 h 6858000"/>
              <a:gd name="connsiteX6" fmla="*/ 4633550 w 7163694"/>
              <a:gd name="connsiteY6" fmla="*/ 6858000 h 6858000"/>
              <a:gd name="connsiteX7" fmla="*/ 0 w 7163694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63694" h="6858000">
                <a:moveTo>
                  <a:pt x="0" y="0"/>
                </a:moveTo>
                <a:lnTo>
                  <a:pt x="5525402" y="0"/>
                </a:lnTo>
                <a:lnTo>
                  <a:pt x="5541001" y="10445"/>
                </a:lnTo>
                <a:cubicBezTo>
                  <a:pt x="6582147" y="751075"/>
                  <a:pt x="7163694" y="2091411"/>
                  <a:pt x="7163694" y="3621913"/>
                </a:cubicBezTo>
                <a:cubicBezTo>
                  <a:pt x="7163694" y="4971185"/>
                  <a:pt x="6222325" y="5605738"/>
                  <a:pt x="5263827" y="6378742"/>
                </a:cubicBezTo>
                <a:cubicBezTo>
                  <a:pt x="5089279" y="6519512"/>
                  <a:pt x="4916329" y="6657407"/>
                  <a:pt x="4740144" y="6785068"/>
                </a:cubicBezTo>
                <a:lnTo>
                  <a:pt x="463355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BA7E51E-7B6A-4A79-8F84-47C845C7A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98368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7" name="Naslov 16">
            <a:extLst>
              <a:ext uri="{FF2B5EF4-FFF2-40B4-BE49-F238E27FC236}">
                <a16:creationId xmlns:a16="http://schemas.microsoft.com/office/drawing/2014/main" id="{15429832-382D-44E4-AEDF-8184198FB3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0531" y="1346268"/>
            <a:ext cx="5274860" cy="3066706"/>
          </a:xfrm>
        </p:spPr>
        <p:txBody>
          <a:bodyPr anchor="b">
            <a:normAutofit/>
          </a:bodyPr>
          <a:lstStyle/>
          <a:p>
            <a:r>
              <a:rPr lang="sr-Latn-RS" sz="6000" err="1">
                <a:ea typeface="Meiryo"/>
              </a:rPr>
              <a:t>Божић</a:t>
            </a:r>
            <a:endParaRPr lang="sr-Latn-RS" sz="6000" err="1"/>
          </a:p>
        </p:txBody>
      </p:sp>
      <p:sp>
        <p:nvSpPr>
          <p:cNvPr id="14" name="Podnaslov 13">
            <a:extLst>
              <a:ext uri="{FF2B5EF4-FFF2-40B4-BE49-F238E27FC236}">
                <a16:creationId xmlns:a16="http://schemas.microsoft.com/office/drawing/2014/main" id="{736AE704-91FA-4486-9B5C-5A25A924F7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1212" y="4412974"/>
            <a:ext cx="4162357" cy="1576188"/>
          </a:xfrm>
        </p:spPr>
        <p:txBody>
          <a:bodyPr anchor="t">
            <a:normAutofit/>
          </a:bodyPr>
          <a:lstStyle/>
          <a:p>
            <a:r>
              <a:rPr lang="sr-Latn-RS" err="1">
                <a:ea typeface="Meiryo"/>
              </a:rPr>
              <a:t>Рођење</a:t>
            </a:r>
            <a:r>
              <a:rPr lang="sr-Latn-RS">
                <a:ea typeface="Meiryo"/>
              </a:rPr>
              <a:t> </a:t>
            </a:r>
            <a:r>
              <a:rPr lang="sr-Latn-RS" err="1">
                <a:ea typeface="Meiryo"/>
              </a:rPr>
              <a:t>спаситеља</a:t>
            </a:r>
          </a:p>
        </p:txBody>
      </p:sp>
      <p:pic>
        <p:nvPicPr>
          <p:cNvPr id="2" name="BOŽIĆNA PESMA - HRISTOV ROĐENDAN (SPOT)  ,  БОЖИЋНА ПЕСМА - ХРИСТОВ РОЂЕНДАН  ( СПОТ )">
            <a:hlinkClick r:id="" action="ppaction://media"/>
            <a:extLst>
              <a:ext uri="{FF2B5EF4-FFF2-40B4-BE49-F238E27FC236}">
                <a16:creationId xmlns:a16="http://schemas.microsoft.com/office/drawing/2014/main" id="{82348EB8-A1DF-4B65-BE44-B0395BF753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64460" y="61490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70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D5FBB81-B61B-416A-8F5D-A8DDF62530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Slika 4" descr="Slika na kojoj se nalazi hrana, tanjir, različito, plastika&#10;&#10;Opis je automatski generisan">
            <a:extLst>
              <a:ext uri="{FF2B5EF4-FFF2-40B4-BE49-F238E27FC236}">
                <a16:creationId xmlns:a16="http://schemas.microsoft.com/office/drawing/2014/main" id="{2B9A0155-E24D-4754-B419-8ABA74B631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488" r="15090"/>
          <a:stretch/>
        </p:blipFill>
        <p:spPr>
          <a:xfrm>
            <a:off x="4691118" y="1"/>
            <a:ext cx="7500882" cy="6857999"/>
          </a:xfrm>
          <a:custGeom>
            <a:avLst/>
            <a:gdLst/>
            <a:ahLst/>
            <a:cxnLst/>
            <a:rect l="l" t="t" r="r" b="b"/>
            <a:pathLst>
              <a:path w="7500882" h="6857999">
                <a:moveTo>
                  <a:pt x="898230" y="0"/>
                </a:moveTo>
                <a:lnTo>
                  <a:pt x="7500882" y="0"/>
                </a:lnTo>
                <a:lnTo>
                  <a:pt x="7500882" y="6857999"/>
                </a:lnTo>
                <a:lnTo>
                  <a:pt x="0" y="6857999"/>
                </a:lnTo>
                <a:lnTo>
                  <a:pt x="114106" y="6780598"/>
                </a:lnTo>
                <a:cubicBezTo>
                  <a:pt x="291579" y="6653107"/>
                  <a:pt x="465794" y="6515396"/>
                  <a:pt x="641619" y="6374813"/>
                </a:cubicBezTo>
                <a:cubicBezTo>
                  <a:pt x="1607125" y="5602838"/>
                  <a:pt x="2555378" y="4969130"/>
                  <a:pt x="2555378" y="3621655"/>
                </a:cubicBezTo>
                <a:cubicBezTo>
                  <a:pt x="2555378" y="2093191"/>
                  <a:pt x="1969579" y="754640"/>
                  <a:pt x="920818" y="14996"/>
                </a:cubicBezTo>
                <a:close/>
              </a:path>
            </a:pathLst>
          </a:cu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0C0D7D4-D83D-4C58-87D1-955F0A917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76051" cy="6858000"/>
          </a:xfrm>
          <a:custGeom>
            <a:avLst/>
            <a:gdLst>
              <a:gd name="connsiteX0" fmla="*/ 0 w 7476051"/>
              <a:gd name="connsiteY0" fmla="*/ 0 h 6858000"/>
              <a:gd name="connsiteX1" fmla="*/ 5853028 w 7476051"/>
              <a:gd name="connsiteY1" fmla="*/ 0 h 6858000"/>
              <a:gd name="connsiteX2" fmla="*/ 5875152 w 7476051"/>
              <a:gd name="connsiteY2" fmla="*/ 14997 h 6858000"/>
              <a:gd name="connsiteX3" fmla="*/ 7476051 w 7476051"/>
              <a:gd name="connsiteY3" fmla="*/ 3621656 h 6858000"/>
              <a:gd name="connsiteX4" fmla="*/ 5601702 w 7476051"/>
              <a:gd name="connsiteY4" fmla="*/ 6374814 h 6858000"/>
              <a:gd name="connsiteX5" fmla="*/ 5085053 w 7476051"/>
              <a:gd name="connsiteY5" fmla="*/ 6780599 h 6858000"/>
              <a:gd name="connsiteX6" fmla="*/ 4973297 w 7476051"/>
              <a:gd name="connsiteY6" fmla="*/ 6858000 h 6858000"/>
              <a:gd name="connsiteX7" fmla="*/ 0 w 7476051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76051" h="6858000">
                <a:moveTo>
                  <a:pt x="0" y="0"/>
                </a:moveTo>
                <a:lnTo>
                  <a:pt x="5853028" y="0"/>
                </a:lnTo>
                <a:lnTo>
                  <a:pt x="5875152" y="14997"/>
                </a:lnTo>
                <a:cubicBezTo>
                  <a:pt x="6902315" y="754641"/>
                  <a:pt x="7476051" y="2093192"/>
                  <a:pt x="7476051" y="3621656"/>
                </a:cubicBezTo>
                <a:cubicBezTo>
                  <a:pt x="7476051" y="4969131"/>
                  <a:pt x="6547326" y="5602839"/>
                  <a:pt x="5601702" y="6374814"/>
                </a:cubicBezTo>
                <a:cubicBezTo>
                  <a:pt x="5429499" y="6515397"/>
                  <a:pt x="5258871" y="6653108"/>
                  <a:pt x="5085053" y="6780599"/>
                </a:cubicBezTo>
                <a:lnTo>
                  <a:pt x="497329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0BA56A81-C9DD-4EBA-9E13-32FFB51CF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3" y="0"/>
            <a:ext cx="7307402" cy="6858000"/>
          </a:xfrm>
          <a:custGeom>
            <a:avLst/>
            <a:gdLst>
              <a:gd name="connsiteX0" fmla="*/ 0 w 7097265"/>
              <a:gd name="connsiteY0" fmla="*/ 0 h 6858000"/>
              <a:gd name="connsiteX1" fmla="*/ 5474242 w 7097265"/>
              <a:gd name="connsiteY1" fmla="*/ 0 h 6858000"/>
              <a:gd name="connsiteX2" fmla="*/ 5496366 w 7097265"/>
              <a:gd name="connsiteY2" fmla="*/ 14997 h 6858000"/>
              <a:gd name="connsiteX3" fmla="*/ 7097265 w 7097265"/>
              <a:gd name="connsiteY3" fmla="*/ 3621656 h 6858000"/>
              <a:gd name="connsiteX4" fmla="*/ 5222916 w 7097265"/>
              <a:gd name="connsiteY4" fmla="*/ 6374814 h 6858000"/>
              <a:gd name="connsiteX5" fmla="*/ 4706267 w 7097265"/>
              <a:gd name="connsiteY5" fmla="*/ 6780599 h 6858000"/>
              <a:gd name="connsiteX6" fmla="*/ 4594511 w 7097265"/>
              <a:gd name="connsiteY6" fmla="*/ 6858000 h 6858000"/>
              <a:gd name="connsiteX7" fmla="*/ 0 w 709726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7265" h="6858000">
                <a:moveTo>
                  <a:pt x="0" y="0"/>
                </a:moveTo>
                <a:lnTo>
                  <a:pt x="5474242" y="0"/>
                </a:lnTo>
                <a:lnTo>
                  <a:pt x="5496366" y="14997"/>
                </a:lnTo>
                <a:cubicBezTo>
                  <a:pt x="6523529" y="754641"/>
                  <a:pt x="7097265" y="2093192"/>
                  <a:pt x="7097265" y="3621656"/>
                </a:cubicBezTo>
                <a:cubicBezTo>
                  <a:pt x="7097265" y="4969131"/>
                  <a:pt x="6168540" y="5602839"/>
                  <a:pt x="5222916" y="6374814"/>
                </a:cubicBezTo>
                <a:cubicBezTo>
                  <a:pt x="5050713" y="6515397"/>
                  <a:pt x="4880085" y="6653108"/>
                  <a:pt x="4706267" y="6780599"/>
                </a:cubicBezTo>
                <a:lnTo>
                  <a:pt x="4594511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5F9A324-404E-4C5D-AFF0-C5D0D8418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9034" y="-1"/>
            <a:ext cx="2535264" cy="6858001"/>
          </a:xfrm>
          <a:custGeom>
            <a:avLst/>
            <a:gdLst>
              <a:gd name="connsiteX0" fmla="*/ 1218585 w 2535264"/>
              <a:gd name="connsiteY0" fmla="*/ 0 h 6858001"/>
              <a:gd name="connsiteX1" fmla="*/ 1236561 w 2535264"/>
              <a:gd name="connsiteY1" fmla="*/ 0 h 6858001"/>
              <a:gd name="connsiteX2" fmla="*/ 1264452 w 2535264"/>
              <a:gd name="connsiteY2" fmla="*/ 24550 h 6858001"/>
              <a:gd name="connsiteX3" fmla="*/ 2528121 w 2535264"/>
              <a:gd name="connsiteY3" fmla="*/ 3710502 h 6858001"/>
              <a:gd name="connsiteX4" fmla="*/ 492890 w 2535264"/>
              <a:gd name="connsiteY4" fmla="*/ 6507511 h 6858001"/>
              <a:gd name="connsiteX5" fmla="*/ 221418 w 2535264"/>
              <a:gd name="connsiteY5" fmla="*/ 6713387 h 6858001"/>
              <a:gd name="connsiteX6" fmla="*/ 20100 w 2535264"/>
              <a:gd name="connsiteY6" fmla="*/ 6858001 h 6858001"/>
              <a:gd name="connsiteX7" fmla="*/ 0 w 2535264"/>
              <a:gd name="connsiteY7" fmla="*/ 6858001 h 6858001"/>
              <a:gd name="connsiteX8" fmla="*/ 202488 w 2535264"/>
              <a:gd name="connsiteY8" fmla="*/ 6712547 h 6858001"/>
              <a:gd name="connsiteX9" fmla="*/ 473961 w 2535264"/>
              <a:gd name="connsiteY9" fmla="*/ 6506670 h 6858001"/>
              <a:gd name="connsiteX10" fmla="*/ 2509192 w 2535264"/>
              <a:gd name="connsiteY10" fmla="*/ 3709662 h 6858001"/>
              <a:gd name="connsiteX11" fmla="*/ 1245521 w 2535264"/>
              <a:gd name="connsiteY11" fmla="*/ 23708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5264" h="6858001">
                <a:moveTo>
                  <a:pt x="1218585" y="0"/>
                </a:moveTo>
                <a:lnTo>
                  <a:pt x="1236561" y="0"/>
                </a:lnTo>
                <a:lnTo>
                  <a:pt x="1264452" y="24550"/>
                </a:lnTo>
                <a:cubicBezTo>
                  <a:pt x="2149109" y="863108"/>
                  <a:pt x="2598329" y="2210814"/>
                  <a:pt x="2528121" y="3710502"/>
                </a:cubicBezTo>
                <a:cubicBezTo>
                  <a:pt x="2462100" y="5120751"/>
                  <a:pt x="1489450" y="5742158"/>
                  <a:pt x="492890" y="6507511"/>
                </a:cubicBezTo>
                <a:cubicBezTo>
                  <a:pt x="402151" y="6577199"/>
                  <a:pt x="311847" y="6646154"/>
                  <a:pt x="221418" y="6713387"/>
                </a:cubicBezTo>
                <a:lnTo>
                  <a:pt x="20100" y="6858001"/>
                </a:lnTo>
                <a:lnTo>
                  <a:pt x="0" y="6858001"/>
                </a:lnTo>
                <a:lnTo>
                  <a:pt x="202488" y="6712547"/>
                </a:lnTo>
                <a:cubicBezTo>
                  <a:pt x="292917" y="6645314"/>
                  <a:pt x="383222" y="6576359"/>
                  <a:pt x="473961" y="6506670"/>
                </a:cubicBezTo>
                <a:cubicBezTo>
                  <a:pt x="1470520" y="5741317"/>
                  <a:pt x="2443170" y="5119911"/>
                  <a:pt x="2509192" y="3709662"/>
                </a:cubicBezTo>
                <a:cubicBezTo>
                  <a:pt x="2579400" y="2209973"/>
                  <a:pt x="2130178" y="862268"/>
                  <a:pt x="1245521" y="2370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9BE652EE-64D2-4EE1-89AD-B7E6F86B8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518" y="442913"/>
            <a:ext cx="4780129" cy="1639888"/>
          </a:xfrm>
        </p:spPr>
        <p:txBody>
          <a:bodyPr anchor="b">
            <a:normAutofit/>
          </a:bodyPr>
          <a:lstStyle/>
          <a:p>
            <a:r>
              <a:rPr lang="sr-Latn-RS" err="1">
                <a:ea typeface="Meiryo"/>
              </a:rPr>
              <a:t>Вечера</a:t>
            </a:r>
            <a:r>
              <a:rPr lang="sr-Latn-RS">
                <a:ea typeface="Meiryo"/>
              </a:rPr>
              <a:t> </a:t>
            </a:r>
            <a:r>
              <a:rPr lang="sr-Latn-RS" err="1">
                <a:ea typeface="Meiryo"/>
              </a:rPr>
              <a:t>уочи</a:t>
            </a:r>
            <a:r>
              <a:rPr lang="sr-Latn-RS">
                <a:ea typeface="Meiryo"/>
              </a:rPr>
              <a:t> </a:t>
            </a:r>
            <a:r>
              <a:rPr lang="sr-Latn-RS" err="1">
                <a:ea typeface="Meiryo"/>
              </a:rPr>
              <a:t>Божића</a:t>
            </a:r>
            <a:endParaRPr lang="sr-Latn-RS" err="1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63AADEA1-300F-4413-90D0-8E352CC9D1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518" y="2312988"/>
            <a:ext cx="5368525" cy="3651250"/>
          </a:xfrm>
        </p:spPr>
        <p:txBody>
          <a:bodyPr vert="horz" lIns="109728" tIns="109728" rIns="109728" bIns="91440" rtlCol="0" anchor="t">
            <a:normAutofit/>
          </a:bodyPr>
          <a:lstStyle/>
          <a:p>
            <a:r>
              <a:rPr lang="sr-Latn-RS" sz="1700" err="1">
                <a:ea typeface="+mn-lt"/>
                <a:cs typeface="+mn-lt"/>
              </a:rPr>
              <a:t>Када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се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унесу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печеница</a:t>
            </a:r>
            <a:r>
              <a:rPr lang="sr-Latn-RS" sz="1700">
                <a:ea typeface="+mn-lt"/>
                <a:cs typeface="+mn-lt"/>
              </a:rPr>
              <a:t>, </a:t>
            </a:r>
            <a:r>
              <a:rPr lang="sr-Latn-RS" sz="1700" err="1">
                <a:ea typeface="+mn-lt"/>
                <a:cs typeface="+mn-lt"/>
              </a:rPr>
              <a:t>бадњак</a:t>
            </a:r>
            <a:r>
              <a:rPr lang="sr-Latn-RS" sz="1700">
                <a:ea typeface="+mn-lt"/>
                <a:cs typeface="+mn-lt"/>
              </a:rPr>
              <a:t> и </a:t>
            </a:r>
            <a:r>
              <a:rPr lang="sr-Latn-RS" sz="1700" err="1">
                <a:ea typeface="+mn-lt"/>
                <a:cs typeface="+mn-lt"/>
              </a:rPr>
              <a:t>слама</a:t>
            </a:r>
            <a:r>
              <a:rPr lang="sr-Latn-RS" sz="1700">
                <a:ea typeface="+mn-lt"/>
                <a:cs typeface="+mn-lt"/>
              </a:rPr>
              <a:t>, </a:t>
            </a:r>
            <a:r>
              <a:rPr lang="sr-Latn-RS" sz="1700" err="1">
                <a:ea typeface="+mn-lt"/>
                <a:cs typeface="+mn-lt"/>
              </a:rPr>
              <a:t>укућани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сви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заједно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стану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на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молитву</a:t>
            </a:r>
            <a:r>
              <a:rPr lang="sr-Latn-RS" sz="1700">
                <a:ea typeface="+mn-lt"/>
                <a:cs typeface="+mn-lt"/>
              </a:rPr>
              <a:t>, </a:t>
            </a:r>
            <a:r>
              <a:rPr lang="sr-Latn-RS" sz="1700" err="1">
                <a:ea typeface="+mn-lt"/>
                <a:cs typeface="+mn-lt"/>
              </a:rPr>
              <a:t>отпевају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тропар</a:t>
            </a:r>
            <a:r>
              <a:rPr lang="sr-Latn-RS" sz="1700">
                <a:ea typeface="+mn-lt"/>
                <a:cs typeface="+mn-lt"/>
              </a:rPr>
              <a:t> “</a:t>
            </a:r>
            <a:r>
              <a:rPr lang="sr-Latn-RS" sz="1700" err="1">
                <a:ea typeface="+mn-lt"/>
                <a:cs typeface="+mn-lt"/>
              </a:rPr>
              <a:t>Рождество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твоје</a:t>
            </a:r>
            <a:r>
              <a:rPr lang="sr-Latn-RS" sz="1700">
                <a:ea typeface="+mn-lt"/>
                <a:cs typeface="+mn-lt"/>
              </a:rPr>
              <a:t>...”, </a:t>
            </a:r>
            <a:r>
              <a:rPr lang="sr-Latn-RS" sz="1700" err="1">
                <a:ea typeface="+mn-lt"/>
                <a:cs typeface="+mn-lt"/>
              </a:rPr>
              <a:t>помоле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се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Богу</a:t>
            </a:r>
            <a:r>
              <a:rPr lang="sr-Latn-RS" sz="1700">
                <a:ea typeface="+mn-lt"/>
                <a:cs typeface="+mn-lt"/>
              </a:rPr>
              <a:t>, </a:t>
            </a:r>
            <a:r>
              <a:rPr lang="sr-Latn-RS" sz="1700" err="1">
                <a:ea typeface="+mn-lt"/>
                <a:cs typeface="+mn-lt"/>
              </a:rPr>
              <a:t>прочитају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молитве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које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знају</a:t>
            </a:r>
            <a:r>
              <a:rPr lang="sr-Latn-RS" sz="1700">
                <a:ea typeface="+mn-lt"/>
                <a:cs typeface="+mn-lt"/>
              </a:rPr>
              <a:t>, </a:t>
            </a:r>
            <a:r>
              <a:rPr lang="sr-Latn-RS" sz="1700" err="1">
                <a:ea typeface="+mn-lt"/>
                <a:cs typeface="+mn-lt"/>
              </a:rPr>
              <a:t>честитају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једни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другима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празник</a:t>
            </a:r>
            <a:r>
              <a:rPr lang="sr-Latn-RS" sz="1700">
                <a:ea typeface="+mn-lt"/>
                <a:cs typeface="+mn-lt"/>
              </a:rPr>
              <a:t> и </a:t>
            </a:r>
            <a:r>
              <a:rPr lang="sr-Latn-RS" sz="1700" err="1">
                <a:ea typeface="+mn-lt"/>
                <a:cs typeface="+mn-lt"/>
              </a:rPr>
              <a:t>Бадње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вече</a:t>
            </a:r>
            <a:r>
              <a:rPr lang="sr-Latn-RS" sz="1700">
                <a:ea typeface="+mn-lt"/>
                <a:cs typeface="+mn-lt"/>
              </a:rPr>
              <a:t> и </a:t>
            </a:r>
            <a:r>
              <a:rPr lang="sr-Latn-RS" sz="1700" err="1">
                <a:ea typeface="+mn-lt"/>
                <a:cs typeface="+mn-lt"/>
              </a:rPr>
              <a:t>седају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за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трпезу</a:t>
            </a:r>
            <a:r>
              <a:rPr lang="sr-Latn-RS" sz="1700">
                <a:ea typeface="+mn-lt"/>
                <a:cs typeface="+mn-lt"/>
              </a:rPr>
              <a:t>. </a:t>
            </a:r>
            <a:r>
              <a:rPr lang="sr-Latn-RS" sz="1700" err="1">
                <a:ea typeface="+mn-lt"/>
                <a:cs typeface="+mn-lt"/>
              </a:rPr>
              <a:t>Вечера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је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посна</a:t>
            </a:r>
            <a:r>
              <a:rPr lang="sr-Latn-RS" sz="1700">
                <a:ea typeface="+mn-lt"/>
                <a:cs typeface="+mn-lt"/>
              </a:rPr>
              <a:t>, </a:t>
            </a:r>
            <a:r>
              <a:rPr lang="sr-Latn-RS" sz="1700" err="1">
                <a:ea typeface="+mn-lt"/>
                <a:cs typeface="+mn-lt"/>
              </a:rPr>
              <a:t>обично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се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припрема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пребранац</a:t>
            </a:r>
            <a:r>
              <a:rPr lang="sr-Latn-RS" sz="1700">
                <a:ea typeface="+mn-lt"/>
                <a:cs typeface="+mn-lt"/>
              </a:rPr>
              <a:t>, </a:t>
            </a:r>
            <a:r>
              <a:rPr lang="sr-Latn-RS" sz="1700" err="1">
                <a:ea typeface="+mn-lt"/>
                <a:cs typeface="+mn-lt"/>
              </a:rPr>
              <a:t>свежа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или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сушена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риба</a:t>
            </a:r>
            <a:r>
              <a:rPr lang="sr-Latn-RS" sz="1700">
                <a:ea typeface="+mn-lt"/>
                <a:cs typeface="+mn-lt"/>
              </a:rPr>
              <a:t> и </a:t>
            </a:r>
            <a:r>
              <a:rPr lang="sr-Latn-RS" sz="1700" err="1">
                <a:ea typeface="+mn-lt"/>
                <a:cs typeface="+mn-lt"/>
              </a:rPr>
              <a:t>друга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посна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јела</a:t>
            </a:r>
            <a:r>
              <a:rPr lang="sr-Latn-RS" sz="1700">
                <a:ea typeface="+mn-lt"/>
                <a:cs typeface="+mn-lt"/>
              </a:rPr>
              <a:t>.</a:t>
            </a:r>
            <a:endParaRPr lang="sr-Latn-RS" sz="1700"/>
          </a:p>
        </p:txBody>
      </p:sp>
    </p:spTree>
    <p:extLst>
      <p:ext uri="{BB962C8B-B14F-4D97-AF65-F5344CB8AC3E}">
        <p14:creationId xmlns:p14="http://schemas.microsoft.com/office/powerpoint/2010/main" val="2516023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Slika 4" descr="Slika na kojoj se nalazi tekst, knjiga, nekoliko&#10;&#10;Opis je automatski generisan">
            <a:extLst>
              <a:ext uri="{FF2B5EF4-FFF2-40B4-BE49-F238E27FC236}">
                <a16:creationId xmlns:a16="http://schemas.microsoft.com/office/drawing/2014/main" id="{CBC57FA7-472C-4A2C-94C2-C659355F3E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6"/>
          <a:stretch/>
        </p:blipFill>
        <p:spPr>
          <a:xfrm>
            <a:off x="20" y="10"/>
            <a:ext cx="9947062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8B598134-D292-43E6-9C55-117198046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11834" y="0"/>
            <a:ext cx="4980168" cy="6858000"/>
          </a:xfrm>
          <a:custGeom>
            <a:avLst/>
            <a:gdLst>
              <a:gd name="connsiteX0" fmla="*/ 1623023 w 4901771"/>
              <a:gd name="connsiteY0" fmla="*/ 0 h 6858000"/>
              <a:gd name="connsiteX1" fmla="*/ 2716256 w 4901771"/>
              <a:gd name="connsiteY1" fmla="*/ 0 h 6858000"/>
              <a:gd name="connsiteX2" fmla="*/ 3496422 w 4901771"/>
              <a:gd name="connsiteY2" fmla="*/ 0 h 6858000"/>
              <a:gd name="connsiteX3" fmla="*/ 4544484 w 4901771"/>
              <a:gd name="connsiteY3" fmla="*/ 0 h 6858000"/>
              <a:gd name="connsiteX4" fmla="*/ 4710787 w 4901771"/>
              <a:gd name="connsiteY4" fmla="*/ 0 h 6858000"/>
              <a:gd name="connsiteX5" fmla="*/ 4901771 w 4901771"/>
              <a:gd name="connsiteY5" fmla="*/ 0 h 6858000"/>
              <a:gd name="connsiteX6" fmla="*/ 4901771 w 4901771"/>
              <a:gd name="connsiteY6" fmla="*/ 6858000 h 6858000"/>
              <a:gd name="connsiteX7" fmla="*/ 4710787 w 4901771"/>
              <a:gd name="connsiteY7" fmla="*/ 6858000 h 6858000"/>
              <a:gd name="connsiteX8" fmla="*/ 4544484 w 4901771"/>
              <a:gd name="connsiteY8" fmla="*/ 6858000 h 6858000"/>
              <a:gd name="connsiteX9" fmla="*/ 3496422 w 4901771"/>
              <a:gd name="connsiteY9" fmla="*/ 6858000 h 6858000"/>
              <a:gd name="connsiteX10" fmla="*/ 2716256 w 4901771"/>
              <a:gd name="connsiteY10" fmla="*/ 6858000 h 6858000"/>
              <a:gd name="connsiteX11" fmla="*/ 2502754 w 4901771"/>
              <a:gd name="connsiteY11" fmla="*/ 6858000 h 6858000"/>
              <a:gd name="connsiteX12" fmla="*/ 2390998 w 4901771"/>
              <a:gd name="connsiteY12" fmla="*/ 6780599 h 6858000"/>
              <a:gd name="connsiteX13" fmla="*/ 1874350 w 4901771"/>
              <a:gd name="connsiteY13" fmla="*/ 6374814 h 6858000"/>
              <a:gd name="connsiteX14" fmla="*/ 0 w 4901771"/>
              <a:gd name="connsiteY14" fmla="*/ 3621656 h 6858000"/>
              <a:gd name="connsiteX15" fmla="*/ 1600899 w 4901771"/>
              <a:gd name="connsiteY15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F415F269-0F2D-4D2C-AA76-3A1702F12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0" y="1045596"/>
            <a:ext cx="3689406" cy="1944371"/>
          </a:xfrm>
        </p:spPr>
        <p:txBody>
          <a:bodyPr anchor="b">
            <a:normAutofit/>
          </a:bodyPr>
          <a:lstStyle/>
          <a:p>
            <a:r>
              <a:rPr lang="sr-Latn-RS" err="1">
                <a:ea typeface="Meiryo"/>
              </a:rPr>
              <a:t>Божић</a:t>
            </a:r>
            <a:endParaRPr lang="sr-Latn-RS" err="1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53DBEA5B-0739-4A81-A5DA-7AC0DBA721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19" y="3220278"/>
            <a:ext cx="3633747" cy="2592125"/>
          </a:xfrm>
        </p:spPr>
        <p:txBody>
          <a:bodyPr vert="horz" lIns="109728" tIns="109728" rIns="109728" bIns="91440" rtlCol="0" anchor="t">
            <a:normAutofit/>
          </a:bodyPr>
          <a:lstStyle/>
          <a:p>
            <a:pPr>
              <a:lnSpc>
                <a:spcPct val="130000"/>
              </a:lnSpc>
            </a:pPr>
            <a:r>
              <a:rPr lang="sr-Latn-RS" sz="1200" err="1">
                <a:ea typeface="+mn-lt"/>
                <a:cs typeface="+mn-lt"/>
              </a:rPr>
              <a:t>Најрадоснији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празник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међу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свим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празницима</a:t>
            </a:r>
            <a:r>
              <a:rPr lang="sr-Latn-RS" sz="1200">
                <a:ea typeface="+mn-lt"/>
                <a:cs typeface="+mn-lt"/>
              </a:rPr>
              <a:t>, </a:t>
            </a:r>
            <a:r>
              <a:rPr lang="sr-Latn-RS" sz="1200" err="1">
                <a:ea typeface="+mn-lt"/>
                <a:cs typeface="+mn-lt"/>
              </a:rPr>
              <a:t>код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Срба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је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Божић</a:t>
            </a:r>
            <a:r>
              <a:rPr lang="sr-Latn-RS" sz="1200">
                <a:ea typeface="+mn-lt"/>
                <a:cs typeface="+mn-lt"/>
              </a:rPr>
              <a:t>. </a:t>
            </a:r>
            <a:r>
              <a:rPr lang="sr-Latn-RS" sz="1200" err="1">
                <a:ea typeface="+mn-lt"/>
                <a:cs typeface="+mn-lt"/>
              </a:rPr>
              <a:t>Празнује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се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три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дана</a:t>
            </a:r>
            <a:r>
              <a:rPr lang="sr-Latn-RS" sz="1200">
                <a:ea typeface="+mn-lt"/>
                <a:cs typeface="+mn-lt"/>
              </a:rPr>
              <a:t>. </a:t>
            </a:r>
            <a:r>
              <a:rPr lang="sr-Latn-RS" sz="1200" err="1">
                <a:ea typeface="+mn-lt"/>
                <a:cs typeface="+mn-lt"/>
              </a:rPr>
              <a:t>Први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дан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Божића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је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увек</a:t>
            </a:r>
            <a:r>
              <a:rPr lang="sr-Latn-RS" sz="1200">
                <a:ea typeface="+mn-lt"/>
                <a:cs typeface="+mn-lt"/>
              </a:rPr>
              <a:t> 7. </a:t>
            </a:r>
            <a:r>
              <a:rPr lang="sr-Latn-RS" sz="1200" err="1">
                <a:ea typeface="+mn-lt"/>
                <a:cs typeface="+mn-lt"/>
              </a:rPr>
              <a:t>јануара</a:t>
            </a:r>
            <a:r>
              <a:rPr lang="sr-Latn-RS" sz="1200">
                <a:ea typeface="+mn-lt"/>
                <a:cs typeface="+mn-lt"/>
              </a:rPr>
              <a:t>. </a:t>
            </a:r>
            <a:r>
              <a:rPr lang="sr-Latn-RS" sz="1200" err="1">
                <a:ea typeface="+mn-lt"/>
                <a:cs typeface="+mn-lt"/>
              </a:rPr>
              <a:t>На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Божић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ујутро</a:t>
            </a:r>
            <a:r>
              <a:rPr lang="sr-Latn-RS" sz="1200">
                <a:ea typeface="+mn-lt"/>
                <a:cs typeface="+mn-lt"/>
              </a:rPr>
              <a:t>, </a:t>
            </a:r>
            <a:r>
              <a:rPr lang="sr-Latn-RS" sz="1200" err="1">
                <a:ea typeface="+mn-lt"/>
                <a:cs typeface="+mn-lt"/>
              </a:rPr>
              <a:t>пре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свитања</a:t>
            </a:r>
            <a:r>
              <a:rPr lang="sr-Latn-RS" sz="1200">
                <a:ea typeface="+mn-lt"/>
                <a:cs typeface="+mn-lt"/>
              </a:rPr>
              <a:t>, </a:t>
            </a:r>
            <a:r>
              <a:rPr lang="sr-Latn-RS" sz="1200" err="1">
                <a:ea typeface="+mn-lt"/>
                <a:cs typeface="+mn-lt"/>
              </a:rPr>
              <a:t>звоне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сва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звона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на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православним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храмовима</a:t>
            </a:r>
            <a:r>
              <a:rPr lang="sr-Latn-RS" sz="1200">
                <a:ea typeface="+mn-lt"/>
                <a:cs typeface="+mn-lt"/>
              </a:rPr>
              <a:t>, </a:t>
            </a:r>
            <a:r>
              <a:rPr lang="sr-Latn-RS" sz="1200" err="1">
                <a:ea typeface="+mn-lt"/>
                <a:cs typeface="+mn-lt"/>
              </a:rPr>
              <a:t>пуца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се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из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пушака</a:t>
            </a:r>
            <a:r>
              <a:rPr lang="sr-Latn-RS" sz="1200">
                <a:ea typeface="+mn-lt"/>
                <a:cs typeface="+mn-lt"/>
              </a:rPr>
              <a:t> и </a:t>
            </a:r>
            <a:r>
              <a:rPr lang="sr-Latn-RS" sz="1200" err="1">
                <a:ea typeface="+mn-lt"/>
                <a:cs typeface="+mn-lt"/>
              </a:rPr>
              <a:t>прангија</a:t>
            </a:r>
            <a:r>
              <a:rPr lang="sr-Latn-RS" sz="1200">
                <a:ea typeface="+mn-lt"/>
                <a:cs typeface="+mn-lt"/>
              </a:rPr>
              <a:t> и </a:t>
            </a:r>
            <a:r>
              <a:rPr lang="sr-Latn-RS" sz="1200" err="1">
                <a:ea typeface="+mn-lt"/>
                <a:cs typeface="+mn-lt"/>
              </a:rPr>
              <a:t>објављује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се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долазак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Божића</a:t>
            </a:r>
            <a:r>
              <a:rPr lang="sr-Latn-RS" sz="1200">
                <a:ea typeface="+mn-lt"/>
                <a:cs typeface="+mn-lt"/>
              </a:rPr>
              <a:t> и </a:t>
            </a:r>
            <a:r>
              <a:rPr lang="sr-Latn-RS" sz="1200" err="1">
                <a:ea typeface="+mn-lt"/>
                <a:cs typeface="+mn-lt"/>
              </a:rPr>
              <a:t>Божићног</a:t>
            </a:r>
            <a:r>
              <a:rPr lang="sr-Latn-RS" sz="1200">
                <a:ea typeface="+mn-lt"/>
                <a:cs typeface="+mn-lt"/>
              </a:rPr>
              <a:t> </a:t>
            </a:r>
            <a:r>
              <a:rPr lang="sr-Latn-RS" sz="1200" err="1">
                <a:ea typeface="+mn-lt"/>
                <a:cs typeface="+mn-lt"/>
              </a:rPr>
              <a:t>славља</a:t>
            </a:r>
            <a:r>
              <a:rPr lang="sr-Latn-RS" sz="1200">
                <a:ea typeface="+mn-lt"/>
                <a:cs typeface="+mn-lt"/>
              </a:rPr>
              <a:t>.</a:t>
            </a:r>
            <a:endParaRPr lang="sr-Latn-RS" sz="1200"/>
          </a:p>
        </p:txBody>
      </p:sp>
    </p:spTree>
    <p:extLst>
      <p:ext uri="{BB962C8B-B14F-4D97-AF65-F5344CB8AC3E}">
        <p14:creationId xmlns:p14="http://schemas.microsoft.com/office/powerpoint/2010/main" val="3480274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CE40DC-5723-449B-A365-A61D8C262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Slika 5" descr="Slika na kojoj se nalazi sto, zatvoreni prostor, biljka, sveže&#10;&#10;Opis je automatski generisan">
            <a:extLst>
              <a:ext uri="{FF2B5EF4-FFF2-40B4-BE49-F238E27FC236}">
                <a16:creationId xmlns:a16="http://schemas.microsoft.com/office/drawing/2014/main" id="{F0482652-C32C-4FF7-83BB-3DD0969406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32" r="-1" b="-1"/>
          <a:stretch/>
        </p:blipFill>
        <p:spPr>
          <a:xfrm>
            <a:off x="1524" y="10"/>
            <a:ext cx="12188952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8207E96-6DFF-4119-B2EA-3299067D2F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2598" y="0"/>
            <a:ext cx="10189600" cy="6858000"/>
          </a:xfrm>
          <a:custGeom>
            <a:avLst/>
            <a:gdLst>
              <a:gd name="connsiteX0" fmla="*/ 8513625 w 10189600"/>
              <a:gd name="connsiteY0" fmla="*/ 0 h 6858000"/>
              <a:gd name="connsiteX1" fmla="*/ 1434689 w 10189600"/>
              <a:gd name="connsiteY1" fmla="*/ 0 h 6858000"/>
              <a:gd name="connsiteX2" fmla="*/ 1271976 w 10189600"/>
              <a:gd name="connsiteY2" fmla="*/ 160651 h 6858000"/>
              <a:gd name="connsiteX3" fmla="*/ 0 w 10189600"/>
              <a:gd name="connsiteY3" fmla="*/ 3879329 h 6858000"/>
              <a:gd name="connsiteX4" fmla="*/ 1565101 w 10189600"/>
              <a:gd name="connsiteY4" fmla="*/ 6659296 h 6858000"/>
              <a:gd name="connsiteX5" fmla="*/ 1789426 w 10189600"/>
              <a:gd name="connsiteY5" fmla="*/ 6858000 h 6858000"/>
              <a:gd name="connsiteX6" fmla="*/ 8868328 w 10189600"/>
              <a:gd name="connsiteY6" fmla="*/ 6858000 h 6858000"/>
              <a:gd name="connsiteX7" fmla="*/ 8925683 w 10189600"/>
              <a:gd name="connsiteY7" fmla="*/ 6804604 h 6858000"/>
              <a:gd name="connsiteX8" fmla="*/ 10189600 w 10189600"/>
              <a:gd name="connsiteY8" fmla="*/ 4217082 h 6858000"/>
              <a:gd name="connsiteX9" fmla="*/ 8536469 w 10189600"/>
              <a:gd name="connsiteY9" fmla="*/ 174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189600" h="6858000">
                <a:moveTo>
                  <a:pt x="8513625" y="0"/>
                </a:moveTo>
                <a:lnTo>
                  <a:pt x="1434689" y="0"/>
                </a:lnTo>
                <a:lnTo>
                  <a:pt x="1271976" y="160651"/>
                </a:lnTo>
                <a:cubicBezTo>
                  <a:pt x="451613" y="1030749"/>
                  <a:pt x="0" y="2373165"/>
                  <a:pt x="0" y="3879329"/>
                </a:cubicBezTo>
                <a:cubicBezTo>
                  <a:pt x="0" y="5207145"/>
                  <a:pt x="731040" y="5919527"/>
                  <a:pt x="1565101" y="6659296"/>
                </a:cubicBezTo>
                <a:lnTo>
                  <a:pt x="1789426" y="6858000"/>
                </a:lnTo>
                <a:lnTo>
                  <a:pt x="8868328" y="6858000"/>
                </a:lnTo>
                <a:lnTo>
                  <a:pt x="8925683" y="6804604"/>
                </a:lnTo>
                <a:cubicBezTo>
                  <a:pt x="9627437" y="6132444"/>
                  <a:pt x="10189600" y="5418356"/>
                  <a:pt x="10189600" y="4217082"/>
                </a:cubicBezTo>
                <a:cubicBezTo>
                  <a:pt x="10189600" y="2437327"/>
                  <a:pt x="9597144" y="878708"/>
                  <a:pt x="8536469" y="17461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E223C86-12C5-4A60-A21A-D7FC75EFC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57813" y="0"/>
            <a:ext cx="1323453" cy="6858000"/>
          </a:xfrm>
          <a:custGeom>
            <a:avLst/>
            <a:gdLst>
              <a:gd name="connsiteX0" fmla="*/ 28443 w 1323453"/>
              <a:gd name="connsiteY0" fmla="*/ 0 h 6858000"/>
              <a:gd name="connsiteX1" fmla="*/ 10519 w 1323453"/>
              <a:gd name="connsiteY1" fmla="*/ 0 h 6858000"/>
              <a:gd name="connsiteX2" fmla="*/ 37377 w 1323453"/>
              <a:gd name="connsiteY2" fmla="*/ 27367 h 6858000"/>
              <a:gd name="connsiteX3" fmla="*/ 1297455 w 1323453"/>
              <a:gd name="connsiteY3" fmla="*/ 4282319 h 6858000"/>
              <a:gd name="connsiteX4" fmla="*/ 248584 w 1323453"/>
              <a:gd name="connsiteY4" fmla="*/ 6615157 h 6858000"/>
              <a:gd name="connsiteX5" fmla="*/ 0 w 1323453"/>
              <a:gd name="connsiteY5" fmla="*/ 6858000 h 6858000"/>
              <a:gd name="connsiteX6" fmla="*/ 19869 w 1323453"/>
              <a:gd name="connsiteY6" fmla="*/ 6858000 h 6858000"/>
              <a:gd name="connsiteX7" fmla="*/ 267461 w 1323453"/>
              <a:gd name="connsiteY7" fmla="*/ 6616128 h 6858000"/>
              <a:gd name="connsiteX8" fmla="*/ 1316330 w 1323453"/>
              <a:gd name="connsiteY8" fmla="*/ 4283289 h 6858000"/>
              <a:gd name="connsiteX9" fmla="*/ 56253 w 1323453"/>
              <a:gd name="connsiteY9" fmla="*/ 2833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23453" h="6858000">
                <a:moveTo>
                  <a:pt x="28443" y="0"/>
                </a:moveTo>
                <a:lnTo>
                  <a:pt x="10519" y="0"/>
                </a:lnTo>
                <a:lnTo>
                  <a:pt x="37377" y="27367"/>
                </a:lnTo>
                <a:cubicBezTo>
                  <a:pt x="919519" y="995374"/>
                  <a:pt x="1367465" y="2551123"/>
                  <a:pt x="1297455" y="4282319"/>
                </a:cubicBezTo>
                <a:cubicBezTo>
                  <a:pt x="1254252" y="5350659"/>
                  <a:pt x="821705" y="6026831"/>
                  <a:pt x="248584" y="6615157"/>
                </a:cubicBezTo>
                <a:lnTo>
                  <a:pt x="0" y="6858000"/>
                </a:lnTo>
                <a:lnTo>
                  <a:pt x="19869" y="6858000"/>
                </a:lnTo>
                <a:lnTo>
                  <a:pt x="267461" y="6616128"/>
                </a:lnTo>
                <a:cubicBezTo>
                  <a:pt x="840581" y="6027802"/>
                  <a:pt x="1273128" y="5351630"/>
                  <a:pt x="1316330" y="4283289"/>
                </a:cubicBezTo>
                <a:cubicBezTo>
                  <a:pt x="1386340" y="2552094"/>
                  <a:pt x="938396" y="996343"/>
                  <a:pt x="56253" y="2833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A573AF0-3C0B-4895-A7A6-F41B03211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45" y="0"/>
            <a:ext cx="1561993" cy="6858000"/>
          </a:xfrm>
          <a:custGeom>
            <a:avLst/>
            <a:gdLst>
              <a:gd name="connsiteX0" fmla="*/ 1544228 w 1561993"/>
              <a:gd name="connsiteY0" fmla="*/ 0 h 6858000"/>
              <a:gd name="connsiteX1" fmla="*/ 1561993 w 1561993"/>
              <a:gd name="connsiteY1" fmla="*/ 0 h 6858000"/>
              <a:gd name="connsiteX2" fmla="*/ 1540943 w 1561993"/>
              <a:gd name="connsiteY2" fmla="*/ 17040 h 6858000"/>
              <a:gd name="connsiteX3" fmla="*/ 17765 w 1561993"/>
              <a:gd name="connsiteY3" fmla="*/ 4115040 h 6858000"/>
              <a:gd name="connsiteX4" fmla="*/ 1142901 w 1561993"/>
              <a:gd name="connsiteY4" fmla="*/ 6599739 h 6858000"/>
              <a:gd name="connsiteX5" fmla="*/ 1403744 w 1561993"/>
              <a:gd name="connsiteY5" fmla="*/ 6858000 h 6858000"/>
              <a:gd name="connsiteX6" fmla="*/ 1385980 w 1561993"/>
              <a:gd name="connsiteY6" fmla="*/ 6858000 h 6858000"/>
              <a:gd name="connsiteX7" fmla="*/ 1125137 w 1561993"/>
              <a:gd name="connsiteY7" fmla="*/ 6599739 h 6858000"/>
              <a:gd name="connsiteX8" fmla="*/ 0 w 1561993"/>
              <a:gd name="connsiteY8" fmla="*/ 4115040 h 6858000"/>
              <a:gd name="connsiteX9" fmla="*/ 1523178 w 1561993"/>
              <a:gd name="connsiteY9" fmla="*/ 170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61993" h="6858000">
                <a:moveTo>
                  <a:pt x="1544228" y="0"/>
                </a:moveTo>
                <a:lnTo>
                  <a:pt x="1561993" y="0"/>
                </a:lnTo>
                <a:lnTo>
                  <a:pt x="1540943" y="17040"/>
                </a:lnTo>
                <a:cubicBezTo>
                  <a:pt x="563647" y="857447"/>
                  <a:pt x="17765" y="2378351"/>
                  <a:pt x="17765" y="4115040"/>
                </a:cubicBezTo>
                <a:cubicBezTo>
                  <a:pt x="17765" y="5263323"/>
                  <a:pt x="514810" y="5955416"/>
                  <a:pt x="1142901" y="6599739"/>
                </a:cubicBezTo>
                <a:lnTo>
                  <a:pt x="1403744" y="6858000"/>
                </a:lnTo>
                <a:lnTo>
                  <a:pt x="1385980" y="6858000"/>
                </a:lnTo>
                <a:lnTo>
                  <a:pt x="1125137" y="6599739"/>
                </a:lnTo>
                <a:cubicBezTo>
                  <a:pt x="497046" y="5955416"/>
                  <a:pt x="0" y="5263323"/>
                  <a:pt x="0" y="4115040"/>
                </a:cubicBezTo>
                <a:cubicBezTo>
                  <a:pt x="0" y="2378351"/>
                  <a:pt x="545882" y="857447"/>
                  <a:pt x="1523178" y="170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2442AC3-A9B0-4865-8A8A-1504FFC6E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34283" y="0"/>
            <a:ext cx="1904278" cy="6858000"/>
          </a:xfrm>
          <a:custGeom>
            <a:avLst/>
            <a:gdLst>
              <a:gd name="connsiteX0" fmla="*/ 624262 w 1775065"/>
              <a:gd name="connsiteY0" fmla="*/ 0 h 6858000"/>
              <a:gd name="connsiteX1" fmla="*/ 642233 w 1775065"/>
              <a:gd name="connsiteY1" fmla="*/ 0 h 6858000"/>
              <a:gd name="connsiteX2" fmla="*/ 673003 w 1775065"/>
              <a:gd name="connsiteY2" fmla="*/ 35111 h 6858000"/>
              <a:gd name="connsiteX3" fmla="*/ 1767974 w 1775065"/>
              <a:gd name="connsiteY3" fmla="*/ 3968278 h 6858000"/>
              <a:gd name="connsiteX4" fmla="*/ 115603 w 1775065"/>
              <a:gd name="connsiteY4" fmla="*/ 6776131 h 6858000"/>
              <a:gd name="connsiteX5" fmla="*/ 19890 w 1775065"/>
              <a:gd name="connsiteY5" fmla="*/ 6858000 h 6858000"/>
              <a:gd name="connsiteX6" fmla="*/ 0 w 1775065"/>
              <a:gd name="connsiteY6" fmla="*/ 6858000 h 6858000"/>
              <a:gd name="connsiteX7" fmla="*/ 96809 w 1775065"/>
              <a:gd name="connsiteY7" fmla="*/ 6775193 h 6858000"/>
              <a:gd name="connsiteX8" fmla="*/ 1749182 w 1775065"/>
              <a:gd name="connsiteY8" fmla="*/ 3967340 h 6858000"/>
              <a:gd name="connsiteX9" fmla="*/ 654209 w 1775065"/>
              <a:gd name="connsiteY9" fmla="*/ 3417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75065" h="6858000">
                <a:moveTo>
                  <a:pt x="624262" y="0"/>
                </a:moveTo>
                <a:lnTo>
                  <a:pt x="642233" y="0"/>
                </a:lnTo>
                <a:lnTo>
                  <a:pt x="673003" y="35111"/>
                </a:lnTo>
                <a:cubicBezTo>
                  <a:pt x="1445427" y="977982"/>
                  <a:pt x="1833320" y="2398562"/>
                  <a:pt x="1767974" y="3968278"/>
                </a:cubicBezTo>
                <a:cubicBezTo>
                  <a:pt x="1710622" y="5345972"/>
                  <a:pt x="964135" y="6049363"/>
                  <a:pt x="115603" y="6776131"/>
                </a:cubicBezTo>
                <a:lnTo>
                  <a:pt x="19890" y="6858000"/>
                </a:lnTo>
                <a:lnTo>
                  <a:pt x="0" y="6858000"/>
                </a:lnTo>
                <a:lnTo>
                  <a:pt x="96809" y="6775193"/>
                </a:lnTo>
                <a:cubicBezTo>
                  <a:pt x="945341" y="6048424"/>
                  <a:pt x="1691828" y="5345034"/>
                  <a:pt x="1749182" y="3967340"/>
                </a:cubicBezTo>
                <a:cubicBezTo>
                  <a:pt x="1814528" y="2397623"/>
                  <a:pt x="1426634" y="977044"/>
                  <a:pt x="654209" y="3417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68451DCE-129E-43B6-BA50-3C8339E46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89577" y="0"/>
            <a:ext cx="1825312" cy="6858000"/>
          </a:xfrm>
          <a:custGeom>
            <a:avLst/>
            <a:gdLst>
              <a:gd name="connsiteX0" fmla="*/ 516683 w 1825312"/>
              <a:gd name="connsiteY0" fmla="*/ 0 h 6858000"/>
              <a:gd name="connsiteX1" fmla="*/ 541088 w 1825312"/>
              <a:gd name="connsiteY1" fmla="*/ 0 h 6858000"/>
              <a:gd name="connsiteX2" fmla="*/ 626170 w 1825312"/>
              <a:gd name="connsiteY2" fmla="*/ 99144 h 6858000"/>
              <a:gd name="connsiteX3" fmla="*/ 1825312 w 1825312"/>
              <a:gd name="connsiteY3" fmla="*/ 3859833 h 6858000"/>
              <a:gd name="connsiteX4" fmla="*/ 279633 w 1825312"/>
              <a:gd name="connsiteY4" fmla="*/ 6651338 h 6858000"/>
              <a:gd name="connsiteX5" fmla="*/ 24403 w 1825312"/>
              <a:gd name="connsiteY5" fmla="*/ 6858000 h 6858000"/>
              <a:gd name="connsiteX6" fmla="*/ 0 w 1825312"/>
              <a:gd name="connsiteY6" fmla="*/ 6858000 h 6858000"/>
              <a:gd name="connsiteX7" fmla="*/ 255230 w 1825312"/>
              <a:gd name="connsiteY7" fmla="*/ 6651338 h 6858000"/>
              <a:gd name="connsiteX8" fmla="*/ 1800907 w 1825312"/>
              <a:gd name="connsiteY8" fmla="*/ 3859833 h 6858000"/>
              <a:gd name="connsiteX9" fmla="*/ 601765 w 1825312"/>
              <a:gd name="connsiteY9" fmla="*/ 9914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5312" h="6858000">
                <a:moveTo>
                  <a:pt x="516683" y="0"/>
                </a:moveTo>
                <a:lnTo>
                  <a:pt x="541088" y="0"/>
                </a:lnTo>
                <a:lnTo>
                  <a:pt x="626170" y="99144"/>
                </a:lnTo>
                <a:cubicBezTo>
                  <a:pt x="1403484" y="1069501"/>
                  <a:pt x="1825312" y="2396484"/>
                  <a:pt x="1825312" y="3859833"/>
                </a:cubicBezTo>
                <a:cubicBezTo>
                  <a:pt x="1825312" y="5149904"/>
                  <a:pt x="1142485" y="5927455"/>
                  <a:pt x="279633" y="6651338"/>
                </a:cubicBezTo>
                <a:lnTo>
                  <a:pt x="24403" y="6858000"/>
                </a:lnTo>
                <a:lnTo>
                  <a:pt x="0" y="6858000"/>
                </a:lnTo>
                <a:lnTo>
                  <a:pt x="255230" y="6651338"/>
                </a:lnTo>
                <a:cubicBezTo>
                  <a:pt x="1118082" y="5927455"/>
                  <a:pt x="1800907" y="5149904"/>
                  <a:pt x="1800907" y="3859833"/>
                </a:cubicBezTo>
                <a:cubicBezTo>
                  <a:pt x="1800907" y="2396484"/>
                  <a:pt x="1379079" y="1069501"/>
                  <a:pt x="601765" y="9914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F2CC1E6-B49C-4899-93B2-8D172166A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5932" y="438422"/>
            <a:ext cx="7340048" cy="1651054"/>
          </a:xfrm>
        </p:spPr>
        <p:txBody>
          <a:bodyPr anchor="b">
            <a:normAutofit/>
          </a:bodyPr>
          <a:lstStyle/>
          <a:p>
            <a:r>
              <a:rPr lang="sr-Latn-RS" err="1">
                <a:ea typeface="Meiryo"/>
              </a:rPr>
              <a:t>Божић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BEDD0185-1A05-4260-A4B3-4800ACD46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5932" y="2282492"/>
            <a:ext cx="7340048" cy="3189233"/>
          </a:xfrm>
        </p:spPr>
        <p:txBody>
          <a:bodyPr vert="horz" lIns="109728" tIns="109728" rIns="109728" bIns="91440" rtlCol="0" anchor="t">
            <a:noAutofit/>
          </a:bodyPr>
          <a:lstStyle/>
          <a:p>
            <a:pPr>
              <a:lnSpc>
                <a:spcPct val="130000"/>
              </a:lnSpc>
            </a:pPr>
            <a:r>
              <a:rPr lang="sr-Latn-RS" sz="1400" err="1">
                <a:ea typeface="+mn-lt"/>
                <a:cs typeface="+mn-lt"/>
              </a:rPr>
              <a:t>Домаћин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сви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укућани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облаче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најсвечаније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одело</a:t>
            </a:r>
            <a:r>
              <a:rPr lang="sr-Latn-RS" sz="1400">
                <a:ea typeface="+mn-lt"/>
                <a:cs typeface="+mn-lt"/>
              </a:rPr>
              <a:t>, и </a:t>
            </a:r>
            <a:r>
              <a:rPr lang="sr-Latn-RS" sz="1400" err="1">
                <a:ea typeface="+mn-lt"/>
                <a:cs typeface="+mn-lt"/>
              </a:rPr>
              <a:t>одлазе</a:t>
            </a:r>
            <a:r>
              <a:rPr lang="sr-Latn-RS" sz="1400">
                <a:ea typeface="+mn-lt"/>
                <a:cs typeface="+mn-lt"/>
              </a:rPr>
              <a:t> у </a:t>
            </a:r>
            <a:r>
              <a:rPr lang="sr-Latn-RS" sz="1400" err="1">
                <a:ea typeface="+mn-lt"/>
                <a:cs typeface="+mn-lt"/>
              </a:rPr>
              <a:t>цркву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на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јутрење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Божићну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литургију</a:t>
            </a:r>
            <a:r>
              <a:rPr lang="sr-Latn-RS" sz="1400">
                <a:ea typeface="+mn-lt"/>
                <a:cs typeface="+mn-lt"/>
              </a:rPr>
              <a:t>. </a:t>
            </a:r>
            <a:r>
              <a:rPr lang="sr-Latn-RS" sz="1400" err="1">
                <a:ea typeface="+mn-lt"/>
                <a:cs typeface="+mn-lt"/>
              </a:rPr>
              <a:t>После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службе</a:t>
            </a:r>
            <a:r>
              <a:rPr lang="sr-Latn-RS" sz="1400">
                <a:ea typeface="+mn-lt"/>
                <a:cs typeface="+mn-lt"/>
              </a:rPr>
              <a:t> у </a:t>
            </a:r>
            <a:r>
              <a:rPr lang="sr-Latn-RS" sz="1400" err="1">
                <a:ea typeface="+mn-lt"/>
                <a:cs typeface="+mn-lt"/>
              </a:rPr>
              <a:t>цркви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прима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нафора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прво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она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узима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на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Божић</a:t>
            </a:r>
            <a:r>
              <a:rPr lang="sr-Latn-RS" sz="1400">
                <a:ea typeface="+mn-lt"/>
                <a:cs typeface="+mn-lt"/>
              </a:rPr>
              <a:t>. </a:t>
            </a:r>
            <a:r>
              <a:rPr lang="sr-Latn-RS" sz="1400" err="1">
                <a:ea typeface="+mn-lt"/>
                <a:cs typeface="+mn-lt"/>
              </a:rPr>
              <a:t>Људи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поздрављају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речима</a:t>
            </a:r>
            <a:r>
              <a:rPr lang="sr-Latn-RS" sz="1400">
                <a:ea typeface="+mn-lt"/>
                <a:cs typeface="+mn-lt"/>
              </a:rPr>
              <a:t>: “</a:t>
            </a:r>
            <a:r>
              <a:rPr lang="sr-Latn-RS" sz="1400" err="1">
                <a:ea typeface="+mn-lt"/>
                <a:cs typeface="+mn-lt"/>
              </a:rPr>
              <a:t>Христос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роди</a:t>
            </a:r>
            <a:r>
              <a:rPr lang="sr-Latn-RS" sz="1400">
                <a:ea typeface="+mn-lt"/>
                <a:cs typeface="+mn-lt"/>
              </a:rPr>
              <a:t>!” и </a:t>
            </a:r>
            <a:r>
              <a:rPr lang="sr-Latn-RS" sz="1400" err="1">
                <a:ea typeface="+mn-lt"/>
                <a:cs typeface="+mn-lt"/>
              </a:rPr>
              <a:t>отпоздрављају</a:t>
            </a:r>
            <a:r>
              <a:rPr lang="sr-Latn-RS" sz="1400">
                <a:ea typeface="+mn-lt"/>
                <a:cs typeface="+mn-lt"/>
              </a:rPr>
              <a:t>: “</a:t>
            </a:r>
            <a:r>
              <a:rPr lang="sr-Latn-RS" sz="1400" err="1">
                <a:ea typeface="+mn-lt"/>
                <a:cs typeface="+mn-lt"/>
              </a:rPr>
              <a:t>Ваистину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роди</a:t>
            </a:r>
            <a:r>
              <a:rPr lang="sr-Latn-RS" sz="1400">
                <a:ea typeface="+mn-lt"/>
                <a:cs typeface="+mn-lt"/>
              </a:rPr>
              <a:t>!”</a:t>
            </a:r>
            <a:endParaRPr lang="sr-Latn-RS" sz="1400">
              <a:ea typeface="Meiryo"/>
            </a:endParaRPr>
          </a:p>
          <a:p>
            <a:pPr>
              <a:lnSpc>
                <a:spcPct val="130000"/>
              </a:lnSpc>
            </a:pPr>
            <a:endParaRPr lang="sr-Latn-RS" sz="1400">
              <a:ea typeface="Meiryo"/>
            </a:endParaRPr>
          </a:p>
          <a:p>
            <a:pPr>
              <a:lnSpc>
                <a:spcPct val="130000"/>
              </a:lnSpc>
            </a:pPr>
            <a:r>
              <a:rPr lang="sr-Latn-RS" sz="1400" err="1">
                <a:ea typeface="+mn-lt"/>
                <a:cs typeface="+mn-lt"/>
              </a:rPr>
              <a:t>Ваља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напоменути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да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овако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поздравља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говори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све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од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Божића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до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Богојављења</a:t>
            </a:r>
            <a:r>
              <a:rPr lang="sr-Latn-RS" sz="1400">
                <a:ea typeface="+mn-lt"/>
                <a:cs typeface="+mn-lt"/>
              </a:rPr>
              <a:t>. </a:t>
            </a:r>
            <a:r>
              <a:rPr lang="sr-Latn-RS" sz="1400" err="1">
                <a:ea typeface="+mn-lt"/>
                <a:cs typeface="+mn-lt"/>
              </a:rPr>
              <a:t>Када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домаћин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дође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кући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из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цркве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поздрави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све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укућане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овим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радосним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божићним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поздравом</a:t>
            </a:r>
            <a:r>
              <a:rPr lang="sr-Latn-RS" sz="1400">
                <a:ea typeface="+mn-lt"/>
                <a:cs typeface="+mn-lt"/>
              </a:rPr>
              <a:t>, и </a:t>
            </a:r>
            <a:r>
              <a:rPr lang="sr-Latn-RS" sz="1400" err="1">
                <a:ea typeface="+mn-lt"/>
                <a:cs typeface="+mn-lt"/>
              </a:rPr>
              <a:t>они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му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отпоздраве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љубећи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међусобно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честитајући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једни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другима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празник</a:t>
            </a:r>
            <a:r>
              <a:rPr lang="sr-Latn-RS" sz="1400">
                <a:ea typeface="+mn-lt"/>
                <a:cs typeface="+mn-lt"/>
              </a:rPr>
              <a:t>.</a:t>
            </a:r>
            <a:endParaRPr lang="sr-Latn-RS" sz="1400"/>
          </a:p>
          <a:p>
            <a:pPr>
              <a:lnSpc>
                <a:spcPct val="130000"/>
              </a:lnSpc>
            </a:pPr>
            <a:endParaRPr lang="sr-Latn-RS" sz="1300">
              <a:ea typeface="Meiryo"/>
            </a:endParaRPr>
          </a:p>
        </p:txBody>
      </p:sp>
    </p:spTree>
    <p:extLst>
      <p:ext uri="{BB962C8B-B14F-4D97-AF65-F5344CB8AC3E}">
        <p14:creationId xmlns:p14="http://schemas.microsoft.com/office/powerpoint/2010/main" val="1023886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4302F-E955-47D0-A56B-D1D1A6953B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73" y="-9274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72E366A-B6DD-4F06-A42A-FF634FDE1B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48839" y="970769"/>
            <a:ext cx="4936895" cy="4669465"/>
            <a:chOff x="648839" y="970769"/>
            <a:chExt cx="4936895" cy="4669465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750E550-BE93-4743-8659-1531F86CB6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743803" y="1124162"/>
              <a:ext cx="4691485" cy="4342182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E626DC7-F0FE-49A7-AA4C-A8DB1F7EBA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864592" y="1290468"/>
              <a:ext cx="4389795" cy="4074679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EBB781F-78E5-4C66-811C-9FF8B5D50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1300000" flipH="1">
              <a:off x="648839" y="970769"/>
              <a:ext cx="4936895" cy="4669465"/>
            </a:xfrm>
            <a:custGeom>
              <a:avLst/>
              <a:gdLst>
                <a:gd name="connsiteX0" fmla="*/ 2180840 w 3810827"/>
                <a:gd name="connsiteY0" fmla="*/ 0 h 3634591"/>
                <a:gd name="connsiteX1" fmla="*/ 2866380 w 3810827"/>
                <a:gd name="connsiteY1" fmla="*/ 145165 h 3634591"/>
                <a:gd name="connsiteX2" fmla="*/ 3366366 w 3810827"/>
                <a:gd name="connsiteY2" fmla="*/ 536835 h 3634591"/>
                <a:gd name="connsiteX3" fmla="*/ 3810827 w 3810827"/>
                <a:gd name="connsiteY3" fmla="*/ 1924156 h 3634591"/>
                <a:gd name="connsiteX4" fmla="*/ 3612844 w 3810827"/>
                <a:gd name="connsiteY4" fmla="*/ 2493111 h 3634591"/>
                <a:gd name="connsiteX5" fmla="*/ 3026664 w 3810827"/>
                <a:gd name="connsiteY5" fmla="*/ 3022891 h 3634591"/>
                <a:gd name="connsiteX6" fmla="*/ 2897783 w 3810827"/>
                <a:gd name="connsiteY6" fmla="*/ 3124233 h 3634591"/>
                <a:gd name="connsiteX7" fmla="*/ 1838765 w 3810827"/>
                <a:gd name="connsiteY7" fmla="*/ 3634591 h 3634591"/>
                <a:gd name="connsiteX8" fmla="*/ 443724 w 3810827"/>
                <a:gd name="connsiteY8" fmla="*/ 2805020 h 3634591"/>
                <a:gd name="connsiteX9" fmla="*/ 295053 w 3810827"/>
                <a:gd name="connsiteY9" fmla="*/ 2592792 h 3634591"/>
                <a:gd name="connsiteX10" fmla="*/ 0 w 3810827"/>
                <a:gd name="connsiteY10" fmla="*/ 1924156 h 3634591"/>
                <a:gd name="connsiteX11" fmla="*/ 178275 w 3810827"/>
                <a:gd name="connsiteY11" fmla="*/ 1204061 h 3634591"/>
                <a:gd name="connsiteX12" fmla="*/ 669921 w 3810827"/>
                <a:gd name="connsiteY12" fmla="*/ 585306 h 3634591"/>
                <a:gd name="connsiteX13" fmla="*/ 1380730 w 3810827"/>
                <a:gd name="connsiteY13" fmla="*/ 156203 h 3634591"/>
                <a:gd name="connsiteX14" fmla="*/ 2180840 w 3810827"/>
                <a:gd name="connsiteY14" fmla="*/ 0 h 3634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10827" h="3634591">
                  <a:moveTo>
                    <a:pt x="2180840" y="0"/>
                  </a:moveTo>
                  <a:cubicBezTo>
                    <a:pt x="2431406" y="0"/>
                    <a:pt x="2662018" y="48886"/>
                    <a:pt x="2866380" y="145165"/>
                  </a:cubicBezTo>
                  <a:cubicBezTo>
                    <a:pt x="3057903" y="235467"/>
                    <a:pt x="3226119" y="367269"/>
                    <a:pt x="3366366" y="536835"/>
                  </a:cubicBezTo>
                  <a:cubicBezTo>
                    <a:pt x="3652997" y="883519"/>
                    <a:pt x="3810827" y="1376199"/>
                    <a:pt x="3810827" y="1924156"/>
                  </a:cubicBezTo>
                  <a:cubicBezTo>
                    <a:pt x="3810827" y="2142775"/>
                    <a:pt x="3749739" y="2318234"/>
                    <a:pt x="3612844" y="2493111"/>
                  </a:cubicBezTo>
                  <a:cubicBezTo>
                    <a:pt x="3469652" y="2676041"/>
                    <a:pt x="3254495" y="2844528"/>
                    <a:pt x="3026664" y="3022891"/>
                  </a:cubicBezTo>
                  <a:cubicBezTo>
                    <a:pt x="2984630" y="3055759"/>
                    <a:pt x="2941206" y="3089789"/>
                    <a:pt x="2897783" y="3124233"/>
                  </a:cubicBezTo>
                  <a:cubicBezTo>
                    <a:pt x="2509094" y="3432490"/>
                    <a:pt x="2225408" y="3634591"/>
                    <a:pt x="1838765" y="3634591"/>
                  </a:cubicBezTo>
                  <a:cubicBezTo>
                    <a:pt x="1249640" y="3634591"/>
                    <a:pt x="832413" y="3386508"/>
                    <a:pt x="443724" y="2805020"/>
                  </a:cubicBezTo>
                  <a:cubicBezTo>
                    <a:pt x="392859" y="2728910"/>
                    <a:pt x="343138" y="2659690"/>
                    <a:pt x="295053" y="2592792"/>
                  </a:cubicBezTo>
                  <a:cubicBezTo>
                    <a:pt x="95761" y="2315411"/>
                    <a:pt x="0" y="2171160"/>
                    <a:pt x="0" y="1924156"/>
                  </a:cubicBezTo>
                  <a:cubicBezTo>
                    <a:pt x="0" y="1678896"/>
                    <a:pt x="60024" y="1436622"/>
                    <a:pt x="178275" y="1204061"/>
                  </a:cubicBezTo>
                  <a:cubicBezTo>
                    <a:pt x="293990" y="976561"/>
                    <a:pt x="459425" y="768319"/>
                    <a:pt x="669921" y="585306"/>
                  </a:cubicBezTo>
                  <a:cubicBezTo>
                    <a:pt x="876818" y="405365"/>
                    <a:pt x="1122558" y="256964"/>
                    <a:pt x="1380730" y="156203"/>
                  </a:cubicBezTo>
                  <a:cubicBezTo>
                    <a:pt x="1645852" y="52539"/>
                    <a:pt x="1915145" y="0"/>
                    <a:pt x="2180840" y="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slov 1">
            <a:extLst>
              <a:ext uri="{FF2B5EF4-FFF2-40B4-BE49-F238E27FC236}">
                <a16:creationId xmlns:a16="http://schemas.microsoft.com/office/drawing/2014/main" id="{2D0571F6-4F0D-4391-9B62-30F759940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543" y="1833229"/>
            <a:ext cx="3577022" cy="2934031"/>
          </a:xfrm>
        </p:spPr>
        <p:txBody>
          <a:bodyPr anchor="ctr">
            <a:normAutofit/>
          </a:bodyPr>
          <a:lstStyle/>
          <a:p>
            <a:r>
              <a:rPr lang="sr-Latn-RS" err="1">
                <a:ea typeface="Meiryo"/>
              </a:rPr>
              <a:t>Положајник</a:t>
            </a:r>
            <a:endParaRPr lang="sr-Latn-RS" err="1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4AE181A5-C481-4695-8CBF-203BDF3B1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774" y="1105306"/>
            <a:ext cx="4825512" cy="4337435"/>
          </a:xfr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sr-Latn-RS" err="1">
                <a:ea typeface="+mn-lt"/>
                <a:cs typeface="+mn-lt"/>
              </a:rPr>
              <a:t>На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Божић</a:t>
            </a:r>
            <a:r>
              <a:rPr lang="sr-Latn-RS">
                <a:ea typeface="+mn-lt"/>
                <a:cs typeface="+mn-lt"/>
              </a:rPr>
              <a:t>, </a:t>
            </a:r>
            <a:r>
              <a:rPr lang="sr-Latn-RS" err="1">
                <a:ea typeface="+mn-lt"/>
                <a:cs typeface="+mn-lt"/>
              </a:rPr>
              <a:t>рано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пре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подне</a:t>
            </a:r>
            <a:r>
              <a:rPr lang="sr-Latn-RS">
                <a:ea typeface="+mn-lt"/>
                <a:cs typeface="+mn-lt"/>
              </a:rPr>
              <a:t>, у </a:t>
            </a:r>
            <a:r>
              <a:rPr lang="sr-Latn-RS" err="1">
                <a:ea typeface="+mn-lt"/>
                <a:cs typeface="+mn-lt"/>
              </a:rPr>
              <a:t>кућу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долази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специјални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гост</a:t>
            </a:r>
            <a:r>
              <a:rPr lang="sr-Latn-RS">
                <a:ea typeface="+mn-lt"/>
                <a:cs typeface="+mn-lt"/>
              </a:rPr>
              <a:t>, </a:t>
            </a:r>
            <a:r>
              <a:rPr lang="sr-Latn-RS" err="1">
                <a:ea typeface="+mn-lt"/>
                <a:cs typeface="+mn-lt"/>
              </a:rPr>
              <a:t>који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се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обично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договори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са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домаћином</a:t>
            </a:r>
            <a:r>
              <a:rPr lang="sr-Latn-RS">
                <a:ea typeface="+mn-lt"/>
                <a:cs typeface="+mn-lt"/>
              </a:rPr>
              <a:t>, а </a:t>
            </a:r>
            <a:r>
              <a:rPr lang="sr-Latn-RS" err="1">
                <a:ea typeface="+mn-lt"/>
                <a:cs typeface="+mn-lt"/>
              </a:rPr>
              <a:t>може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бити</a:t>
            </a:r>
            <a:r>
              <a:rPr lang="sr-Latn-RS">
                <a:ea typeface="+mn-lt"/>
                <a:cs typeface="+mn-lt"/>
              </a:rPr>
              <a:t> и </a:t>
            </a:r>
            <a:r>
              <a:rPr lang="sr-Latn-RS" err="1">
                <a:ea typeface="+mn-lt"/>
                <a:cs typeface="+mn-lt"/>
              </a:rPr>
              <a:t>неки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случајни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намерник</a:t>
            </a:r>
            <a:r>
              <a:rPr lang="sr-Latn-RS">
                <a:ea typeface="+mn-lt"/>
                <a:cs typeface="+mn-lt"/>
              </a:rPr>
              <a:t>, и </a:t>
            </a:r>
            <a:r>
              <a:rPr lang="sr-Latn-RS" err="1">
                <a:ea typeface="+mn-lt"/>
                <a:cs typeface="+mn-lt"/>
              </a:rPr>
              <a:t>он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се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посебно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дочекује</a:t>
            </a:r>
            <a:r>
              <a:rPr lang="sr-Latn-RS">
                <a:ea typeface="+mn-lt"/>
                <a:cs typeface="+mn-lt"/>
              </a:rPr>
              <a:t> у </a:t>
            </a:r>
            <a:r>
              <a:rPr lang="sr-Latn-RS" err="1">
                <a:ea typeface="+mn-lt"/>
                <a:cs typeface="+mn-lt"/>
              </a:rPr>
              <a:t>кући</a:t>
            </a:r>
            <a:r>
              <a:rPr lang="sr-Latn-RS">
                <a:ea typeface="+mn-lt"/>
                <a:cs typeface="+mn-lt"/>
              </a:rPr>
              <a:t>, и </a:t>
            </a:r>
            <a:r>
              <a:rPr lang="sr-Latn-RS" err="1">
                <a:ea typeface="+mn-lt"/>
                <a:cs typeface="+mn-lt"/>
              </a:rPr>
              <a:t>зове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се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положајник</a:t>
            </a:r>
            <a:r>
              <a:rPr lang="sr-Latn-RS">
                <a:ea typeface="+mn-lt"/>
                <a:cs typeface="+mn-lt"/>
              </a:rPr>
              <a:t>.</a:t>
            </a:r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667586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2F24225-0E3A-40A5-A927-CEFC14438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B02B8FB-EF36-4677-B5B5-E9B989F25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83796" cy="6858000"/>
          </a:xfrm>
          <a:custGeom>
            <a:avLst/>
            <a:gdLst>
              <a:gd name="connsiteX0" fmla="*/ 0 w 4583796"/>
              <a:gd name="connsiteY0" fmla="*/ 0 h 6858000"/>
              <a:gd name="connsiteX1" fmla="*/ 1087374 w 4583796"/>
              <a:gd name="connsiteY1" fmla="*/ 0 h 6858000"/>
              <a:gd name="connsiteX2" fmla="*/ 1598212 w 4583796"/>
              <a:gd name="connsiteY2" fmla="*/ 0 h 6858000"/>
              <a:gd name="connsiteX3" fmla="*/ 2960773 w 4583796"/>
              <a:gd name="connsiteY3" fmla="*/ 0 h 6858000"/>
              <a:gd name="connsiteX4" fmla="*/ 2982897 w 4583796"/>
              <a:gd name="connsiteY4" fmla="*/ 14997 h 6858000"/>
              <a:gd name="connsiteX5" fmla="*/ 4583796 w 4583796"/>
              <a:gd name="connsiteY5" fmla="*/ 3621656 h 6858000"/>
              <a:gd name="connsiteX6" fmla="*/ 2709446 w 4583796"/>
              <a:gd name="connsiteY6" fmla="*/ 6374814 h 6858000"/>
              <a:gd name="connsiteX7" fmla="*/ 2192798 w 4583796"/>
              <a:gd name="connsiteY7" fmla="*/ 6780599 h 6858000"/>
              <a:gd name="connsiteX8" fmla="*/ 2081042 w 4583796"/>
              <a:gd name="connsiteY8" fmla="*/ 6858000 h 6858000"/>
              <a:gd name="connsiteX9" fmla="*/ 1598212 w 4583796"/>
              <a:gd name="connsiteY9" fmla="*/ 6858000 h 6858000"/>
              <a:gd name="connsiteX10" fmla="*/ 1087374 w 4583796"/>
              <a:gd name="connsiteY10" fmla="*/ 6858000 h 6858000"/>
              <a:gd name="connsiteX11" fmla="*/ 0 w 4583796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83796" h="6858000">
                <a:moveTo>
                  <a:pt x="0" y="0"/>
                </a:moveTo>
                <a:lnTo>
                  <a:pt x="1087374" y="0"/>
                </a:lnTo>
                <a:lnTo>
                  <a:pt x="1598212" y="0"/>
                </a:lnTo>
                <a:lnTo>
                  <a:pt x="2960773" y="0"/>
                </a:lnTo>
                <a:lnTo>
                  <a:pt x="2982897" y="14997"/>
                </a:lnTo>
                <a:cubicBezTo>
                  <a:pt x="4010060" y="754641"/>
                  <a:pt x="4583796" y="2093192"/>
                  <a:pt x="4583796" y="3621656"/>
                </a:cubicBezTo>
                <a:cubicBezTo>
                  <a:pt x="4583796" y="4969131"/>
                  <a:pt x="3655071" y="5602839"/>
                  <a:pt x="2709446" y="6374814"/>
                </a:cubicBezTo>
                <a:cubicBezTo>
                  <a:pt x="2537243" y="6515397"/>
                  <a:pt x="2366616" y="6653108"/>
                  <a:pt x="2192798" y="6780599"/>
                </a:cubicBezTo>
                <a:lnTo>
                  <a:pt x="2081042" y="6858000"/>
                </a:lnTo>
                <a:lnTo>
                  <a:pt x="1598212" y="6858000"/>
                </a:lnTo>
                <a:lnTo>
                  <a:pt x="108737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E30D5C6-EC5C-4D78-8689-1B6822BFF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00120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2A73499-12A4-4080-B0DE-351867697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0113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0A52FE6-BB17-4BE4-BFA1-8896FD7CF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48872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7BBF837-70DD-4FFD-A87C-FAD1F5D8A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00120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E5EB792-CB0B-44C0-9561-24A263D87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0113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0FB4A96-0FD5-4642-8CE2-57623A3A4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48872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A000EEC6-247D-4BE2-AA77-54C58B236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218" y="1833229"/>
            <a:ext cx="3161338" cy="2934031"/>
          </a:xfrm>
        </p:spPr>
        <p:txBody>
          <a:bodyPr anchor="ctr">
            <a:normAutofit/>
          </a:bodyPr>
          <a:lstStyle/>
          <a:p>
            <a:r>
              <a:rPr lang="sr-Latn-RS" err="1">
                <a:ea typeface="Meiryo"/>
              </a:rPr>
              <a:t>Положајник</a:t>
            </a:r>
            <a:endParaRPr lang="sr-Latn-RS" err="1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5BD56AB9-E4C1-4B41-922B-AEFD3A954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0199" y="715013"/>
            <a:ext cx="5930306" cy="5173776"/>
          </a:xfrm>
        </p:spPr>
        <p:txBody>
          <a:bodyPr vert="horz" lIns="109728" tIns="109728" rIns="109728" bIns="91440" rtlCol="0" anchor="ctr">
            <a:normAutofit/>
          </a:bodyPr>
          <a:lstStyle/>
          <a:p>
            <a:pPr>
              <a:lnSpc>
                <a:spcPct val="130000"/>
              </a:lnSpc>
            </a:pPr>
            <a:r>
              <a:rPr lang="sr-Latn-RS" sz="1400" err="1">
                <a:ea typeface="+mn-lt"/>
                <a:cs typeface="+mn-lt"/>
              </a:rPr>
              <a:t>Положајник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поздрави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дом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Божићним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поздравом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љуби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укућанима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одлази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код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шпорета</a:t>
            </a:r>
            <a:r>
              <a:rPr lang="sr-Latn-RS" sz="1400">
                <a:ea typeface="+mn-lt"/>
                <a:cs typeface="+mn-lt"/>
              </a:rPr>
              <a:t>. </a:t>
            </a:r>
            <a:r>
              <a:rPr lang="sr-Latn-RS" sz="1400" err="1">
                <a:ea typeface="+mn-lt"/>
                <a:cs typeface="+mn-lt"/>
              </a:rPr>
              <a:t>Отвара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врата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на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шпорету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или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пећи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раније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на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огњишту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џара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ватру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говори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здравицу</a:t>
            </a:r>
            <a:r>
              <a:rPr lang="sr-Latn-RS" sz="1400">
                <a:ea typeface="+mn-lt"/>
                <a:cs typeface="+mn-lt"/>
              </a:rPr>
              <a:t>: “</a:t>
            </a:r>
            <a:r>
              <a:rPr lang="sr-Latn-RS" sz="1400" err="1">
                <a:ea typeface="+mn-lt"/>
                <a:cs typeface="+mn-lt"/>
              </a:rPr>
              <a:t>Колико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варница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толико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срећица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Колико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варница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толико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парица</a:t>
            </a:r>
            <a:r>
              <a:rPr lang="sr-Latn-RS" sz="1400">
                <a:ea typeface="+mn-lt"/>
                <a:cs typeface="+mn-lt"/>
              </a:rPr>
              <a:t> (</a:t>
            </a:r>
            <a:r>
              <a:rPr lang="sr-Latn-RS" sz="1400" err="1">
                <a:ea typeface="+mn-lt"/>
                <a:cs typeface="+mn-lt"/>
              </a:rPr>
              <a:t>новца</a:t>
            </a:r>
            <a:r>
              <a:rPr lang="sr-Latn-RS" sz="1400">
                <a:ea typeface="+mn-lt"/>
                <a:cs typeface="+mn-lt"/>
              </a:rPr>
              <a:t>) </a:t>
            </a:r>
            <a:r>
              <a:rPr lang="sr-Latn-RS" sz="1400" err="1">
                <a:ea typeface="+mn-lt"/>
                <a:cs typeface="+mn-lt"/>
              </a:rPr>
              <a:t>Колико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варница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толико</a:t>
            </a:r>
            <a:r>
              <a:rPr lang="sr-Latn-RS" sz="1400">
                <a:ea typeface="+mn-lt"/>
                <a:cs typeface="+mn-lt"/>
              </a:rPr>
              <a:t> у </a:t>
            </a:r>
            <a:r>
              <a:rPr lang="sr-Latn-RS" sz="1400" err="1">
                <a:ea typeface="+mn-lt"/>
                <a:cs typeface="+mn-lt"/>
              </a:rPr>
              <a:t>тору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оваца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Колико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варница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толико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прасади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јагањаца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Колико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варница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толико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гусака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пилади</a:t>
            </a:r>
            <a:r>
              <a:rPr lang="sr-Latn-RS" sz="1400">
                <a:ea typeface="+mn-lt"/>
                <a:cs typeface="+mn-lt"/>
              </a:rPr>
              <a:t>, А </a:t>
            </a:r>
            <a:r>
              <a:rPr lang="sr-Latn-RS" sz="1400" err="1">
                <a:ea typeface="+mn-lt"/>
                <a:cs typeface="+mn-lt"/>
              </a:rPr>
              <a:t>највише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здравља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весеља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Амин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Боже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дај</a:t>
            </a:r>
            <a:r>
              <a:rPr lang="sr-Latn-RS" sz="1400">
                <a:ea typeface="+mn-lt"/>
                <a:cs typeface="+mn-lt"/>
              </a:rPr>
              <a:t>”.</a:t>
            </a:r>
            <a:endParaRPr lang="sr-Latn-RS" sz="1400"/>
          </a:p>
          <a:p>
            <a:pPr>
              <a:lnSpc>
                <a:spcPct val="130000"/>
              </a:lnSpc>
            </a:pPr>
            <a:endParaRPr lang="sr-Latn-RS" sz="1400"/>
          </a:p>
          <a:p>
            <a:pPr>
              <a:lnSpc>
                <a:spcPct val="130000"/>
              </a:lnSpc>
            </a:pPr>
            <a:r>
              <a:rPr lang="sr-Latn-RS" sz="1400" err="1">
                <a:ea typeface="+mn-lt"/>
                <a:cs typeface="+mn-lt"/>
              </a:rPr>
              <a:t>Положајник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символички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представља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оне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Мудраце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који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пратили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звезду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Истока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дошли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новорођеном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Христу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на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поклоњење</a:t>
            </a:r>
            <a:r>
              <a:rPr lang="sr-Latn-RS" sz="1400">
                <a:ea typeface="+mn-lt"/>
                <a:cs typeface="+mn-lt"/>
              </a:rPr>
              <a:t>. </a:t>
            </a:r>
            <a:r>
              <a:rPr lang="sr-Latn-RS" sz="1400" err="1">
                <a:ea typeface="+mn-lt"/>
                <a:cs typeface="+mn-lt"/>
              </a:rPr>
              <a:t>Домаћица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после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тога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послужи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положајника</a:t>
            </a:r>
            <a:r>
              <a:rPr lang="sr-Latn-RS" sz="1400">
                <a:ea typeface="+mn-lt"/>
                <a:cs typeface="+mn-lt"/>
              </a:rPr>
              <a:t>, и </a:t>
            </a:r>
            <a:r>
              <a:rPr lang="sr-Latn-RS" sz="1400" err="1">
                <a:ea typeface="+mn-lt"/>
                <a:cs typeface="+mn-lt"/>
              </a:rPr>
              <a:t>дарује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га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неким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прикладним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поклоном</a:t>
            </a:r>
            <a:r>
              <a:rPr lang="sr-Latn-RS" sz="1400">
                <a:ea typeface="+mn-lt"/>
                <a:cs typeface="+mn-lt"/>
              </a:rPr>
              <a:t>. </a:t>
            </a:r>
            <a:r>
              <a:rPr lang="sr-Latn-RS" sz="1400" err="1">
                <a:ea typeface="+mn-lt"/>
                <a:cs typeface="+mn-lt"/>
              </a:rPr>
              <a:t>Он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је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човек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који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на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Божић</a:t>
            </a:r>
            <a:r>
              <a:rPr lang="sr-Latn-RS" sz="1400">
                <a:ea typeface="+mn-lt"/>
                <a:cs typeface="+mn-lt"/>
              </a:rPr>
              <a:t>, и </a:t>
            </a:r>
            <a:r>
              <a:rPr lang="sr-Latn-RS" sz="1400" err="1">
                <a:ea typeface="+mn-lt"/>
                <a:cs typeface="+mn-lt"/>
              </a:rPr>
              <a:t>за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целу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наредну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годину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доноси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срећу</a:t>
            </a:r>
            <a:r>
              <a:rPr lang="sr-Latn-RS" sz="1400">
                <a:ea typeface="+mn-lt"/>
                <a:cs typeface="+mn-lt"/>
              </a:rPr>
              <a:t> у </a:t>
            </a:r>
            <a:r>
              <a:rPr lang="sr-Latn-RS" sz="1400" err="1">
                <a:ea typeface="+mn-lt"/>
                <a:cs typeface="+mn-lt"/>
              </a:rPr>
              <a:t>кућу</a:t>
            </a:r>
            <a:r>
              <a:rPr lang="sr-Latn-RS" sz="1400">
                <a:ea typeface="+mn-lt"/>
                <a:cs typeface="+mn-lt"/>
              </a:rPr>
              <a:t>.</a:t>
            </a:r>
            <a:endParaRPr lang="sr-Latn-RS" sz="1400"/>
          </a:p>
        </p:txBody>
      </p:sp>
    </p:spTree>
    <p:extLst>
      <p:ext uri="{BB962C8B-B14F-4D97-AF65-F5344CB8AC3E}">
        <p14:creationId xmlns:p14="http://schemas.microsoft.com/office/powerpoint/2010/main" val="3835558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9BB7E9A-6937-4BF0-9F51-A20F197B55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0939753-89D7-48A8-8441-B9FF25CE8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4167" y="0"/>
            <a:ext cx="5687681" cy="5708856"/>
          </a:xfrm>
          <a:custGeom>
            <a:avLst/>
            <a:gdLst>
              <a:gd name="connsiteX0" fmla="*/ 2787282 w 5687681"/>
              <a:gd name="connsiteY0" fmla="*/ 0 h 5708856"/>
              <a:gd name="connsiteX1" fmla="*/ 3988996 w 5687681"/>
              <a:gd name="connsiteY1" fmla="*/ 0 h 5708856"/>
              <a:gd name="connsiteX2" fmla="*/ 4236253 w 5687681"/>
              <a:gd name="connsiteY2" fmla="*/ 68070 h 5708856"/>
              <a:gd name="connsiteX3" fmla="*/ 4483543 w 5687681"/>
              <a:gd name="connsiteY3" fmla="*/ 168573 h 5708856"/>
              <a:gd name="connsiteX4" fmla="*/ 5265611 w 5687681"/>
              <a:gd name="connsiteY4" fmla="*/ 790441 h 5708856"/>
              <a:gd name="connsiteX5" fmla="*/ 5682608 w 5687681"/>
              <a:gd name="connsiteY5" fmla="*/ 1499885 h 5708856"/>
              <a:gd name="connsiteX6" fmla="*/ 5687681 w 5687681"/>
              <a:gd name="connsiteY6" fmla="*/ 1513862 h 5708856"/>
              <a:gd name="connsiteX7" fmla="*/ 5687681 w 5687681"/>
              <a:gd name="connsiteY7" fmla="*/ 3841322 h 5708856"/>
              <a:gd name="connsiteX8" fmla="*/ 5651147 w 5687681"/>
              <a:gd name="connsiteY8" fmla="*/ 3896489 h 5708856"/>
              <a:gd name="connsiteX9" fmla="*/ 4734255 w 5687681"/>
              <a:gd name="connsiteY9" fmla="*/ 4737639 h 5708856"/>
              <a:gd name="connsiteX10" fmla="*/ 4532663 w 5687681"/>
              <a:gd name="connsiteY10" fmla="*/ 4898543 h 5708856"/>
              <a:gd name="connsiteX11" fmla="*/ 2876165 w 5687681"/>
              <a:gd name="connsiteY11" fmla="*/ 5708856 h 5708856"/>
              <a:gd name="connsiteX12" fmla="*/ 694066 w 5687681"/>
              <a:gd name="connsiteY12" fmla="*/ 4391717 h 5708856"/>
              <a:gd name="connsiteX13" fmla="*/ 461517 w 5687681"/>
              <a:gd name="connsiteY13" fmla="*/ 4054756 h 5708856"/>
              <a:gd name="connsiteX14" fmla="*/ 0 w 5687681"/>
              <a:gd name="connsiteY14" fmla="*/ 2993139 h 5708856"/>
              <a:gd name="connsiteX15" fmla="*/ 278855 w 5687681"/>
              <a:gd name="connsiteY15" fmla="*/ 1849819 h 5708856"/>
              <a:gd name="connsiteX16" fmla="*/ 1047879 w 5687681"/>
              <a:gd name="connsiteY16" fmla="*/ 867400 h 5708856"/>
              <a:gd name="connsiteX17" fmla="*/ 2159714 w 5687681"/>
              <a:gd name="connsiteY17" fmla="*/ 186098 h 5708856"/>
              <a:gd name="connsiteX18" fmla="*/ 2785137 w 5687681"/>
              <a:gd name="connsiteY18" fmla="*/ 372 h 5708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687681" h="5708856">
                <a:moveTo>
                  <a:pt x="2787282" y="0"/>
                </a:moveTo>
                <a:lnTo>
                  <a:pt x="3988996" y="0"/>
                </a:lnTo>
                <a:lnTo>
                  <a:pt x="4236253" y="68070"/>
                </a:lnTo>
                <a:cubicBezTo>
                  <a:pt x="4321147" y="96843"/>
                  <a:pt x="4403628" y="130356"/>
                  <a:pt x="4483543" y="168573"/>
                </a:cubicBezTo>
                <a:cubicBezTo>
                  <a:pt x="4783119" y="311949"/>
                  <a:pt x="5046239" y="521215"/>
                  <a:pt x="5265611" y="790441"/>
                </a:cubicBezTo>
                <a:cubicBezTo>
                  <a:pt x="5433740" y="996857"/>
                  <a:pt x="5573537" y="1235870"/>
                  <a:pt x="5682608" y="1499885"/>
                </a:cubicBezTo>
                <a:lnTo>
                  <a:pt x="5687681" y="1513862"/>
                </a:lnTo>
                <a:lnTo>
                  <a:pt x="5687681" y="3841322"/>
                </a:lnTo>
                <a:lnTo>
                  <a:pt x="5651147" y="3896489"/>
                </a:lnTo>
                <a:cubicBezTo>
                  <a:pt x="5427171" y="4186934"/>
                  <a:pt x="5090625" y="4454446"/>
                  <a:pt x="4734255" y="4737639"/>
                </a:cubicBezTo>
                <a:cubicBezTo>
                  <a:pt x="4668506" y="4789825"/>
                  <a:pt x="4600584" y="4843856"/>
                  <a:pt x="4532663" y="4898543"/>
                </a:cubicBezTo>
                <a:cubicBezTo>
                  <a:pt x="3924681" y="5387974"/>
                  <a:pt x="3480945" y="5708856"/>
                  <a:pt x="2876165" y="5708856"/>
                </a:cubicBezTo>
                <a:cubicBezTo>
                  <a:pt x="1954665" y="5708856"/>
                  <a:pt x="1302047" y="5314966"/>
                  <a:pt x="694066" y="4391717"/>
                </a:cubicBezTo>
                <a:cubicBezTo>
                  <a:pt x="614503" y="4270875"/>
                  <a:pt x="536731" y="4160972"/>
                  <a:pt x="461517" y="4054756"/>
                </a:cubicBezTo>
                <a:cubicBezTo>
                  <a:pt x="149788" y="3614348"/>
                  <a:pt x="0" y="3385316"/>
                  <a:pt x="0" y="2993139"/>
                </a:cubicBezTo>
                <a:cubicBezTo>
                  <a:pt x="0" y="2603731"/>
                  <a:pt x="93889" y="2219065"/>
                  <a:pt x="278855" y="1849819"/>
                </a:cubicBezTo>
                <a:cubicBezTo>
                  <a:pt x="459854" y="1488610"/>
                  <a:pt x="718625" y="1157977"/>
                  <a:pt x="1047879" y="867400"/>
                </a:cubicBezTo>
                <a:cubicBezTo>
                  <a:pt x="1371504" y="581701"/>
                  <a:pt x="1755887" y="346080"/>
                  <a:pt x="2159714" y="186098"/>
                </a:cubicBezTo>
                <a:cubicBezTo>
                  <a:pt x="2367064" y="103803"/>
                  <a:pt x="2576044" y="41801"/>
                  <a:pt x="2785137" y="372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F5CCFC5-858F-4B45-9B10-D49DD0280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5450" y="0"/>
            <a:ext cx="5866550" cy="5788550"/>
          </a:xfrm>
          <a:custGeom>
            <a:avLst/>
            <a:gdLst>
              <a:gd name="connsiteX0" fmla="*/ 2331396 w 5798121"/>
              <a:gd name="connsiteY0" fmla="*/ 0 h 5788550"/>
              <a:gd name="connsiteX1" fmla="*/ 4658651 w 5798121"/>
              <a:gd name="connsiteY1" fmla="*/ 0 h 5788550"/>
              <a:gd name="connsiteX2" fmla="*/ 4682835 w 5798121"/>
              <a:gd name="connsiteY2" fmla="*/ 9816 h 5788550"/>
              <a:gd name="connsiteX3" fmla="*/ 5499667 w 5798121"/>
              <a:gd name="connsiteY3" fmla="*/ 658449 h 5788550"/>
              <a:gd name="connsiteX4" fmla="*/ 5665313 w 5798121"/>
              <a:gd name="connsiteY4" fmla="*/ 884789 h 5788550"/>
              <a:gd name="connsiteX5" fmla="*/ 5798121 w 5798121"/>
              <a:gd name="connsiteY5" fmla="*/ 1110681 h 5788550"/>
              <a:gd name="connsiteX6" fmla="*/ 5798121 w 5798121"/>
              <a:gd name="connsiteY6" fmla="*/ 4016954 h 5788550"/>
              <a:gd name="connsiteX7" fmla="*/ 5706359 w 5798121"/>
              <a:gd name="connsiteY7" fmla="*/ 4121532 h 5788550"/>
              <a:gd name="connsiteX8" fmla="*/ 4944692 w 5798121"/>
              <a:gd name="connsiteY8" fmla="*/ 4775532 h 5788550"/>
              <a:gd name="connsiteX9" fmla="*/ 4734137 w 5798121"/>
              <a:gd name="connsiteY9" fmla="*/ 4943362 h 5788550"/>
              <a:gd name="connsiteX10" fmla="*/ 3004009 w 5798121"/>
              <a:gd name="connsiteY10" fmla="*/ 5788550 h 5788550"/>
              <a:gd name="connsiteX11" fmla="*/ 724917 w 5798121"/>
              <a:gd name="connsiteY11" fmla="*/ 4414722 h 5788550"/>
              <a:gd name="connsiteX12" fmla="*/ 482031 w 5798121"/>
              <a:gd name="connsiteY12" fmla="*/ 4063258 h 5788550"/>
              <a:gd name="connsiteX13" fmla="*/ 0 w 5798121"/>
              <a:gd name="connsiteY13" fmla="*/ 2955950 h 5788550"/>
              <a:gd name="connsiteX14" fmla="*/ 291250 w 5798121"/>
              <a:gd name="connsiteY14" fmla="*/ 1763422 h 5788550"/>
              <a:gd name="connsiteX15" fmla="*/ 1094457 w 5798121"/>
              <a:gd name="connsiteY15" fmla="*/ 738720 h 5788550"/>
              <a:gd name="connsiteX16" fmla="*/ 2255713 w 5798121"/>
              <a:gd name="connsiteY16" fmla="*/ 28095 h 5788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798121" h="5788550">
                <a:moveTo>
                  <a:pt x="2331396" y="0"/>
                </a:moveTo>
                <a:lnTo>
                  <a:pt x="4658651" y="0"/>
                </a:lnTo>
                <a:lnTo>
                  <a:pt x="4682835" y="9816"/>
                </a:lnTo>
                <a:cubicBezTo>
                  <a:pt x="4995727" y="159362"/>
                  <a:pt x="5270543" y="377635"/>
                  <a:pt x="5499667" y="658449"/>
                </a:cubicBezTo>
                <a:cubicBezTo>
                  <a:pt x="5558201" y="730215"/>
                  <a:pt x="5613447" y="805760"/>
                  <a:pt x="5665313" y="884789"/>
                </a:cubicBezTo>
                <a:lnTo>
                  <a:pt x="5798121" y="1110681"/>
                </a:lnTo>
                <a:lnTo>
                  <a:pt x="5798121" y="4016954"/>
                </a:lnTo>
                <a:lnTo>
                  <a:pt x="5706359" y="4121532"/>
                </a:lnTo>
                <a:cubicBezTo>
                  <a:pt x="5491360" y="4341659"/>
                  <a:pt x="5223849" y="4553996"/>
                  <a:pt x="4944692" y="4775532"/>
                </a:cubicBezTo>
                <a:cubicBezTo>
                  <a:pt x="4876021" y="4829964"/>
                  <a:pt x="4805079" y="4886320"/>
                  <a:pt x="4734137" y="4943362"/>
                </a:cubicBezTo>
                <a:cubicBezTo>
                  <a:pt x="4099133" y="5453857"/>
                  <a:pt x="3635672" y="5788550"/>
                  <a:pt x="3004009" y="5788550"/>
                </a:cubicBezTo>
                <a:cubicBezTo>
                  <a:pt x="2041550" y="5788550"/>
                  <a:pt x="1359922" y="5377707"/>
                  <a:pt x="724917" y="4414722"/>
                </a:cubicBezTo>
                <a:cubicBezTo>
                  <a:pt x="641818" y="4288679"/>
                  <a:pt x="560588" y="4174046"/>
                  <a:pt x="482031" y="4063258"/>
                </a:cubicBezTo>
                <a:cubicBezTo>
                  <a:pt x="156446" y="3603895"/>
                  <a:pt x="0" y="3365006"/>
                  <a:pt x="0" y="2955950"/>
                </a:cubicBezTo>
                <a:cubicBezTo>
                  <a:pt x="0" y="2549782"/>
                  <a:pt x="98062" y="2148559"/>
                  <a:pt x="291250" y="1763422"/>
                </a:cubicBezTo>
                <a:cubicBezTo>
                  <a:pt x="480295" y="1386666"/>
                  <a:pt x="750568" y="1041802"/>
                  <a:pt x="1094457" y="738720"/>
                </a:cubicBezTo>
                <a:cubicBezTo>
                  <a:pt x="1432467" y="440725"/>
                  <a:pt x="1833935" y="194963"/>
                  <a:pt x="2255713" y="28095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37A5DB27-E2F0-42A1-AC0C-8138D7353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42912"/>
            <a:ext cx="5411050" cy="1822123"/>
          </a:xfrm>
        </p:spPr>
        <p:txBody>
          <a:bodyPr anchor="b">
            <a:normAutofit/>
          </a:bodyPr>
          <a:lstStyle/>
          <a:p>
            <a:r>
              <a:rPr lang="sr-Latn-RS" err="1">
                <a:ea typeface="Meiryo"/>
              </a:rPr>
              <a:t>Чесница</a:t>
            </a:r>
            <a:endParaRPr lang="sr-Latn-RS" err="1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B32D93A-E012-465F-977A-B5394D518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496720"/>
            <a:ext cx="5181599" cy="3467518"/>
          </a:xfrm>
        </p:spPr>
        <p:txBody>
          <a:bodyPr vert="horz" lIns="109728" tIns="109728" rIns="109728" bIns="91440" rtlCol="0" anchor="t">
            <a:normAutofit/>
          </a:bodyPr>
          <a:lstStyle/>
          <a:p>
            <a:pPr>
              <a:lnSpc>
                <a:spcPct val="130000"/>
              </a:lnSpc>
            </a:pPr>
            <a:r>
              <a:rPr lang="sr-Latn-RS" sz="1600" err="1">
                <a:ea typeface="+mn-lt"/>
                <a:cs typeface="+mn-lt"/>
              </a:rPr>
              <a:t>Рaно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ујутро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на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Божић</a:t>
            </a:r>
            <a:r>
              <a:rPr lang="sr-Latn-RS" sz="1600">
                <a:ea typeface="+mn-lt"/>
                <a:cs typeface="+mn-lt"/>
              </a:rPr>
              <a:t>, </a:t>
            </a:r>
            <a:r>
              <a:rPr lang="sr-Latn-RS" sz="1600" err="1">
                <a:ea typeface="+mn-lt"/>
                <a:cs typeface="+mn-lt"/>
              </a:rPr>
              <a:t>домаћица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замеси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теcто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од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којег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пече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погачу</a:t>
            </a:r>
            <a:r>
              <a:rPr lang="sr-Latn-RS" sz="1600">
                <a:ea typeface="+mn-lt"/>
                <a:cs typeface="+mn-lt"/>
              </a:rPr>
              <a:t>, </a:t>
            </a:r>
            <a:r>
              <a:rPr lang="sr-Latn-RS" sz="1600" err="1">
                <a:ea typeface="+mn-lt"/>
                <a:cs typeface="+mn-lt"/>
              </a:rPr>
              <a:t>која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зове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чесница</a:t>
            </a:r>
            <a:r>
              <a:rPr lang="sr-Latn-RS" sz="1600">
                <a:ea typeface="+mn-lt"/>
                <a:cs typeface="+mn-lt"/>
              </a:rPr>
              <a:t>. У </a:t>
            </a:r>
            <a:r>
              <a:rPr lang="sr-Latn-RS" sz="1600" err="1">
                <a:ea typeface="+mn-lt"/>
                <a:cs typeface="+mn-lt"/>
              </a:rPr>
              <a:t>њу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ставља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метални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новчић</a:t>
            </a:r>
            <a:r>
              <a:rPr lang="sr-Latn-RS" sz="1600">
                <a:ea typeface="+mn-lt"/>
                <a:cs typeface="+mn-lt"/>
              </a:rPr>
              <a:t> – </a:t>
            </a:r>
            <a:r>
              <a:rPr lang="sr-Latn-RS" sz="1600" err="1">
                <a:ea typeface="+mn-lt"/>
                <a:cs typeface="+mn-lt"/>
              </a:rPr>
              <a:t>златни</a:t>
            </a:r>
            <a:r>
              <a:rPr lang="sr-Latn-RS" sz="1600">
                <a:ea typeface="+mn-lt"/>
                <a:cs typeface="+mn-lt"/>
              </a:rPr>
              <a:t>, </a:t>
            </a:r>
            <a:r>
              <a:rPr lang="sr-Latn-RS" sz="1600" err="1">
                <a:ea typeface="+mn-lt"/>
                <a:cs typeface="+mn-lt"/>
              </a:rPr>
              <a:t>сребрни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или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обични</a:t>
            </a:r>
            <a:r>
              <a:rPr lang="sr-Latn-RS" sz="1600">
                <a:ea typeface="+mn-lt"/>
                <a:cs typeface="+mn-lt"/>
              </a:rPr>
              <a:t>, </a:t>
            </a:r>
            <a:r>
              <a:rPr lang="sr-Latn-RS" sz="1600" err="1">
                <a:ea typeface="+mn-lt"/>
                <a:cs typeface="+mn-lt"/>
              </a:rPr>
              <a:t>одозго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боде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гранчицом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бадњака</a:t>
            </a:r>
            <a:r>
              <a:rPr lang="sr-Latn-RS" sz="1600">
                <a:ea typeface="+mn-lt"/>
                <a:cs typeface="+mn-lt"/>
              </a:rPr>
              <a:t>, и </a:t>
            </a:r>
            <a:r>
              <a:rPr lang="sr-Latn-RS" sz="1600" err="1">
                <a:ea typeface="+mn-lt"/>
                <a:cs typeface="+mn-lt"/>
              </a:rPr>
              <a:t>та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чесница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има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улогу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славског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колача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на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Божић</a:t>
            </a:r>
            <a:r>
              <a:rPr lang="sr-Latn-RS" sz="1600">
                <a:ea typeface="+mn-lt"/>
                <a:cs typeface="+mn-lt"/>
              </a:rPr>
              <a:t>. </a:t>
            </a:r>
            <a:r>
              <a:rPr lang="sr-Latn-RS" sz="1600" err="1">
                <a:ea typeface="+mn-lt"/>
                <a:cs typeface="+mn-lt"/>
              </a:rPr>
              <a:t>Када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чесница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буде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печена</a:t>
            </a:r>
            <a:r>
              <a:rPr lang="sr-Latn-RS" sz="1600">
                <a:ea typeface="+mn-lt"/>
                <a:cs typeface="+mn-lt"/>
              </a:rPr>
              <a:t>, </a:t>
            </a:r>
            <a:r>
              <a:rPr lang="sr-Latn-RS" sz="1600" err="1">
                <a:ea typeface="+mn-lt"/>
                <a:cs typeface="+mn-lt"/>
              </a:rPr>
              <a:t>износи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на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сто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где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је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већ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постављен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Божићни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ручак</a:t>
            </a:r>
            <a:r>
              <a:rPr lang="sr-Latn-RS" sz="1600">
                <a:ea typeface="+mn-lt"/>
                <a:cs typeface="+mn-lt"/>
              </a:rPr>
              <a:t>. </a:t>
            </a:r>
            <a:endParaRPr lang="sr-Latn-RS" sz="1600">
              <a:ea typeface="Meiryo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348ECDC-D455-4B71-90F6-2ECC12B79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3734" y="0"/>
            <a:ext cx="5568114" cy="5577748"/>
          </a:xfrm>
          <a:custGeom>
            <a:avLst/>
            <a:gdLst>
              <a:gd name="connsiteX0" fmla="*/ 2959946 w 5568114"/>
              <a:gd name="connsiteY0" fmla="*/ 0 h 5577748"/>
              <a:gd name="connsiteX1" fmla="*/ 3614224 w 5568114"/>
              <a:gd name="connsiteY1" fmla="*/ 0 h 5577748"/>
              <a:gd name="connsiteX2" fmla="*/ 3844432 w 5568114"/>
              <a:gd name="connsiteY2" fmla="*/ 36392 h 5577748"/>
              <a:gd name="connsiteX3" fmla="*/ 4336826 w 5568114"/>
              <a:gd name="connsiteY3" fmla="*/ 203778 h 5577748"/>
              <a:gd name="connsiteX4" fmla="*/ 5093304 w 5568114"/>
              <a:gd name="connsiteY4" fmla="*/ 806978 h 5577748"/>
              <a:gd name="connsiteX5" fmla="*/ 5496656 w 5568114"/>
              <a:gd name="connsiteY5" fmla="*/ 1495125 h 5577748"/>
              <a:gd name="connsiteX6" fmla="*/ 5568114 w 5568114"/>
              <a:gd name="connsiteY6" fmla="*/ 1692569 h 5577748"/>
              <a:gd name="connsiteX7" fmla="*/ 5568114 w 5568114"/>
              <a:gd name="connsiteY7" fmla="*/ 3665503 h 5577748"/>
              <a:gd name="connsiteX8" fmla="*/ 5466225 w 5568114"/>
              <a:gd name="connsiteY8" fmla="*/ 3819786 h 5577748"/>
              <a:gd name="connsiteX9" fmla="*/ 4579336 w 5568114"/>
              <a:gd name="connsiteY9" fmla="*/ 4635686 h 5577748"/>
              <a:gd name="connsiteX10" fmla="*/ 4384340 w 5568114"/>
              <a:gd name="connsiteY10" fmla="*/ 4791760 h 5577748"/>
              <a:gd name="connsiteX11" fmla="*/ 2782048 w 5568114"/>
              <a:gd name="connsiteY11" fmla="*/ 5577748 h 5577748"/>
              <a:gd name="connsiteX12" fmla="*/ 671354 w 5568114"/>
              <a:gd name="connsiteY12" fmla="*/ 4300148 h 5577748"/>
              <a:gd name="connsiteX13" fmla="*/ 446415 w 5568114"/>
              <a:gd name="connsiteY13" fmla="*/ 3973302 h 5577748"/>
              <a:gd name="connsiteX14" fmla="*/ 0 w 5568114"/>
              <a:gd name="connsiteY14" fmla="*/ 2943554 h 5577748"/>
              <a:gd name="connsiteX15" fmla="*/ 269730 w 5568114"/>
              <a:gd name="connsiteY15" fmla="*/ 1834555 h 5577748"/>
              <a:gd name="connsiteX16" fmla="*/ 1013589 w 5568114"/>
              <a:gd name="connsiteY16" fmla="*/ 881627 h 5577748"/>
              <a:gd name="connsiteX17" fmla="*/ 2089042 w 5568114"/>
              <a:gd name="connsiteY17" fmla="*/ 220777 h 5577748"/>
              <a:gd name="connsiteX18" fmla="*/ 2845684 w 5568114"/>
              <a:gd name="connsiteY18" fmla="*/ 14234 h 5577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568114" h="5577748">
                <a:moveTo>
                  <a:pt x="2959946" y="0"/>
                </a:moveTo>
                <a:lnTo>
                  <a:pt x="3614224" y="0"/>
                </a:lnTo>
                <a:lnTo>
                  <a:pt x="3844432" y="36392"/>
                </a:lnTo>
                <a:cubicBezTo>
                  <a:pt x="4017699" y="73748"/>
                  <a:pt x="4182227" y="129639"/>
                  <a:pt x="4336826" y="203778"/>
                </a:cubicBezTo>
                <a:cubicBezTo>
                  <a:pt x="4626600" y="342850"/>
                  <a:pt x="4881111" y="545834"/>
                  <a:pt x="5093304" y="806978"/>
                </a:cubicBezTo>
                <a:cubicBezTo>
                  <a:pt x="5255931" y="1007198"/>
                  <a:pt x="5391154" y="1239036"/>
                  <a:pt x="5496656" y="1495125"/>
                </a:cubicBezTo>
                <a:lnTo>
                  <a:pt x="5568114" y="1692569"/>
                </a:lnTo>
                <a:lnTo>
                  <a:pt x="5568114" y="3665503"/>
                </a:lnTo>
                <a:lnTo>
                  <a:pt x="5466225" y="3819786"/>
                </a:lnTo>
                <a:cubicBezTo>
                  <a:pt x="5249576" y="4101511"/>
                  <a:pt x="4924044" y="4360994"/>
                  <a:pt x="4579336" y="4635686"/>
                </a:cubicBezTo>
                <a:cubicBezTo>
                  <a:pt x="4515738" y="4686305"/>
                  <a:pt x="4450038" y="4738713"/>
                  <a:pt x="4384340" y="4791760"/>
                </a:cubicBezTo>
                <a:cubicBezTo>
                  <a:pt x="3796254" y="5266498"/>
                  <a:pt x="3367038" y="5577748"/>
                  <a:pt x="2782048" y="5577748"/>
                </a:cubicBezTo>
                <a:cubicBezTo>
                  <a:pt x="1890703" y="5577748"/>
                  <a:pt x="1259439" y="5195682"/>
                  <a:pt x="671354" y="4300148"/>
                </a:cubicBezTo>
                <a:cubicBezTo>
                  <a:pt x="594395" y="4182934"/>
                  <a:pt x="519167" y="4076330"/>
                  <a:pt x="446415" y="3973302"/>
                </a:cubicBezTo>
                <a:cubicBezTo>
                  <a:pt x="144886" y="3546115"/>
                  <a:pt x="0" y="3323958"/>
                  <a:pt x="0" y="2943554"/>
                </a:cubicBezTo>
                <a:cubicBezTo>
                  <a:pt x="0" y="2565835"/>
                  <a:pt x="90816" y="2192716"/>
                  <a:pt x="269730" y="1834555"/>
                </a:cubicBezTo>
                <a:cubicBezTo>
                  <a:pt x="444806" y="1484188"/>
                  <a:pt x="695109" y="1163480"/>
                  <a:pt x="1013589" y="881627"/>
                </a:cubicBezTo>
                <a:cubicBezTo>
                  <a:pt x="1326624" y="604505"/>
                  <a:pt x="1698428" y="375956"/>
                  <a:pt x="2089042" y="220777"/>
                </a:cubicBezTo>
                <a:cubicBezTo>
                  <a:pt x="2339747" y="120996"/>
                  <a:pt x="2592918" y="51971"/>
                  <a:pt x="2845684" y="1423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Slika 4" descr="Slika na kojoj se nalazi hrana, hleb&#10;&#10;Opis je automatski generisan">
            <a:extLst>
              <a:ext uri="{FF2B5EF4-FFF2-40B4-BE49-F238E27FC236}">
                <a16:creationId xmlns:a16="http://schemas.microsoft.com/office/drawing/2014/main" id="{E3B4E689-2167-43D6-8FB2-8418BAB1DD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4" r="5030" b="2"/>
          <a:stretch/>
        </p:blipFill>
        <p:spPr>
          <a:xfrm>
            <a:off x="6877878" y="294199"/>
            <a:ext cx="5150794" cy="5001370"/>
          </a:xfrm>
          <a:custGeom>
            <a:avLst/>
            <a:gdLst/>
            <a:ahLst/>
            <a:cxnLst/>
            <a:rect l="l" t="t" r="r" b="b"/>
            <a:pathLst>
              <a:path w="5044104" h="4896924">
                <a:moveTo>
                  <a:pt x="2886613" y="0"/>
                </a:moveTo>
                <a:cubicBezTo>
                  <a:pt x="3218269" y="0"/>
                  <a:pt x="3523512" y="65865"/>
                  <a:pt x="3794011" y="195584"/>
                </a:cubicBezTo>
                <a:cubicBezTo>
                  <a:pt x="4047516" y="317247"/>
                  <a:pt x="4270172" y="494825"/>
                  <a:pt x="4455804" y="723284"/>
                </a:cubicBezTo>
                <a:cubicBezTo>
                  <a:pt x="4835198" y="1190375"/>
                  <a:pt x="5044104" y="1854168"/>
                  <a:pt x="5044104" y="2592438"/>
                </a:cubicBezTo>
                <a:cubicBezTo>
                  <a:pt x="5044104" y="2886985"/>
                  <a:pt x="4963247" y="3123382"/>
                  <a:pt x="4782050" y="3358996"/>
                </a:cubicBezTo>
                <a:cubicBezTo>
                  <a:pt x="4592516" y="3605460"/>
                  <a:pt x="4307730" y="3832465"/>
                  <a:pt x="4006167" y="4072775"/>
                </a:cubicBezTo>
                <a:cubicBezTo>
                  <a:pt x="3950530" y="4117058"/>
                  <a:pt x="3893052" y="4162907"/>
                  <a:pt x="3835576" y="4209314"/>
                </a:cubicBezTo>
                <a:cubicBezTo>
                  <a:pt x="3321099" y="4624632"/>
                  <a:pt x="2945605" y="4896924"/>
                  <a:pt x="2433835" y="4896924"/>
                </a:cubicBezTo>
                <a:cubicBezTo>
                  <a:pt x="1654054" y="4896924"/>
                  <a:pt x="1101803" y="4562680"/>
                  <a:pt x="587325" y="3779234"/>
                </a:cubicBezTo>
                <a:cubicBezTo>
                  <a:pt x="519999" y="3676690"/>
                  <a:pt x="454187" y="3583430"/>
                  <a:pt x="390540" y="3493298"/>
                </a:cubicBezTo>
                <a:cubicBezTo>
                  <a:pt x="126752" y="3119579"/>
                  <a:pt x="0" y="2925228"/>
                  <a:pt x="0" y="2592438"/>
                </a:cubicBezTo>
                <a:cubicBezTo>
                  <a:pt x="0" y="2261996"/>
                  <a:pt x="79450" y="1935577"/>
                  <a:pt x="235969" y="1622244"/>
                </a:cubicBezTo>
                <a:cubicBezTo>
                  <a:pt x="389133" y="1315731"/>
                  <a:pt x="608107" y="1035165"/>
                  <a:pt x="886724" y="788590"/>
                </a:cubicBezTo>
                <a:cubicBezTo>
                  <a:pt x="1160578" y="546153"/>
                  <a:pt x="1485846" y="346211"/>
                  <a:pt x="1827568" y="210454"/>
                </a:cubicBezTo>
                <a:cubicBezTo>
                  <a:pt x="2178491" y="70787"/>
                  <a:pt x="2534934" y="0"/>
                  <a:pt x="288661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82104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6C33413-F649-4D2A-8D40-22D43D224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err="1">
                <a:ea typeface="Meiryo"/>
              </a:rPr>
              <a:t>Чесница</a:t>
            </a:r>
            <a:endParaRPr lang="sr-Latn-RS" err="1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0C257428-BC07-4F69-A9B5-A9CF2BA39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2312276"/>
            <a:ext cx="8900668" cy="3651504"/>
          </a:xfrm>
        </p:spPr>
        <p:txBody>
          <a:bodyPr vert="horz" lIns="109728" tIns="109728" rIns="109728" bIns="91440" rtlCol="0" anchor="t">
            <a:normAutofit fontScale="85000" lnSpcReduction="20000"/>
          </a:bodyPr>
          <a:lstStyle/>
          <a:p>
            <a:r>
              <a:rPr lang="sr-Latn-RS" err="1">
                <a:ea typeface="+mn-lt"/>
                <a:cs typeface="+mn-lt"/>
              </a:rPr>
              <a:t>Домаћин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од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печенице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за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Божић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сече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најпре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леву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плећку</a:t>
            </a:r>
            <a:r>
              <a:rPr lang="sr-Latn-RS">
                <a:ea typeface="+mn-lt"/>
                <a:cs typeface="+mn-lt"/>
              </a:rPr>
              <a:t>, </a:t>
            </a:r>
            <a:r>
              <a:rPr lang="sr-Latn-RS" err="1">
                <a:ea typeface="+mn-lt"/>
                <a:cs typeface="+mn-lt"/>
              </a:rPr>
              <a:t>негде</a:t>
            </a:r>
            <a:r>
              <a:rPr lang="sr-Latn-RS">
                <a:ea typeface="+mn-lt"/>
                <a:cs typeface="+mn-lt"/>
              </a:rPr>
              <a:t> и </a:t>
            </a:r>
            <a:r>
              <a:rPr lang="sr-Latn-RS" err="1">
                <a:ea typeface="+mn-lt"/>
                <a:cs typeface="+mn-lt"/>
              </a:rPr>
              <a:t>главу</a:t>
            </a:r>
            <a:r>
              <a:rPr lang="sr-Latn-RS">
                <a:ea typeface="+mn-lt"/>
                <a:cs typeface="+mn-lt"/>
              </a:rPr>
              <a:t>, </a:t>
            </a:r>
            <a:r>
              <a:rPr lang="sr-Latn-RS" err="1">
                <a:ea typeface="+mn-lt"/>
                <a:cs typeface="+mn-lt"/>
              </a:rPr>
              <a:t>део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одребара</a:t>
            </a:r>
            <a:r>
              <a:rPr lang="sr-Latn-RS">
                <a:ea typeface="+mn-lt"/>
                <a:cs typeface="+mn-lt"/>
              </a:rPr>
              <a:t> и </a:t>
            </a:r>
            <a:r>
              <a:rPr lang="sr-Latn-RS" err="1">
                <a:ea typeface="+mn-lt"/>
                <a:cs typeface="+mn-lt"/>
              </a:rPr>
              <a:t>срце</a:t>
            </a:r>
            <a:r>
              <a:rPr lang="sr-Latn-RS">
                <a:ea typeface="+mn-lt"/>
                <a:cs typeface="+mn-lt"/>
              </a:rPr>
              <a:t>. </a:t>
            </a:r>
            <a:r>
              <a:rPr lang="sr-Latn-RS" err="1">
                <a:ea typeface="+mn-lt"/>
                <a:cs typeface="+mn-lt"/>
              </a:rPr>
              <a:t>Срце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се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исече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на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онолико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делова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колико</a:t>
            </a:r>
            <a:r>
              <a:rPr lang="sr-Latn-RS">
                <a:ea typeface="+mn-lt"/>
                <a:cs typeface="+mn-lt"/>
              </a:rPr>
              <a:t> у </a:t>
            </a:r>
            <a:r>
              <a:rPr lang="sr-Latn-RS" err="1">
                <a:ea typeface="+mn-lt"/>
                <a:cs typeface="+mn-lt"/>
              </a:rPr>
              <a:t>кући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има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укућана</a:t>
            </a:r>
            <a:r>
              <a:rPr lang="sr-Latn-RS">
                <a:ea typeface="+mn-lt"/>
                <a:cs typeface="+mn-lt"/>
              </a:rPr>
              <a:t>, и </a:t>
            </a:r>
            <a:r>
              <a:rPr lang="sr-Latn-RS" err="1">
                <a:ea typeface="+mn-lt"/>
                <a:cs typeface="+mn-lt"/>
              </a:rPr>
              <a:t>сваки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члан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породице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прво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поједе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по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парче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срца</a:t>
            </a:r>
            <a:r>
              <a:rPr lang="sr-Latn-RS">
                <a:ea typeface="+mn-lt"/>
                <a:cs typeface="+mn-lt"/>
              </a:rPr>
              <a:t>. </a:t>
            </a:r>
            <a:r>
              <a:rPr lang="sr-Latn-RS" err="1">
                <a:ea typeface="+mn-lt"/>
                <a:cs typeface="+mn-lt"/>
              </a:rPr>
              <a:t>Када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сви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стану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за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сто</a:t>
            </a:r>
            <a:r>
              <a:rPr lang="sr-Latn-RS">
                <a:ea typeface="+mn-lt"/>
                <a:cs typeface="+mn-lt"/>
              </a:rPr>
              <a:t>, </a:t>
            </a:r>
            <a:r>
              <a:rPr lang="sr-Latn-RS" err="1">
                <a:ea typeface="+mn-lt"/>
                <a:cs typeface="+mn-lt"/>
              </a:rPr>
              <a:t>домаћин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запали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свећу</a:t>
            </a:r>
            <a:r>
              <a:rPr lang="sr-Latn-RS">
                <a:ea typeface="+mn-lt"/>
                <a:cs typeface="+mn-lt"/>
              </a:rPr>
              <a:t>, </a:t>
            </a:r>
            <a:r>
              <a:rPr lang="sr-Latn-RS" err="1">
                <a:ea typeface="+mn-lt"/>
                <a:cs typeface="+mn-lt"/>
              </a:rPr>
              <a:t>узима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кадионицу</a:t>
            </a:r>
            <a:r>
              <a:rPr lang="sr-Latn-RS">
                <a:ea typeface="+mn-lt"/>
                <a:cs typeface="+mn-lt"/>
              </a:rPr>
              <a:t>, </a:t>
            </a:r>
            <a:r>
              <a:rPr lang="sr-Latn-RS" err="1">
                <a:ea typeface="+mn-lt"/>
                <a:cs typeface="+mn-lt"/>
              </a:rPr>
              <a:t>окади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иконе</a:t>
            </a:r>
            <a:r>
              <a:rPr lang="sr-Latn-RS">
                <a:ea typeface="+mn-lt"/>
                <a:cs typeface="+mn-lt"/>
              </a:rPr>
              <a:t>, </a:t>
            </a:r>
            <a:r>
              <a:rPr lang="sr-Latn-RS" err="1">
                <a:ea typeface="+mn-lt"/>
                <a:cs typeface="+mn-lt"/>
              </a:rPr>
              <a:t>кандило</a:t>
            </a:r>
            <a:r>
              <a:rPr lang="sr-Latn-RS">
                <a:ea typeface="+mn-lt"/>
                <a:cs typeface="+mn-lt"/>
              </a:rPr>
              <a:t> и </a:t>
            </a:r>
            <a:r>
              <a:rPr lang="sr-Latn-RS" err="1">
                <a:ea typeface="+mn-lt"/>
                <a:cs typeface="+mn-lt"/>
              </a:rPr>
              <a:t>све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присутне</a:t>
            </a:r>
            <a:r>
              <a:rPr lang="sr-Latn-RS">
                <a:ea typeface="+mn-lt"/>
                <a:cs typeface="+mn-lt"/>
              </a:rPr>
              <a:t>, </a:t>
            </a:r>
            <a:r>
              <a:rPr lang="sr-Latn-RS" err="1">
                <a:ea typeface="+mn-lt"/>
                <a:cs typeface="+mn-lt"/>
              </a:rPr>
              <a:t>преда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неком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млађем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кадионицу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који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кади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целу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кућу</a:t>
            </a:r>
            <a:r>
              <a:rPr lang="sr-Latn-RS">
                <a:ea typeface="+mn-lt"/>
                <a:cs typeface="+mn-lt"/>
              </a:rPr>
              <a:t>. </a:t>
            </a:r>
            <a:r>
              <a:rPr lang="sr-Latn-RS" err="1">
                <a:ea typeface="+mn-lt"/>
                <a:cs typeface="+mn-lt"/>
              </a:rPr>
              <a:t>Уколико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не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зна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пева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божићни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тропар</a:t>
            </a:r>
            <a:r>
              <a:rPr lang="sr-Latn-RS">
                <a:ea typeface="+mn-lt"/>
                <a:cs typeface="+mn-lt"/>
              </a:rPr>
              <a:t>, </a:t>
            </a:r>
            <a:r>
              <a:rPr lang="sr-Latn-RS" err="1">
                <a:ea typeface="+mn-lt"/>
                <a:cs typeface="+mn-lt"/>
              </a:rPr>
              <a:t>чита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се</a:t>
            </a:r>
            <a:r>
              <a:rPr lang="sr-Latn-RS">
                <a:ea typeface="+mn-lt"/>
                <a:cs typeface="+mn-lt"/>
              </a:rPr>
              <a:t> “</a:t>
            </a:r>
            <a:r>
              <a:rPr lang="sr-Latn-RS" err="1">
                <a:ea typeface="+mn-lt"/>
                <a:cs typeface="+mn-lt"/>
              </a:rPr>
              <a:t>Оче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наш</a:t>
            </a:r>
            <a:r>
              <a:rPr lang="sr-Latn-RS">
                <a:ea typeface="+mn-lt"/>
                <a:cs typeface="+mn-lt"/>
              </a:rPr>
              <a:t>” </a:t>
            </a:r>
            <a:r>
              <a:rPr lang="sr-Latn-RS" err="1">
                <a:ea typeface="+mn-lt"/>
                <a:cs typeface="+mn-lt"/>
              </a:rPr>
              <a:t>наглас</a:t>
            </a:r>
            <a:r>
              <a:rPr lang="sr-Latn-RS">
                <a:ea typeface="+mn-lt"/>
                <a:cs typeface="+mn-lt"/>
              </a:rPr>
              <a:t>.</a:t>
            </a:r>
            <a:endParaRPr lang="sr-Latn-RS">
              <a:ea typeface="Meiryo"/>
            </a:endParaRPr>
          </a:p>
          <a:p>
            <a:r>
              <a:rPr lang="sr-Latn-RS" err="1">
                <a:ea typeface="+mn-lt"/>
                <a:cs typeface="+mn-lt"/>
              </a:rPr>
              <a:t>Кад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се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молитва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заврши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приступа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се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ломљењу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чеснице</a:t>
            </a:r>
            <a:r>
              <a:rPr lang="sr-Latn-RS">
                <a:ea typeface="+mn-lt"/>
                <a:cs typeface="+mn-lt"/>
              </a:rPr>
              <a:t>. </a:t>
            </a:r>
            <a:r>
              <a:rPr lang="sr-Latn-RS" err="1">
                <a:ea typeface="+mn-lt"/>
                <a:cs typeface="+mn-lt"/>
              </a:rPr>
              <a:t>Чесница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се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окреће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као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славски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колач,прелива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вином</a:t>
            </a:r>
            <a:r>
              <a:rPr lang="sr-Latn-RS">
                <a:ea typeface="+mn-lt"/>
                <a:cs typeface="+mn-lt"/>
              </a:rPr>
              <a:t> и </a:t>
            </a:r>
            <a:r>
              <a:rPr lang="sr-Latn-RS" err="1">
                <a:ea typeface="+mn-lt"/>
                <a:cs typeface="+mn-lt"/>
              </a:rPr>
              <a:t>на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крају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ломи</a:t>
            </a:r>
            <a:r>
              <a:rPr lang="sr-Latn-RS">
                <a:ea typeface="+mn-lt"/>
                <a:cs typeface="+mn-lt"/>
              </a:rPr>
              <a:t>. </a:t>
            </a:r>
            <a:r>
              <a:rPr lang="sr-Latn-RS" err="1">
                <a:ea typeface="+mn-lt"/>
                <a:cs typeface="+mn-lt"/>
              </a:rPr>
              <a:t>Она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се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ломи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на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оноликоделова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колико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има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укућана</a:t>
            </a:r>
            <a:r>
              <a:rPr lang="sr-Latn-RS">
                <a:ea typeface="+mn-lt"/>
                <a:cs typeface="+mn-lt"/>
              </a:rPr>
              <a:t>. </a:t>
            </a:r>
            <a:r>
              <a:rPr lang="sr-Latn-RS" err="1">
                <a:ea typeface="+mn-lt"/>
                <a:cs typeface="+mn-lt"/>
              </a:rPr>
              <a:t>Онај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ко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добије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део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чеснице</a:t>
            </a:r>
            <a:r>
              <a:rPr lang="sr-Latn-RS">
                <a:ea typeface="+mn-lt"/>
                <a:cs typeface="+mn-lt"/>
              </a:rPr>
              <a:t> у </a:t>
            </a:r>
            <a:r>
              <a:rPr lang="sr-Latn-RS" err="1">
                <a:ea typeface="+mn-lt"/>
                <a:cs typeface="+mn-lt"/>
              </a:rPr>
              <a:t>којој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је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новчић,по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народном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веровању</a:t>
            </a:r>
            <a:r>
              <a:rPr lang="sr-Latn-RS">
                <a:ea typeface="+mn-lt"/>
                <a:cs typeface="+mn-lt"/>
              </a:rPr>
              <a:t>, </a:t>
            </a:r>
            <a:r>
              <a:rPr lang="sr-Latn-RS" err="1">
                <a:ea typeface="+mn-lt"/>
                <a:cs typeface="+mn-lt"/>
              </a:rPr>
              <a:t>биће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срећан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целе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те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године</a:t>
            </a:r>
            <a:r>
              <a:rPr lang="sr-Latn-RS">
                <a:ea typeface="+mn-lt"/>
                <a:cs typeface="+mn-lt"/>
              </a:rPr>
              <a:t>. </a:t>
            </a:r>
            <a:r>
              <a:rPr lang="sr-Latn-RS" err="1">
                <a:ea typeface="+mn-lt"/>
                <a:cs typeface="+mn-lt"/>
              </a:rPr>
              <a:t>Када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се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заврши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ломљење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чеснице,укућани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једни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другима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честитају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празник</a:t>
            </a:r>
            <a:r>
              <a:rPr lang="sr-Latn-RS">
                <a:ea typeface="+mn-lt"/>
                <a:cs typeface="+mn-lt"/>
              </a:rPr>
              <a:t> и </a:t>
            </a:r>
            <a:r>
              <a:rPr lang="sr-Latn-RS" err="1">
                <a:ea typeface="+mn-lt"/>
                <a:cs typeface="+mn-lt"/>
              </a:rPr>
              <a:t>седају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за</a:t>
            </a:r>
            <a:r>
              <a:rPr lang="sr-Latn-RS">
                <a:ea typeface="+mn-lt"/>
                <a:cs typeface="+mn-lt"/>
              </a:rPr>
              <a:t> </a:t>
            </a:r>
            <a:r>
              <a:rPr lang="sr-Latn-RS" err="1">
                <a:ea typeface="+mn-lt"/>
                <a:cs typeface="+mn-lt"/>
              </a:rPr>
              <a:t>трпезу</a:t>
            </a:r>
            <a:r>
              <a:rPr lang="sr-Latn-RS">
                <a:ea typeface="+mn-lt"/>
                <a:cs typeface="+mn-lt"/>
              </a:rPr>
              <a:t>.</a:t>
            </a:r>
            <a:endParaRPr lang="sr-Latn-RS"/>
          </a:p>
          <a:p>
            <a:endParaRPr lang="sr-Latn-RS">
              <a:ea typeface="Meiryo"/>
            </a:endParaRPr>
          </a:p>
        </p:txBody>
      </p:sp>
    </p:spTree>
    <p:extLst>
      <p:ext uri="{BB962C8B-B14F-4D97-AF65-F5344CB8AC3E}">
        <p14:creationId xmlns:p14="http://schemas.microsoft.com/office/powerpoint/2010/main" val="25491197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D5FBB81-B61B-416A-8F5D-A8DDF62530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Slika 4" descr="Slika na kojoj se nalazi zatvoreni prostor&#10;&#10;Opis je automatski generisan">
            <a:extLst>
              <a:ext uri="{FF2B5EF4-FFF2-40B4-BE49-F238E27FC236}">
                <a16:creationId xmlns:a16="http://schemas.microsoft.com/office/drawing/2014/main" id="{6E7675FA-E025-4CDC-AB09-2873616757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23" r="15509" b="1"/>
          <a:stretch/>
        </p:blipFill>
        <p:spPr>
          <a:xfrm>
            <a:off x="4691118" y="1"/>
            <a:ext cx="7500882" cy="6857999"/>
          </a:xfrm>
          <a:custGeom>
            <a:avLst/>
            <a:gdLst/>
            <a:ahLst/>
            <a:cxnLst/>
            <a:rect l="l" t="t" r="r" b="b"/>
            <a:pathLst>
              <a:path w="7500882" h="6857999">
                <a:moveTo>
                  <a:pt x="898230" y="0"/>
                </a:moveTo>
                <a:lnTo>
                  <a:pt x="7500882" y="0"/>
                </a:lnTo>
                <a:lnTo>
                  <a:pt x="7500882" y="6857999"/>
                </a:lnTo>
                <a:lnTo>
                  <a:pt x="0" y="6857999"/>
                </a:lnTo>
                <a:lnTo>
                  <a:pt x="114106" y="6780598"/>
                </a:lnTo>
                <a:cubicBezTo>
                  <a:pt x="291579" y="6653107"/>
                  <a:pt x="465794" y="6515396"/>
                  <a:pt x="641619" y="6374813"/>
                </a:cubicBezTo>
                <a:cubicBezTo>
                  <a:pt x="1607125" y="5602838"/>
                  <a:pt x="2555378" y="4969130"/>
                  <a:pt x="2555378" y="3621655"/>
                </a:cubicBezTo>
                <a:cubicBezTo>
                  <a:pt x="2555378" y="2093191"/>
                  <a:pt x="1969579" y="754640"/>
                  <a:pt x="920818" y="14996"/>
                </a:cubicBezTo>
                <a:close/>
              </a:path>
            </a:pathLst>
          </a:cu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0C0D7D4-D83D-4C58-87D1-955F0A917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76051" cy="6858000"/>
          </a:xfrm>
          <a:custGeom>
            <a:avLst/>
            <a:gdLst>
              <a:gd name="connsiteX0" fmla="*/ 0 w 7476051"/>
              <a:gd name="connsiteY0" fmla="*/ 0 h 6858000"/>
              <a:gd name="connsiteX1" fmla="*/ 5853028 w 7476051"/>
              <a:gd name="connsiteY1" fmla="*/ 0 h 6858000"/>
              <a:gd name="connsiteX2" fmla="*/ 5875152 w 7476051"/>
              <a:gd name="connsiteY2" fmla="*/ 14997 h 6858000"/>
              <a:gd name="connsiteX3" fmla="*/ 7476051 w 7476051"/>
              <a:gd name="connsiteY3" fmla="*/ 3621656 h 6858000"/>
              <a:gd name="connsiteX4" fmla="*/ 5601702 w 7476051"/>
              <a:gd name="connsiteY4" fmla="*/ 6374814 h 6858000"/>
              <a:gd name="connsiteX5" fmla="*/ 5085053 w 7476051"/>
              <a:gd name="connsiteY5" fmla="*/ 6780599 h 6858000"/>
              <a:gd name="connsiteX6" fmla="*/ 4973297 w 7476051"/>
              <a:gd name="connsiteY6" fmla="*/ 6858000 h 6858000"/>
              <a:gd name="connsiteX7" fmla="*/ 0 w 7476051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76051" h="6858000">
                <a:moveTo>
                  <a:pt x="0" y="0"/>
                </a:moveTo>
                <a:lnTo>
                  <a:pt x="5853028" y="0"/>
                </a:lnTo>
                <a:lnTo>
                  <a:pt x="5875152" y="14997"/>
                </a:lnTo>
                <a:cubicBezTo>
                  <a:pt x="6902315" y="754641"/>
                  <a:pt x="7476051" y="2093192"/>
                  <a:pt x="7476051" y="3621656"/>
                </a:cubicBezTo>
                <a:cubicBezTo>
                  <a:pt x="7476051" y="4969131"/>
                  <a:pt x="6547326" y="5602839"/>
                  <a:pt x="5601702" y="6374814"/>
                </a:cubicBezTo>
                <a:cubicBezTo>
                  <a:pt x="5429499" y="6515397"/>
                  <a:pt x="5258871" y="6653108"/>
                  <a:pt x="5085053" y="6780599"/>
                </a:cubicBezTo>
                <a:lnTo>
                  <a:pt x="497329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0BA56A81-C9DD-4EBA-9E13-32FFB51CF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3" y="0"/>
            <a:ext cx="7307402" cy="6858000"/>
          </a:xfrm>
          <a:custGeom>
            <a:avLst/>
            <a:gdLst>
              <a:gd name="connsiteX0" fmla="*/ 0 w 7097265"/>
              <a:gd name="connsiteY0" fmla="*/ 0 h 6858000"/>
              <a:gd name="connsiteX1" fmla="*/ 5474242 w 7097265"/>
              <a:gd name="connsiteY1" fmla="*/ 0 h 6858000"/>
              <a:gd name="connsiteX2" fmla="*/ 5496366 w 7097265"/>
              <a:gd name="connsiteY2" fmla="*/ 14997 h 6858000"/>
              <a:gd name="connsiteX3" fmla="*/ 7097265 w 7097265"/>
              <a:gd name="connsiteY3" fmla="*/ 3621656 h 6858000"/>
              <a:gd name="connsiteX4" fmla="*/ 5222916 w 7097265"/>
              <a:gd name="connsiteY4" fmla="*/ 6374814 h 6858000"/>
              <a:gd name="connsiteX5" fmla="*/ 4706267 w 7097265"/>
              <a:gd name="connsiteY5" fmla="*/ 6780599 h 6858000"/>
              <a:gd name="connsiteX6" fmla="*/ 4594511 w 7097265"/>
              <a:gd name="connsiteY6" fmla="*/ 6858000 h 6858000"/>
              <a:gd name="connsiteX7" fmla="*/ 0 w 709726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7265" h="6858000">
                <a:moveTo>
                  <a:pt x="0" y="0"/>
                </a:moveTo>
                <a:lnTo>
                  <a:pt x="5474242" y="0"/>
                </a:lnTo>
                <a:lnTo>
                  <a:pt x="5496366" y="14997"/>
                </a:lnTo>
                <a:cubicBezTo>
                  <a:pt x="6523529" y="754641"/>
                  <a:pt x="7097265" y="2093192"/>
                  <a:pt x="7097265" y="3621656"/>
                </a:cubicBezTo>
                <a:cubicBezTo>
                  <a:pt x="7097265" y="4969131"/>
                  <a:pt x="6168540" y="5602839"/>
                  <a:pt x="5222916" y="6374814"/>
                </a:cubicBezTo>
                <a:cubicBezTo>
                  <a:pt x="5050713" y="6515397"/>
                  <a:pt x="4880085" y="6653108"/>
                  <a:pt x="4706267" y="6780599"/>
                </a:cubicBezTo>
                <a:lnTo>
                  <a:pt x="4594511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5F9A324-404E-4C5D-AFF0-C5D0D8418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9034" y="-1"/>
            <a:ext cx="2535264" cy="6858001"/>
          </a:xfrm>
          <a:custGeom>
            <a:avLst/>
            <a:gdLst>
              <a:gd name="connsiteX0" fmla="*/ 1218585 w 2535264"/>
              <a:gd name="connsiteY0" fmla="*/ 0 h 6858001"/>
              <a:gd name="connsiteX1" fmla="*/ 1236561 w 2535264"/>
              <a:gd name="connsiteY1" fmla="*/ 0 h 6858001"/>
              <a:gd name="connsiteX2" fmla="*/ 1264452 w 2535264"/>
              <a:gd name="connsiteY2" fmla="*/ 24550 h 6858001"/>
              <a:gd name="connsiteX3" fmla="*/ 2528121 w 2535264"/>
              <a:gd name="connsiteY3" fmla="*/ 3710502 h 6858001"/>
              <a:gd name="connsiteX4" fmla="*/ 492890 w 2535264"/>
              <a:gd name="connsiteY4" fmla="*/ 6507511 h 6858001"/>
              <a:gd name="connsiteX5" fmla="*/ 221418 w 2535264"/>
              <a:gd name="connsiteY5" fmla="*/ 6713387 h 6858001"/>
              <a:gd name="connsiteX6" fmla="*/ 20100 w 2535264"/>
              <a:gd name="connsiteY6" fmla="*/ 6858001 h 6858001"/>
              <a:gd name="connsiteX7" fmla="*/ 0 w 2535264"/>
              <a:gd name="connsiteY7" fmla="*/ 6858001 h 6858001"/>
              <a:gd name="connsiteX8" fmla="*/ 202488 w 2535264"/>
              <a:gd name="connsiteY8" fmla="*/ 6712547 h 6858001"/>
              <a:gd name="connsiteX9" fmla="*/ 473961 w 2535264"/>
              <a:gd name="connsiteY9" fmla="*/ 6506670 h 6858001"/>
              <a:gd name="connsiteX10" fmla="*/ 2509192 w 2535264"/>
              <a:gd name="connsiteY10" fmla="*/ 3709662 h 6858001"/>
              <a:gd name="connsiteX11" fmla="*/ 1245521 w 2535264"/>
              <a:gd name="connsiteY11" fmla="*/ 23708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5264" h="6858001">
                <a:moveTo>
                  <a:pt x="1218585" y="0"/>
                </a:moveTo>
                <a:lnTo>
                  <a:pt x="1236561" y="0"/>
                </a:lnTo>
                <a:lnTo>
                  <a:pt x="1264452" y="24550"/>
                </a:lnTo>
                <a:cubicBezTo>
                  <a:pt x="2149109" y="863108"/>
                  <a:pt x="2598329" y="2210814"/>
                  <a:pt x="2528121" y="3710502"/>
                </a:cubicBezTo>
                <a:cubicBezTo>
                  <a:pt x="2462100" y="5120751"/>
                  <a:pt x="1489450" y="5742158"/>
                  <a:pt x="492890" y="6507511"/>
                </a:cubicBezTo>
                <a:cubicBezTo>
                  <a:pt x="402151" y="6577199"/>
                  <a:pt x="311847" y="6646154"/>
                  <a:pt x="221418" y="6713387"/>
                </a:cubicBezTo>
                <a:lnTo>
                  <a:pt x="20100" y="6858001"/>
                </a:lnTo>
                <a:lnTo>
                  <a:pt x="0" y="6858001"/>
                </a:lnTo>
                <a:lnTo>
                  <a:pt x="202488" y="6712547"/>
                </a:lnTo>
                <a:cubicBezTo>
                  <a:pt x="292917" y="6645314"/>
                  <a:pt x="383222" y="6576359"/>
                  <a:pt x="473961" y="6506670"/>
                </a:cubicBezTo>
                <a:cubicBezTo>
                  <a:pt x="1470520" y="5741317"/>
                  <a:pt x="2443170" y="5119911"/>
                  <a:pt x="2509192" y="3709662"/>
                </a:cubicBezTo>
                <a:cubicBezTo>
                  <a:pt x="2579400" y="2209973"/>
                  <a:pt x="2130178" y="862268"/>
                  <a:pt x="1245521" y="2370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E8FC9954-BFA2-4682-ADBB-040B9E224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518" y="442913"/>
            <a:ext cx="4780129" cy="1639888"/>
          </a:xfrm>
        </p:spPr>
        <p:txBody>
          <a:bodyPr anchor="b">
            <a:normAutofit/>
          </a:bodyPr>
          <a:lstStyle/>
          <a:p>
            <a:r>
              <a:rPr lang="sr-Latn-RS" err="1">
                <a:ea typeface="Meiryo"/>
              </a:rPr>
              <a:t>Божић</a:t>
            </a:r>
            <a:r>
              <a:rPr lang="sr-Latn-RS">
                <a:ea typeface="Meiryo"/>
              </a:rPr>
              <a:t> - </a:t>
            </a:r>
            <a:r>
              <a:rPr lang="sr-Latn-RS" err="1">
                <a:ea typeface="Meiryo"/>
              </a:rPr>
              <a:t>празник</a:t>
            </a:r>
            <a:r>
              <a:rPr lang="sr-Latn-RS">
                <a:ea typeface="Meiryo"/>
              </a:rPr>
              <a:t> </a:t>
            </a:r>
            <a:r>
              <a:rPr lang="sr-Latn-RS" err="1">
                <a:ea typeface="Meiryo"/>
              </a:rPr>
              <a:t>деце</a:t>
            </a:r>
            <a:endParaRPr lang="sr-Latn-RS" err="1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776B10D0-1D7A-49CE-A831-16A7E6AF6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518" y="2312988"/>
            <a:ext cx="5368525" cy="3651250"/>
          </a:xfrm>
        </p:spPr>
        <p:txBody>
          <a:bodyPr vert="horz" lIns="109728" tIns="109728" rIns="109728" bIns="91440" rtlCol="0">
            <a:normAutofit/>
          </a:bodyPr>
          <a:lstStyle/>
          <a:p>
            <a:pPr>
              <a:lnSpc>
                <a:spcPct val="130000"/>
              </a:lnSpc>
            </a:pPr>
            <a:r>
              <a:rPr lang="sr-Latn-RS" sz="1700" err="1">
                <a:ea typeface="+mn-lt"/>
                <a:cs typeface="+mn-lt"/>
              </a:rPr>
              <a:t>Божић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је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првенствено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празник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деце</a:t>
            </a:r>
            <a:r>
              <a:rPr lang="sr-Latn-RS" sz="1700">
                <a:ea typeface="+mn-lt"/>
                <a:cs typeface="+mn-lt"/>
              </a:rPr>
              <a:t>. </a:t>
            </a:r>
            <a:r>
              <a:rPr lang="sr-Latn-RS" sz="1700" err="1">
                <a:ea typeface="+mn-lt"/>
                <a:cs typeface="+mn-lt"/>
              </a:rPr>
              <a:t>На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Божић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се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родило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најлепше</a:t>
            </a:r>
            <a:r>
              <a:rPr lang="sr-Latn-RS" sz="1700">
                <a:ea typeface="+mn-lt"/>
                <a:cs typeface="+mn-lt"/>
              </a:rPr>
              <a:t> и </a:t>
            </a:r>
            <a:r>
              <a:rPr lang="sr-Latn-RS" sz="1700" err="1">
                <a:ea typeface="+mn-lt"/>
                <a:cs typeface="+mn-lt"/>
              </a:rPr>
              <a:t>најсветије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дете</a:t>
            </a:r>
            <a:r>
              <a:rPr lang="sr-Latn-RS" sz="1700">
                <a:ea typeface="+mn-lt"/>
                <a:cs typeface="+mn-lt"/>
              </a:rPr>
              <a:t> у </a:t>
            </a:r>
            <a:r>
              <a:rPr lang="sr-Latn-RS" sz="1700" err="1">
                <a:ea typeface="+mn-lt"/>
                <a:cs typeface="+mn-lt"/>
              </a:rPr>
              <a:t>историји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људског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рода</a:t>
            </a:r>
            <a:r>
              <a:rPr lang="sr-Latn-RS" sz="1700">
                <a:ea typeface="+mn-lt"/>
                <a:cs typeface="+mn-lt"/>
              </a:rPr>
              <a:t>. </a:t>
            </a:r>
            <a:r>
              <a:rPr lang="sr-Latn-RS" sz="1700" err="1">
                <a:ea typeface="+mn-lt"/>
                <a:cs typeface="+mn-lt"/>
              </a:rPr>
              <a:t>Зато</a:t>
            </a:r>
            <a:r>
              <a:rPr lang="sr-Latn-RS" sz="1700">
                <a:ea typeface="+mn-lt"/>
                <a:cs typeface="+mn-lt"/>
              </a:rPr>
              <a:t>, </a:t>
            </a:r>
            <a:r>
              <a:rPr lang="sr-Latn-RS" sz="1700" err="1">
                <a:ea typeface="+mn-lt"/>
                <a:cs typeface="+mn-lt"/>
              </a:rPr>
              <a:t>они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родитељи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који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своју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децу</a:t>
            </a:r>
            <a:r>
              <a:rPr lang="sr-Latn-RS" sz="1700">
                <a:ea typeface="+mn-lt"/>
                <a:cs typeface="+mn-lt"/>
              </a:rPr>
              <a:t>, </a:t>
            </a:r>
            <a:r>
              <a:rPr lang="sr-Latn-RS" sz="1700" err="1">
                <a:ea typeface="+mn-lt"/>
                <a:cs typeface="+mn-lt"/>
              </a:rPr>
              <a:t>из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било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којих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разлога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лишавају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празновања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Божића</a:t>
            </a:r>
            <a:r>
              <a:rPr lang="sr-Latn-RS" sz="1700">
                <a:ea typeface="+mn-lt"/>
                <a:cs typeface="+mn-lt"/>
              </a:rPr>
              <a:t> и </a:t>
            </a:r>
            <a:r>
              <a:rPr lang="sr-Latn-RS" sz="1700" err="1">
                <a:ea typeface="+mn-lt"/>
                <a:cs typeface="+mn-lt"/>
              </a:rPr>
              <a:t>доживљаја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везаних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за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тај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празник</a:t>
            </a:r>
            <a:r>
              <a:rPr lang="sr-Latn-RS" sz="1700">
                <a:ea typeface="+mn-lt"/>
                <a:cs typeface="+mn-lt"/>
              </a:rPr>
              <a:t>, </a:t>
            </a:r>
            <a:r>
              <a:rPr lang="sr-Latn-RS" sz="1700" err="1">
                <a:ea typeface="+mn-lt"/>
                <a:cs typeface="+mn-lt"/>
              </a:rPr>
              <a:t>чине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према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својој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деци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неопростиви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грех</a:t>
            </a:r>
            <a:r>
              <a:rPr lang="sr-Latn-RS" sz="1700">
                <a:ea typeface="+mn-lt"/>
                <a:cs typeface="+mn-lt"/>
              </a:rPr>
              <a:t>. </a:t>
            </a:r>
            <a:r>
              <a:rPr lang="sr-Latn-RS" sz="1700" err="1">
                <a:ea typeface="+mn-lt"/>
                <a:cs typeface="+mn-lt"/>
              </a:rPr>
              <a:t>Уосталом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Божић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је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празник</a:t>
            </a:r>
            <a:r>
              <a:rPr lang="sr-Latn-RS" sz="1700">
                <a:ea typeface="+mn-lt"/>
                <a:cs typeface="+mn-lt"/>
              </a:rPr>
              <a:t> и </a:t>
            </a:r>
            <a:r>
              <a:rPr lang="sr-Latn-RS" sz="1700" err="1">
                <a:ea typeface="+mn-lt"/>
                <a:cs typeface="+mn-lt"/>
              </a:rPr>
              <a:t>привилегија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деце</a:t>
            </a:r>
            <a:r>
              <a:rPr lang="sr-Latn-RS" sz="1700">
                <a:ea typeface="+mn-lt"/>
                <a:cs typeface="+mn-lt"/>
              </a:rPr>
              <a:t> у </a:t>
            </a:r>
            <a:r>
              <a:rPr lang="sr-Latn-RS" sz="1700" err="1">
                <a:ea typeface="+mn-lt"/>
                <a:cs typeface="+mn-lt"/>
              </a:rPr>
              <a:t>целом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цивилизованом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хришћанском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свету</a:t>
            </a:r>
            <a:r>
              <a:rPr lang="sr-Latn-RS" sz="1700">
                <a:ea typeface="+mn-lt"/>
                <a:cs typeface="+mn-lt"/>
              </a:rPr>
              <a:t>.</a:t>
            </a:r>
            <a:endParaRPr lang="sr-Latn-RS" sz="1700"/>
          </a:p>
        </p:txBody>
      </p:sp>
    </p:spTree>
    <p:extLst>
      <p:ext uri="{BB962C8B-B14F-4D97-AF65-F5344CB8AC3E}">
        <p14:creationId xmlns:p14="http://schemas.microsoft.com/office/powerpoint/2010/main" val="31946610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B0F7D69-D93C-4C38-A23D-76E000D69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CD419D4-EA9D-42D9-BF62-B07F0B7B6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C6FEC9B-9608-4181-A9E5-A1B80E720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AB1564ED-F26F-451D-97D6-A6EC3E83F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CA184B6-3482-4F43-87F0-BC765DCFD8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6C869923-8380-4244-9548-802C330638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C06255F2-BC67-4DDE-B34E-AC4BA21838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5169443-FCCD-4C0A-8C69-18CD3FA09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Slika 4">
            <a:extLst>
              <a:ext uri="{FF2B5EF4-FFF2-40B4-BE49-F238E27FC236}">
                <a16:creationId xmlns:a16="http://schemas.microsoft.com/office/drawing/2014/main" id="{F2F5377C-B930-4612-A1C1-540EEC9AC5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957" b="23735"/>
          <a:stretch/>
        </p:blipFill>
        <p:spPr>
          <a:xfrm>
            <a:off x="1524" y="10"/>
            <a:ext cx="12188952" cy="6857990"/>
          </a:xfrm>
          <a:prstGeom prst="rect">
            <a:avLst/>
          </a:prstGeom>
        </p:spPr>
      </p:pic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391F8D69-709A-4575-A393-B4C26481A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66083" y="0"/>
            <a:ext cx="9841377" cy="6858000"/>
          </a:xfrm>
          <a:custGeom>
            <a:avLst/>
            <a:gdLst>
              <a:gd name="connsiteX0" fmla="*/ 8218354 w 9841377"/>
              <a:gd name="connsiteY0" fmla="*/ 0 h 6858000"/>
              <a:gd name="connsiteX1" fmla="*/ 5551962 w 9841377"/>
              <a:gd name="connsiteY1" fmla="*/ 0 h 6858000"/>
              <a:gd name="connsiteX2" fmla="*/ 5482342 w 9841377"/>
              <a:gd name="connsiteY2" fmla="*/ 0 h 6858000"/>
              <a:gd name="connsiteX3" fmla="*/ 4359035 w 9841377"/>
              <a:gd name="connsiteY3" fmla="*/ 0 h 6858000"/>
              <a:gd name="connsiteX4" fmla="*/ 4289415 w 9841377"/>
              <a:gd name="connsiteY4" fmla="*/ 0 h 6858000"/>
              <a:gd name="connsiteX5" fmla="*/ 1623023 w 9841377"/>
              <a:gd name="connsiteY5" fmla="*/ 0 h 6858000"/>
              <a:gd name="connsiteX6" fmla="*/ 1600899 w 9841377"/>
              <a:gd name="connsiteY6" fmla="*/ 14997 h 6858000"/>
              <a:gd name="connsiteX7" fmla="*/ 0 w 9841377"/>
              <a:gd name="connsiteY7" fmla="*/ 3621656 h 6858000"/>
              <a:gd name="connsiteX8" fmla="*/ 1874350 w 9841377"/>
              <a:gd name="connsiteY8" fmla="*/ 6374814 h 6858000"/>
              <a:gd name="connsiteX9" fmla="*/ 2390998 w 9841377"/>
              <a:gd name="connsiteY9" fmla="*/ 6780599 h 6858000"/>
              <a:gd name="connsiteX10" fmla="*/ 2502754 w 9841377"/>
              <a:gd name="connsiteY10" fmla="*/ 6858000 h 6858000"/>
              <a:gd name="connsiteX11" fmla="*/ 4289415 w 9841377"/>
              <a:gd name="connsiteY11" fmla="*/ 6858000 h 6858000"/>
              <a:gd name="connsiteX12" fmla="*/ 4359035 w 9841377"/>
              <a:gd name="connsiteY12" fmla="*/ 6858000 h 6858000"/>
              <a:gd name="connsiteX13" fmla="*/ 5482342 w 9841377"/>
              <a:gd name="connsiteY13" fmla="*/ 6858000 h 6858000"/>
              <a:gd name="connsiteX14" fmla="*/ 5551962 w 9841377"/>
              <a:gd name="connsiteY14" fmla="*/ 6858000 h 6858000"/>
              <a:gd name="connsiteX15" fmla="*/ 7338623 w 9841377"/>
              <a:gd name="connsiteY15" fmla="*/ 6858000 h 6858000"/>
              <a:gd name="connsiteX16" fmla="*/ 7450379 w 9841377"/>
              <a:gd name="connsiteY16" fmla="*/ 6780599 h 6858000"/>
              <a:gd name="connsiteX17" fmla="*/ 7967027 w 9841377"/>
              <a:gd name="connsiteY17" fmla="*/ 6374814 h 6858000"/>
              <a:gd name="connsiteX18" fmla="*/ 9841377 w 9841377"/>
              <a:gd name="connsiteY18" fmla="*/ 3621656 h 6858000"/>
              <a:gd name="connsiteX19" fmla="*/ 8240478 w 9841377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841377" h="6858000">
                <a:moveTo>
                  <a:pt x="8218354" y="0"/>
                </a:moveTo>
                <a:lnTo>
                  <a:pt x="5551962" y="0"/>
                </a:lnTo>
                <a:lnTo>
                  <a:pt x="5482342" y="0"/>
                </a:lnTo>
                <a:lnTo>
                  <a:pt x="4359035" y="0"/>
                </a:lnTo>
                <a:lnTo>
                  <a:pt x="4289415" y="0"/>
                </a:lnTo>
                <a:lnTo>
                  <a:pt x="1623023" y="0"/>
                </a:lnTo>
                <a:lnTo>
                  <a:pt x="1600899" y="14997"/>
                </a:lnTo>
                <a:cubicBezTo>
                  <a:pt x="573736" y="754641"/>
                  <a:pt x="0" y="2093192"/>
                  <a:pt x="0" y="3621656"/>
                </a:cubicBezTo>
                <a:cubicBezTo>
                  <a:pt x="0" y="4969131"/>
                  <a:pt x="928725" y="5602839"/>
                  <a:pt x="1874350" y="6374814"/>
                </a:cubicBezTo>
                <a:cubicBezTo>
                  <a:pt x="2046553" y="6515397"/>
                  <a:pt x="2217180" y="6653108"/>
                  <a:pt x="2390998" y="6780599"/>
                </a:cubicBezTo>
                <a:lnTo>
                  <a:pt x="2502754" y="6858000"/>
                </a:lnTo>
                <a:lnTo>
                  <a:pt x="4289415" y="6858000"/>
                </a:lnTo>
                <a:lnTo>
                  <a:pt x="4359035" y="6858000"/>
                </a:lnTo>
                <a:lnTo>
                  <a:pt x="5482342" y="6858000"/>
                </a:lnTo>
                <a:lnTo>
                  <a:pt x="5551962" y="6858000"/>
                </a:lnTo>
                <a:lnTo>
                  <a:pt x="7338623" y="6858000"/>
                </a:lnTo>
                <a:lnTo>
                  <a:pt x="7450379" y="6780599"/>
                </a:lnTo>
                <a:cubicBezTo>
                  <a:pt x="7624197" y="6653108"/>
                  <a:pt x="7794824" y="6515397"/>
                  <a:pt x="7967027" y="6374814"/>
                </a:cubicBezTo>
                <a:cubicBezTo>
                  <a:pt x="8912652" y="5602839"/>
                  <a:pt x="9841377" y="4969131"/>
                  <a:pt x="9841377" y="3621656"/>
                </a:cubicBezTo>
                <a:cubicBezTo>
                  <a:pt x="9841377" y="2093192"/>
                  <a:pt x="9267641" y="754641"/>
                  <a:pt x="8240478" y="14997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C87A50C4-1191-461A-9E09-C8057F2AF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035" y="0"/>
            <a:ext cx="2265453" cy="6858000"/>
          </a:xfrm>
          <a:custGeom>
            <a:avLst/>
            <a:gdLst>
              <a:gd name="connsiteX0" fmla="*/ 1117108 w 2265453"/>
              <a:gd name="connsiteY0" fmla="*/ 0 h 6858000"/>
              <a:gd name="connsiteX1" fmla="*/ 1099628 w 2265453"/>
              <a:gd name="connsiteY1" fmla="*/ 0 h 6858000"/>
              <a:gd name="connsiteX2" fmla="*/ 1175238 w 2265453"/>
              <a:gd name="connsiteY2" fmla="*/ 82371 h 6858000"/>
              <a:gd name="connsiteX3" fmla="*/ 2240276 w 2265453"/>
              <a:gd name="connsiteY3" fmla="*/ 3734791 h 6858000"/>
              <a:gd name="connsiteX4" fmla="*/ 274951 w 2265453"/>
              <a:gd name="connsiteY4" fmla="*/ 6634678 h 6858000"/>
              <a:gd name="connsiteX5" fmla="*/ 12802 w 2265453"/>
              <a:gd name="connsiteY5" fmla="*/ 6848127 h 6858000"/>
              <a:gd name="connsiteX6" fmla="*/ 0 w 2265453"/>
              <a:gd name="connsiteY6" fmla="*/ 6858000 h 6858000"/>
              <a:gd name="connsiteX7" fmla="*/ 19410 w 2265453"/>
              <a:gd name="connsiteY7" fmla="*/ 6858000 h 6858000"/>
              <a:gd name="connsiteX8" fmla="*/ 31082 w 2265453"/>
              <a:gd name="connsiteY8" fmla="*/ 6848998 h 6858000"/>
              <a:gd name="connsiteX9" fmla="*/ 293230 w 2265453"/>
              <a:gd name="connsiteY9" fmla="*/ 6635549 h 6858000"/>
              <a:gd name="connsiteX10" fmla="*/ 2258555 w 2265453"/>
              <a:gd name="connsiteY10" fmla="*/ 3735662 h 6858000"/>
              <a:gd name="connsiteX11" fmla="*/ 1193518 w 2265453"/>
              <a:gd name="connsiteY11" fmla="*/ 832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5453" h="6858000">
                <a:moveTo>
                  <a:pt x="1117108" y="0"/>
                </a:moveTo>
                <a:lnTo>
                  <a:pt x="1099628" y="0"/>
                </a:lnTo>
                <a:lnTo>
                  <a:pt x="1175238" y="82371"/>
                </a:lnTo>
                <a:cubicBezTo>
                  <a:pt x="1926546" y="957940"/>
                  <a:pt x="2303836" y="2277119"/>
                  <a:pt x="2240276" y="3734791"/>
                </a:cubicBezTo>
                <a:cubicBezTo>
                  <a:pt x="2176522" y="5196911"/>
                  <a:pt x="1237280" y="5841173"/>
                  <a:pt x="274951" y="6634678"/>
                </a:cubicBezTo>
                <a:cubicBezTo>
                  <a:pt x="187328" y="6706930"/>
                  <a:pt x="100126" y="6778421"/>
                  <a:pt x="12802" y="6848127"/>
                </a:cubicBezTo>
                <a:lnTo>
                  <a:pt x="0" y="6858000"/>
                </a:lnTo>
                <a:lnTo>
                  <a:pt x="19410" y="6858000"/>
                </a:lnTo>
                <a:lnTo>
                  <a:pt x="31082" y="6848998"/>
                </a:lnTo>
                <a:cubicBezTo>
                  <a:pt x="118405" y="6779292"/>
                  <a:pt x="205608" y="6707801"/>
                  <a:pt x="293230" y="6635549"/>
                </a:cubicBezTo>
                <a:cubicBezTo>
                  <a:pt x="1255560" y="5842045"/>
                  <a:pt x="2194802" y="5197782"/>
                  <a:pt x="2258555" y="3735662"/>
                </a:cubicBezTo>
                <a:cubicBezTo>
                  <a:pt x="2322115" y="2277991"/>
                  <a:pt x="1944825" y="958811"/>
                  <a:pt x="1193518" y="832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BC87DA9F-8DB2-4D48-8716-A928FBB8A5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033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195EA065-AC5D-431D-927E-87FF05884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96194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46934B3C-D73F-4CD0-95B1-0244D662D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3292" y="0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EFEFAB08-378E-4C36-8310-BED83E8FA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750" y="1346268"/>
            <a:ext cx="7810500" cy="3125338"/>
          </a:xfrm>
        </p:spPr>
        <p:txBody>
          <a:bodyPr vert="horz" lIns="109728" tIns="109728" rIns="109728" bIns="91440" rtlCol="0" anchor="b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3400">
                <a:solidFill>
                  <a:schemeClr val="tx1">
                    <a:lumMod val="85000"/>
                    <a:lumOff val="15000"/>
                  </a:schemeClr>
                </a:solidFill>
              </a:rPr>
              <a:t>Нека је срећан и Богом благословен овај прелепи празник!</a:t>
            </a:r>
            <a:br>
              <a:rPr lang="en-US" sz="34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3400">
                <a:solidFill>
                  <a:schemeClr val="tx1">
                    <a:lumMod val="85000"/>
                    <a:lumOff val="15000"/>
                  </a:schemeClr>
                </a:solidFill>
              </a:rPr>
              <a:t>Мир божји, Христос се роди!</a:t>
            </a:r>
          </a:p>
        </p:txBody>
      </p:sp>
    </p:spTree>
    <p:extLst>
      <p:ext uri="{BB962C8B-B14F-4D97-AF65-F5344CB8AC3E}">
        <p14:creationId xmlns:p14="http://schemas.microsoft.com/office/powerpoint/2010/main" val="2910450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29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E0E3BAFE-489C-45D3-95D2-1162652C6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518" y="442913"/>
            <a:ext cx="5271804" cy="1639888"/>
          </a:xfrm>
        </p:spPr>
        <p:txBody>
          <a:bodyPr anchor="b">
            <a:normAutofit/>
          </a:bodyPr>
          <a:lstStyle/>
          <a:p>
            <a:r>
              <a:rPr lang="sr-Latn-RS" err="1">
                <a:ea typeface="Meiryo"/>
              </a:rPr>
              <a:t>Бадњи</a:t>
            </a:r>
            <a:r>
              <a:rPr lang="sr-Latn-RS">
                <a:ea typeface="Meiryo"/>
              </a:rPr>
              <a:t> </a:t>
            </a:r>
            <a:r>
              <a:rPr lang="sr-Latn-RS" err="1">
                <a:ea typeface="Meiryo"/>
              </a:rPr>
              <a:t>дан</a:t>
            </a:r>
            <a:endParaRPr lang="sr-Latn-RS" err="1"/>
          </a:p>
        </p:txBody>
      </p:sp>
      <p:sp>
        <p:nvSpPr>
          <p:cNvPr id="6" name="Čuvar mesta za sadržaj 5">
            <a:extLst>
              <a:ext uri="{FF2B5EF4-FFF2-40B4-BE49-F238E27FC236}">
                <a16:creationId xmlns:a16="http://schemas.microsoft.com/office/drawing/2014/main" id="{1A5E0E3D-71E7-4CAA-B1C2-39B76704E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519" y="2312988"/>
            <a:ext cx="5271804" cy="3651250"/>
          </a:xfrm>
        </p:spPr>
        <p:txBody>
          <a:bodyPr vert="horz" lIns="109728" tIns="109728" rIns="109728" bIns="91440" rtlCol="0">
            <a:normAutofit/>
          </a:bodyPr>
          <a:lstStyle/>
          <a:p>
            <a:pPr>
              <a:lnSpc>
                <a:spcPct val="130000"/>
              </a:lnSpc>
            </a:pPr>
            <a:r>
              <a:rPr lang="sr-Latn-RS" sz="1500" err="1">
                <a:ea typeface="+mn-lt"/>
                <a:cs typeface="+mn-lt"/>
              </a:rPr>
              <a:t>Дан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уочи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Божића</a:t>
            </a:r>
            <a:r>
              <a:rPr lang="sr-Latn-RS" sz="1500">
                <a:ea typeface="+mn-lt"/>
                <a:cs typeface="+mn-lt"/>
              </a:rPr>
              <a:t>, 6. </a:t>
            </a:r>
            <a:r>
              <a:rPr lang="sr-Latn-RS" sz="1500" err="1">
                <a:ea typeface="+mn-lt"/>
                <a:cs typeface="+mn-lt"/>
              </a:rPr>
              <a:t>јануара</a:t>
            </a:r>
            <a:r>
              <a:rPr lang="sr-Latn-RS" sz="1500">
                <a:ea typeface="+mn-lt"/>
                <a:cs typeface="+mn-lt"/>
              </a:rPr>
              <a:t>, </a:t>
            </a:r>
            <a:r>
              <a:rPr lang="sr-Latn-RS" sz="1500" err="1">
                <a:ea typeface="+mn-lt"/>
                <a:cs typeface="+mn-lt"/>
              </a:rPr>
              <a:t>зове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се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Бадњи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дан</a:t>
            </a:r>
            <a:r>
              <a:rPr lang="sr-Latn-RS" sz="1500">
                <a:ea typeface="+mn-lt"/>
                <a:cs typeface="+mn-lt"/>
              </a:rPr>
              <a:t>. </a:t>
            </a:r>
            <a:r>
              <a:rPr lang="sr-Latn-RS" sz="1500" err="1">
                <a:ea typeface="+mn-lt"/>
                <a:cs typeface="+mn-lt"/>
              </a:rPr>
              <a:t>Назив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је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добио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по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томе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јер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се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тога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дана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сече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бадњак</a:t>
            </a:r>
            <a:r>
              <a:rPr lang="sr-Latn-RS" sz="1500">
                <a:ea typeface="+mn-lt"/>
                <a:cs typeface="+mn-lt"/>
              </a:rPr>
              <a:t> и </a:t>
            </a:r>
            <a:r>
              <a:rPr lang="sr-Latn-RS" sz="1500" err="1">
                <a:ea typeface="+mn-lt"/>
                <a:cs typeface="+mn-lt"/>
              </a:rPr>
              <a:t>уноси</a:t>
            </a:r>
            <a:r>
              <a:rPr lang="sr-Latn-RS" sz="1500">
                <a:ea typeface="+mn-lt"/>
                <a:cs typeface="+mn-lt"/>
              </a:rPr>
              <a:t> у </a:t>
            </a:r>
            <a:r>
              <a:rPr lang="sr-Latn-RS" sz="1500" err="1">
                <a:ea typeface="+mn-lt"/>
                <a:cs typeface="+mn-lt"/>
              </a:rPr>
              <a:t>кућу</a:t>
            </a:r>
            <a:r>
              <a:rPr lang="sr-Latn-RS" sz="1500">
                <a:ea typeface="+mn-lt"/>
                <a:cs typeface="+mn-lt"/>
              </a:rPr>
              <a:t>. </a:t>
            </a:r>
            <a:r>
              <a:rPr lang="sr-Latn-RS" sz="1500" err="1">
                <a:ea typeface="+mn-lt"/>
                <a:cs typeface="+mn-lt"/>
              </a:rPr>
              <a:t>Са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овим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даном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већ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почиње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Божићно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славље</a:t>
            </a:r>
            <a:r>
              <a:rPr lang="sr-Latn-RS" sz="1500">
                <a:ea typeface="+mn-lt"/>
                <a:cs typeface="+mn-lt"/>
              </a:rPr>
              <a:t>. </a:t>
            </a:r>
            <a:r>
              <a:rPr lang="sr-Latn-RS" sz="1500" err="1">
                <a:ea typeface="+mn-lt"/>
                <a:cs typeface="+mn-lt"/>
              </a:rPr>
              <a:t>Ујутро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рано</a:t>
            </a:r>
            <a:r>
              <a:rPr lang="sr-Latn-RS" sz="1500">
                <a:ea typeface="+mn-lt"/>
                <a:cs typeface="+mn-lt"/>
              </a:rPr>
              <a:t>, </a:t>
            </a:r>
            <a:r>
              <a:rPr lang="sr-Latn-RS" sz="1500" err="1">
                <a:ea typeface="+mn-lt"/>
                <a:cs typeface="+mn-lt"/>
              </a:rPr>
              <a:t>већ</a:t>
            </a:r>
            <a:r>
              <a:rPr lang="sr-Latn-RS" sz="1500">
                <a:ea typeface="+mn-lt"/>
                <a:cs typeface="+mn-lt"/>
              </a:rPr>
              <a:t> у </a:t>
            </a:r>
            <a:r>
              <a:rPr lang="sr-Latn-RS" sz="1500" err="1">
                <a:ea typeface="+mn-lt"/>
                <a:cs typeface="+mn-lt"/>
              </a:rPr>
              <a:t>зору</a:t>
            </a:r>
            <a:r>
              <a:rPr lang="sr-Latn-RS" sz="1500">
                <a:ea typeface="+mn-lt"/>
                <a:cs typeface="+mn-lt"/>
              </a:rPr>
              <a:t>, </a:t>
            </a:r>
            <a:r>
              <a:rPr lang="sr-Latn-RS" sz="1500" err="1">
                <a:ea typeface="+mn-lt"/>
                <a:cs typeface="+mn-lt"/>
              </a:rPr>
              <a:t>пуцањем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из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пушака</a:t>
            </a:r>
            <a:r>
              <a:rPr lang="sr-Latn-RS" sz="1500">
                <a:ea typeface="+mn-lt"/>
                <a:cs typeface="+mn-lt"/>
              </a:rPr>
              <a:t> и </a:t>
            </a:r>
            <a:r>
              <a:rPr lang="sr-Latn-RS" sz="1500" err="1">
                <a:ea typeface="+mn-lt"/>
                <a:cs typeface="+mn-lt"/>
              </a:rPr>
              <a:t>прангија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објављује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се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полазак</a:t>
            </a:r>
            <a:r>
              <a:rPr lang="sr-Latn-RS" sz="1500">
                <a:ea typeface="+mn-lt"/>
                <a:cs typeface="+mn-lt"/>
              </a:rPr>
              <a:t> у </a:t>
            </a:r>
            <a:r>
              <a:rPr lang="sr-Latn-RS" sz="1500" err="1">
                <a:ea typeface="+mn-lt"/>
                <a:cs typeface="+mn-lt"/>
              </a:rPr>
              <a:t>шуму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по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бадњак</a:t>
            </a:r>
            <a:r>
              <a:rPr lang="sr-Latn-RS" sz="1500">
                <a:ea typeface="+mn-lt"/>
                <a:cs typeface="+mn-lt"/>
              </a:rPr>
              <a:t>. </a:t>
            </a:r>
            <a:r>
              <a:rPr lang="sr-Latn-RS" sz="1500" err="1">
                <a:ea typeface="+mn-lt"/>
                <a:cs typeface="+mn-lt"/>
              </a:rPr>
              <a:t>Чим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сване</a:t>
            </a:r>
            <a:r>
              <a:rPr lang="sr-Latn-RS" sz="1500">
                <a:ea typeface="+mn-lt"/>
                <a:cs typeface="+mn-lt"/>
              </a:rPr>
              <a:t>, </a:t>
            </a:r>
            <a:r>
              <a:rPr lang="sr-Latn-RS" sz="1500" err="1">
                <a:ea typeface="+mn-lt"/>
                <a:cs typeface="+mn-lt"/>
              </a:rPr>
              <a:t>ложи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се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ватра</a:t>
            </a:r>
            <a:r>
              <a:rPr lang="sr-Latn-RS" sz="1500">
                <a:ea typeface="+mn-lt"/>
                <a:cs typeface="+mn-lt"/>
              </a:rPr>
              <a:t> и </a:t>
            </a:r>
            <a:r>
              <a:rPr lang="sr-Latn-RS" sz="1500" err="1">
                <a:ea typeface="+mn-lt"/>
                <a:cs typeface="+mn-lt"/>
              </a:rPr>
              <a:t>приставља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се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уз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њу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печеница</a:t>
            </a:r>
            <a:r>
              <a:rPr lang="sr-Latn-RS" sz="1500">
                <a:ea typeface="+mn-lt"/>
                <a:cs typeface="+mn-lt"/>
              </a:rPr>
              <a:t>. </a:t>
            </a:r>
            <a:r>
              <a:rPr lang="sr-Latn-RS" sz="1500" err="1">
                <a:ea typeface="+mn-lt"/>
                <a:cs typeface="+mn-lt"/>
              </a:rPr>
              <a:t>Жене</a:t>
            </a:r>
            <a:r>
              <a:rPr lang="sr-Latn-RS" sz="1500">
                <a:ea typeface="+mn-lt"/>
                <a:cs typeface="+mn-lt"/>
              </a:rPr>
              <a:t> у </a:t>
            </a:r>
            <a:r>
              <a:rPr lang="sr-Latn-RS" sz="1500" err="1">
                <a:ea typeface="+mn-lt"/>
                <a:cs typeface="+mn-lt"/>
              </a:rPr>
              <a:t>кући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месе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божићне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колаче</a:t>
            </a:r>
            <a:r>
              <a:rPr lang="sr-Latn-RS" sz="1500">
                <a:ea typeface="+mn-lt"/>
                <a:cs typeface="+mn-lt"/>
              </a:rPr>
              <a:t>, </a:t>
            </a:r>
            <a:r>
              <a:rPr lang="sr-Latn-RS" sz="1500" err="1">
                <a:ea typeface="+mn-lt"/>
                <a:cs typeface="+mn-lt"/>
              </a:rPr>
              <a:t>торте</a:t>
            </a:r>
            <a:r>
              <a:rPr lang="sr-Latn-RS" sz="1500">
                <a:ea typeface="+mn-lt"/>
                <a:cs typeface="+mn-lt"/>
              </a:rPr>
              <a:t>, </a:t>
            </a:r>
            <a:r>
              <a:rPr lang="sr-Latn-RS" sz="1500" err="1">
                <a:ea typeface="+mn-lt"/>
                <a:cs typeface="+mn-lt"/>
              </a:rPr>
              <a:t>припремају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трпезу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за</a:t>
            </a:r>
            <a:r>
              <a:rPr lang="sr-Latn-RS" sz="1500">
                <a:ea typeface="+mn-lt"/>
                <a:cs typeface="+mn-lt"/>
              </a:rPr>
              <a:t> </a:t>
            </a:r>
            <a:r>
              <a:rPr lang="sr-Latn-RS" sz="1500" err="1">
                <a:ea typeface="+mn-lt"/>
                <a:cs typeface="+mn-lt"/>
              </a:rPr>
              <a:t>Божић</a:t>
            </a:r>
            <a:r>
              <a:rPr lang="sr-Latn-RS" sz="1500">
                <a:ea typeface="+mn-lt"/>
                <a:cs typeface="+mn-lt"/>
              </a:rPr>
              <a:t>.</a:t>
            </a:r>
            <a:endParaRPr lang="sr-Latn-RS" sz="1500"/>
          </a:p>
        </p:txBody>
      </p:sp>
      <p:sp>
        <p:nvSpPr>
          <p:cNvPr id="48" name="Freeform: Shape 31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Freeform: Shape 33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77485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0" name="Freeform: Shape 35">
            <a:extLst>
              <a:ext uri="{FF2B5EF4-FFF2-40B4-BE49-F238E27FC236}">
                <a16:creationId xmlns:a16="http://schemas.microsoft.com/office/drawing/2014/main" id="{55C54A75-E44A-4147-B9D0-FF46CFD31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54925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8" name="Slika 8" descr="Slika na kojoj se nalazi zatvoreni prostor, čokolada&#10;&#10;Opis je automatski generisan">
            <a:extLst>
              <a:ext uri="{FF2B5EF4-FFF2-40B4-BE49-F238E27FC236}">
                <a16:creationId xmlns:a16="http://schemas.microsoft.com/office/drawing/2014/main" id="{42361189-1278-4C0F-AFDB-36FD91C257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19" r="36730" b="-1"/>
          <a:stretch/>
        </p:blipFill>
        <p:spPr>
          <a:xfrm>
            <a:off x="7203882" y="10"/>
            <a:ext cx="4988118" cy="6857990"/>
          </a:xfrm>
          <a:custGeom>
            <a:avLst/>
            <a:gdLst/>
            <a:ahLst/>
            <a:cxnLst/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35924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93B4D24-F4A8-4141-A20A-E0575D199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A6687E0E-4F22-4C43-B4C1-D960BA80F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2259" y="893763"/>
            <a:ext cx="4527965" cy="1587444"/>
          </a:xfrm>
        </p:spPr>
        <p:txBody>
          <a:bodyPr anchor="b">
            <a:normAutofit/>
          </a:bodyPr>
          <a:lstStyle/>
          <a:p>
            <a:r>
              <a:rPr lang="sr-Latn-RS" err="1">
                <a:ea typeface="Meiryo"/>
              </a:rPr>
              <a:t>Шта</a:t>
            </a:r>
            <a:r>
              <a:rPr lang="sr-Latn-RS">
                <a:ea typeface="Meiryo"/>
              </a:rPr>
              <a:t> </a:t>
            </a:r>
            <a:r>
              <a:rPr lang="sr-Latn-RS" err="1">
                <a:ea typeface="Meiryo"/>
              </a:rPr>
              <a:t>је</a:t>
            </a:r>
            <a:r>
              <a:rPr lang="sr-Latn-RS">
                <a:ea typeface="Meiryo"/>
              </a:rPr>
              <a:t> бадњак?</a:t>
            </a:r>
            <a:endParaRPr lang="sr-Latn-R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F87E4D0-D347-4DA8-81D7-104733308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293" y="1074738"/>
            <a:ext cx="4906732" cy="4679812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DC9CEF6-58E1-4D78-BBBE-76F779AD9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7555" y="898498"/>
            <a:ext cx="5298208" cy="5032292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7AF1248-67F7-4FEF-8D1D-FE33661A9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7266" y="993913"/>
            <a:ext cx="5101442" cy="4851950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58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Slika 4" descr="Slika na kojoj se nalazi osoba&#10;&#10;Opis je automatski generisan">
            <a:extLst>
              <a:ext uri="{FF2B5EF4-FFF2-40B4-BE49-F238E27FC236}">
                <a16:creationId xmlns:a16="http://schemas.microsoft.com/office/drawing/2014/main" id="{9F61E4BB-88D6-4F88-BF5D-F516872189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83" r="17442"/>
          <a:stretch/>
        </p:blipFill>
        <p:spPr>
          <a:xfrm>
            <a:off x="1033670" y="1288109"/>
            <a:ext cx="4349282" cy="4221274"/>
          </a:xfrm>
          <a:custGeom>
            <a:avLst/>
            <a:gdLst/>
            <a:ahLst/>
            <a:cxnLst/>
            <a:rect l="l" t="t" r="r" b="b"/>
            <a:pathLst>
              <a:path w="4292584" h="4094066">
                <a:moveTo>
                  <a:pt x="2456537" y="0"/>
                </a:moveTo>
                <a:cubicBezTo>
                  <a:pt x="2738780" y="0"/>
                  <a:pt x="2998545" y="55066"/>
                  <a:pt x="3228742" y="163517"/>
                </a:cubicBezTo>
                <a:cubicBezTo>
                  <a:pt x="3444477" y="265234"/>
                  <a:pt x="3633959" y="413698"/>
                  <a:pt x="3791935" y="604700"/>
                </a:cubicBezTo>
                <a:cubicBezTo>
                  <a:pt x="4114802" y="995211"/>
                  <a:pt x="4292584" y="1550174"/>
                  <a:pt x="4292584" y="2167403"/>
                </a:cubicBezTo>
                <a:cubicBezTo>
                  <a:pt x="4292584" y="2413659"/>
                  <a:pt x="4223774" y="2611299"/>
                  <a:pt x="4069573" y="2808283"/>
                </a:cubicBezTo>
                <a:cubicBezTo>
                  <a:pt x="3908278" y="3014339"/>
                  <a:pt x="3665922" y="3204126"/>
                  <a:pt x="3409289" y="3405037"/>
                </a:cubicBezTo>
                <a:cubicBezTo>
                  <a:pt x="3361941" y="3442060"/>
                  <a:pt x="3313027" y="3480392"/>
                  <a:pt x="3264115" y="3519190"/>
                </a:cubicBezTo>
                <a:cubicBezTo>
                  <a:pt x="2826289" y="3866416"/>
                  <a:pt x="2506740" y="4094066"/>
                  <a:pt x="2071218" y="4094066"/>
                </a:cubicBezTo>
                <a:cubicBezTo>
                  <a:pt x="1407617" y="4094066"/>
                  <a:pt x="937645" y="3814621"/>
                  <a:pt x="499819" y="3159623"/>
                </a:cubicBezTo>
                <a:cubicBezTo>
                  <a:pt x="442524" y="3073891"/>
                  <a:pt x="386517" y="2995921"/>
                  <a:pt x="332353" y="2920566"/>
                </a:cubicBezTo>
                <a:cubicBezTo>
                  <a:pt x="107867" y="2608119"/>
                  <a:pt x="0" y="2445632"/>
                  <a:pt x="0" y="2167403"/>
                </a:cubicBezTo>
                <a:cubicBezTo>
                  <a:pt x="0" y="1891138"/>
                  <a:pt x="67612" y="1618236"/>
                  <a:pt x="200812" y="1356275"/>
                </a:cubicBezTo>
                <a:cubicBezTo>
                  <a:pt x="331156" y="1100015"/>
                  <a:pt x="517505" y="865448"/>
                  <a:pt x="754611" y="659299"/>
                </a:cubicBezTo>
                <a:cubicBezTo>
                  <a:pt x="987664" y="456610"/>
                  <a:pt x="1264470" y="289449"/>
                  <a:pt x="1555279" y="175950"/>
                </a:cubicBezTo>
                <a:cubicBezTo>
                  <a:pt x="1853918" y="59181"/>
                  <a:pt x="2157254" y="0"/>
                  <a:pt x="2456537" y="0"/>
                </a:cubicBezTo>
                <a:close/>
              </a:path>
            </a:pathLst>
          </a:custGeom>
        </p:spPr>
      </p:pic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73C8FB6C-D360-40CD-84EA-1A653BCD8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2260" y="2721030"/>
            <a:ext cx="4691478" cy="3243207"/>
          </a:xfrm>
        </p:spPr>
        <p:txBody>
          <a:bodyPr vert="horz" lIns="109728" tIns="109728" rIns="109728" bIns="91440" rtlCol="0">
            <a:normAutofit/>
          </a:bodyPr>
          <a:lstStyle/>
          <a:p>
            <a:r>
              <a:rPr lang="sr-Latn-RS" sz="1700" err="1">
                <a:ea typeface="+mn-lt"/>
                <a:cs typeface="+mn-lt"/>
              </a:rPr>
              <a:t>Бадњак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је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обично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младо</a:t>
            </a:r>
            <a:r>
              <a:rPr lang="sr-Latn-RS" sz="1700">
                <a:ea typeface="+mn-lt"/>
                <a:cs typeface="+mn-lt"/>
              </a:rPr>
              <a:t>, </a:t>
            </a:r>
            <a:r>
              <a:rPr lang="sr-Latn-RS" sz="1700" err="1">
                <a:ea typeface="+mn-lt"/>
                <a:cs typeface="+mn-lt"/>
              </a:rPr>
              <a:t>храстово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или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церово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дрво</a:t>
            </a:r>
            <a:r>
              <a:rPr lang="sr-Latn-RS" sz="1700">
                <a:ea typeface="+mn-lt"/>
                <a:cs typeface="+mn-lt"/>
              </a:rPr>
              <a:t> (у </a:t>
            </a:r>
            <a:r>
              <a:rPr lang="sr-Latn-RS" sz="1700" err="1">
                <a:ea typeface="+mn-lt"/>
                <a:cs typeface="+mn-lt"/>
              </a:rPr>
              <a:t>неким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крајевима</a:t>
            </a:r>
            <a:r>
              <a:rPr lang="sr-Latn-RS" sz="1700">
                <a:ea typeface="+mn-lt"/>
                <a:cs typeface="+mn-lt"/>
              </a:rPr>
              <a:t>, </a:t>
            </a:r>
            <a:r>
              <a:rPr lang="sr-Latn-RS" sz="1700" err="1">
                <a:ea typeface="+mn-lt"/>
                <a:cs typeface="+mn-lt"/>
              </a:rPr>
              <a:t>јелово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или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борово</a:t>
            </a:r>
            <a:r>
              <a:rPr lang="sr-Latn-RS" sz="1700">
                <a:ea typeface="+mn-lt"/>
                <a:cs typeface="+mn-lt"/>
              </a:rPr>
              <a:t>), </a:t>
            </a:r>
            <a:r>
              <a:rPr lang="sr-Latn-RS" sz="1700" err="1">
                <a:ea typeface="+mn-lt"/>
                <a:cs typeface="+mn-lt"/>
              </a:rPr>
              <a:t>које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се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на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Бадњидан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ујутро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рано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сече</a:t>
            </a:r>
            <a:r>
              <a:rPr lang="sr-Latn-RS" sz="1700">
                <a:ea typeface="+mn-lt"/>
                <a:cs typeface="+mn-lt"/>
              </a:rPr>
              <a:t> и </a:t>
            </a:r>
            <a:r>
              <a:rPr lang="sr-Latn-RS" sz="1700" err="1">
                <a:ea typeface="+mn-lt"/>
                <a:cs typeface="+mn-lt"/>
              </a:rPr>
              <a:t>доноси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пред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кућу</a:t>
            </a:r>
            <a:r>
              <a:rPr lang="sr-Latn-RS" sz="1700">
                <a:ea typeface="+mn-lt"/>
                <a:cs typeface="+mn-lt"/>
              </a:rPr>
              <a:t>, </a:t>
            </a:r>
            <a:r>
              <a:rPr lang="sr-Latn-RS" sz="1700" err="1">
                <a:ea typeface="+mn-lt"/>
                <a:cs typeface="+mn-lt"/>
              </a:rPr>
              <a:t>Увече</a:t>
            </a:r>
            <a:r>
              <a:rPr lang="sr-Latn-RS" sz="1700">
                <a:ea typeface="+mn-lt"/>
                <a:cs typeface="+mn-lt"/>
              </a:rPr>
              <a:t>, </a:t>
            </a:r>
            <a:r>
              <a:rPr lang="sr-Latn-RS" sz="1700" err="1">
                <a:ea typeface="+mn-lt"/>
                <a:cs typeface="+mn-lt"/>
              </a:rPr>
              <a:t>уочи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Божића</a:t>
            </a:r>
            <a:r>
              <a:rPr lang="sr-Latn-RS" sz="1700">
                <a:ea typeface="+mn-lt"/>
                <a:cs typeface="+mn-lt"/>
              </a:rPr>
              <a:t>, </a:t>
            </a:r>
            <a:r>
              <a:rPr lang="sr-Latn-RS" sz="1700" err="1">
                <a:ea typeface="+mn-lt"/>
                <a:cs typeface="+mn-lt"/>
              </a:rPr>
              <a:t>бадњак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се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пресеца</a:t>
            </a:r>
            <a:r>
              <a:rPr lang="sr-Latn-RS" sz="1700">
                <a:ea typeface="+mn-lt"/>
                <a:cs typeface="+mn-lt"/>
              </a:rPr>
              <a:t> и </a:t>
            </a:r>
            <a:r>
              <a:rPr lang="sr-Latn-RS" sz="1700" err="1">
                <a:ea typeface="+mn-lt"/>
                <a:cs typeface="+mn-lt"/>
              </a:rPr>
              <a:t>заједно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са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сламом</a:t>
            </a:r>
            <a:r>
              <a:rPr lang="sr-Latn-RS" sz="1700">
                <a:ea typeface="+mn-lt"/>
                <a:cs typeface="+mn-lt"/>
              </a:rPr>
              <a:t> и </a:t>
            </a:r>
            <a:r>
              <a:rPr lang="sr-Latn-RS" sz="1700" err="1">
                <a:ea typeface="+mn-lt"/>
                <a:cs typeface="+mn-lt"/>
              </a:rPr>
              <a:t>печеницом</a:t>
            </a:r>
            <a:r>
              <a:rPr lang="sr-Latn-RS" sz="1700">
                <a:ea typeface="+mn-lt"/>
                <a:cs typeface="+mn-lt"/>
              </a:rPr>
              <a:t> </a:t>
            </a:r>
            <a:r>
              <a:rPr lang="sr-Latn-RS" sz="1700" err="1">
                <a:ea typeface="+mn-lt"/>
                <a:cs typeface="+mn-lt"/>
              </a:rPr>
              <a:t>уноси</a:t>
            </a:r>
            <a:r>
              <a:rPr lang="sr-Latn-RS" sz="1700">
                <a:ea typeface="+mn-lt"/>
                <a:cs typeface="+mn-lt"/>
              </a:rPr>
              <a:t> у </a:t>
            </a:r>
            <a:r>
              <a:rPr lang="sr-Latn-RS" sz="1700" err="1">
                <a:ea typeface="+mn-lt"/>
                <a:cs typeface="+mn-lt"/>
              </a:rPr>
              <a:t>кућу</a:t>
            </a:r>
            <a:r>
              <a:rPr lang="sr-Latn-RS" sz="1700">
                <a:ea typeface="+mn-lt"/>
                <a:cs typeface="+mn-lt"/>
              </a:rPr>
              <a:t>.</a:t>
            </a:r>
            <a:endParaRPr lang="sr-Latn-RS" sz="1700"/>
          </a:p>
        </p:txBody>
      </p:sp>
    </p:spTree>
    <p:extLst>
      <p:ext uri="{BB962C8B-B14F-4D97-AF65-F5344CB8AC3E}">
        <p14:creationId xmlns:p14="http://schemas.microsoft.com/office/powerpoint/2010/main" val="3481895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7">
            <a:extLst>
              <a:ext uri="{FF2B5EF4-FFF2-40B4-BE49-F238E27FC236}">
                <a16:creationId xmlns:a16="http://schemas.microsoft.com/office/drawing/2014/main" id="{22F24225-0E3A-40A5-A927-CEFC14438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9" name="Freeform: Shape 9">
            <a:extLst>
              <a:ext uri="{FF2B5EF4-FFF2-40B4-BE49-F238E27FC236}">
                <a16:creationId xmlns:a16="http://schemas.microsoft.com/office/drawing/2014/main" id="{5B02B8FB-EF36-4677-B5B5-E9B989F25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83796" cy="6858000"/>
          </a:xfrm>
          <a:custGeom>
            <a:avLst/>
            <a:gdLst>
              <a:gd name="connsiteX0" fmla="*/ 0 w 4583796"/>
              <a:gd name="connsiteY0" fmla="*/ 0 h 6858000"/>
              <a:gd name="connsiteX1" fmla="*/ 1087374 w 4583796"/>
              <a:gd name="connsiteY1" fmla="*/ 0 h 6858000"/>
              <a:gd name="connsiteX2" fmla="*/ 1598212 w 4583796"/>
              <a:gd name="connsiteY2" fmla="*/ 0 h 6858000"/>
              <a:gd name="connsiteX3" fmla="*/ 2960773 w 4583796"/>
              <a:gd name="connsiteY3" fmla="*/ 0 h 6858000"/>
              <a:gd name="connsiteX4" fmla="*/ 2982897 w 4583796"/>
              <a:gd name="connsiteY4" fmla="*/ 14997 h 6858000"/>
              <a:gd name="connsiteX5" fmla="*/ 4583796 w 4583796"/>
              <a:gd name="connsiteY5" fmla="*/ 3621656 h 6858000"/>
              <a:gd name="connsiteX6" fmla="*/ 2709446 w 4583796"/>
              <a:gd name="connsiteY6" fmla="*/ 6374814 h 6858000"/>
              <a:gd name="connsiteX7" fmla="*/ 2192798 w 4583796"/>
              <a:gd name="connsiteY7" fmla="*/ 6780599 h 6858000"/>
              <a:gd name="connsiteX8" fmla="*/ 2081042 w 4583796"/>
              <a:gd name="connsiteY8" fmla="*/ 6858000 h 6858000"/>
              <a:gd name="connsiteX9" fmla="*/ 1598212 w 4583796"/>
              <a:gd name="connsiteY9" fmla="*/ 6858000 h 6858000"/>
              <a:gd name="connsiteX10" fmla="*/ 1087374 w 4583796"/>
              <a:gd name="connsiteY10" fmla="*/ 6858000 h 6858000"/>
              <a:gd name="connsiteX11" fmla="*/ 0 w 4583796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83796" h="6858000">
                <a:moveTo>
                  <a:pt x="0" y="0"/>
                </a:moveTo>
                <a:lnTo>
                  <a:pt x="1087374" y="0"/>
                </a:lnTo>
                <a:lnTo>
                  <a:pt x="1598212" y="0"/>
                </a:lnTo>
                <a:lnTo>
                  <a:pt x="2960773" y="0"/>
                </a:lnTo>
                <a:lnTo>
                  <a:pt x="2982897" y="14997"/>
                </a:lnTo>
                <a:cubicBezTo>
                  <a:pt x="4010060" y="754641"/>
                  <a:pt x="4583796" y="2093192"/>
                  <a:pt x="4583796" y="3621656"/>
                </a:cubicBezTo>
                <a:cubicBezTo>
                  <a:pt x="4583796" y="4969131"/>
                  <a:pt x="3655071" y="5602839"/>
                  <a:pt x="2709446" y="6374814"/>
                </a:cubicBezTo>
                <a:cubicBezTo>
                  <a:pt x="2537243" y="6515397"/>
                  <a:pt x="2366616" y="6653108"/>
                  <a:pt x="2192798" y="6780599"/>
                </a:cubicBezTo>
                <a:lnTo>
                  <a:pt x="2081042" y="6858000"/>
                </a:lnTo>
                <a:lnTo>
                  <a:pt x="1598212" y="6858000"/>
                </a:lnTo>
                <a:lnTo>
                  <a:pt x="108737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1">
            <a:extLst>
              <a:ext uri="{FF2B5EF4-FFF2-40B4-BE49-F238E27FC236}">
                <a16:creationId xmlns:a16="http://schemas.microsoft.com/office/drawing/2014/main" id="{BE30D5C6-EC5C-4D78-8689-1B6822BFF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00120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3" name="Freeform: Shape 13">
            <a:extLst>
              <a:ext uri="{FF2B5EF4-FFF2-40B4-BE49-F238E27FC236}">
                <a16:creationId xmlns:a16="http://schemas.microsoft.com/office/drawing/2014/main" id="{12A73499-12A4-4080-B0DE-351867697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0113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5" name="Freeform: Shape 15">
            <a:extLst>
              <a:ext uri="{FF2B5EF4-FFF2-40B4-BE49-F238E27FC236}">
                <a16:creationId xmlns:a16="http://schemas.microsoft.com/office/drawing/2014/main" id="{60A52FE6-BB17-4BE4-BFA1-8896FD7CF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48872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7" name="Freeform: Shape 17">
            <a:extLst>
              <a:ext uri="{FF2B5EF4-FFF2-40B4-BE49-F238E27FC236}">
                <a16:creationId xmlns:a16="http://schemas.microsoft.com/office/drawing/2014/main" id="{A7BBF837-70DD-4FFD-A87C-FAD1F5D8A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00120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9" name="Freeform: Shape 19">
            <a:extLst>
              <a:ext uri="{FF2B5EF4-FFF2-40B4-BE49-F238E27FC236}">
                <a16:creationId xmlns:a16="http://schemas.microsoft.com/office/drawing/2014/main" id="{CE5EB792-CB0B-44C0-9561-24A263D87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0113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1" name="Freeform: Shape 21">
            <a:extLst>
              <a:ext uri="{FF2B5EF4-FFF2-40B4-BE49-F238E27FC236}">
                <a16:creationId xmlns:a16="http://schemas.microsoft.com/office/drawing/2014/main" id="{C0FB4A96-0FD5-4642-8CE2-57623A3A4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48872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A5C90776-8BC1-4CF4-83C3-17083C22F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218" y="1833229"/>
            <a:ext cx="3161338" cy="2934031"/>
          </a:xfrm>
        </p:spPr>
        <p:txBody>
          <a:bodyPr anchor="ctr">
            <a:normAutofit/>
          </a:bodyPr>
          <a:lstStyle/>
          <a:p>
            <a:r>
              <a:rPr lang="sr-Latn-RS" err="1">
                <a:ea typeface="Meiryo"/>
              </a:rPr>
              <a:t>Како</a:t>
            </a:r>
            <a:r>
              <a:rPr lang="sr-Latn-RS">
                <a:ea typeface="Meiryo"/>
              </a:rPr>
              <a:t> </a:t>
            </a:r>
            <a:r>
              <a:rPr lang="sr-Latn-RS" err="1">
                <a:ea typeface="Meiryo"/>
              </a:rPr>
              <a:t>се</a:t>
            </a:r>
            <a:r>
              <a:rPr lang="sr-Latn-RS">
                <a:ea typeface="Meiryo"/>
              </a:rPr>
              <a:t> </a:t>
            </a:r>
            <a:r>
              <a:rPr lang="sr-Latn-RS" err="1">
                <a:ea typeface="Meiryo"/>
              </a:rPr>
              <a:t>сече</a:t>
            </a:r>
            <a:r>
              <a:rPr lang="sr-Latn-RS">
                <a:ea typeface="Meiryo"/>
              </a:rPr>
              <a:t> </a:t>
            </a:r>
            <a:r>
              <a:rPr lang="sr-Latn-RS" err="1">
                <a:ea typeface="Meiryo"/>
              </a:rPr>
              <a:t>бадњак</a:t>
            </a:r>
            <a:r>
              <a:rPr lang="sr-Latn-RS">
                <a:ea typeface="Meiryo"/>
              </a:rPr>
              <a:t>?</a:t>
            </a:r>
            <a:endParaRPr lang="sr-Latn-RS" err="1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3912592A-4F05-46F6-AA45-9E77F60E6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9492" y="798648"/>
            <a:ext cx="5976769" cy="5006508"/>
          </a:xfrm>
        </p:spPr>
        <p:txBody>
          <a:bodyPr vert="horz" lIns="109728" tIns="109728" rIns="109728" bIns="91440" rtlCol="0" anchor="ctr">
            <a:normAutofit/>
          </a:bodyPr>
          <a:lstStyle/>
          <a:p>
            <a:pPr>
              <a:lnSpc>
                <a:spcPct val="130000"/>
              </a:lnSpc>
            </a:pPr>
            <a:r>
              <a:rPr lang="sr-Latn-RS" sz="1600" err="1">
                <a:ea typeface="+mn-lt"/>
                <a:cs typeface="+mn-lt"/>
              </a:rPr>
              <a:t>Пре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изласка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сунца</a:t>
            </a:r>
            <a:r>
              <a:rPr lang="sr-Latn-RS" sz="1600">
                <a:ea typeface="+mn-lt"/>
                <a:cs typeface="+mn-lt"/>
              </a:rPr>
              <a:t>, </a:t>
            </a:r>
            <a:r>
              <a:rPr lang="sr-Latn-RS" sz="1600" err="1">
                <a:ea typeface="+mn-lt"/>
                <a:cs typeface="+mn-lt"/>
              </a:rPr>
              <a:t>на</a:t>
            </a:r>
            <a:r>
              <a:rPr lang="sr-Latn-RS" sz="1600">
                <a:ea typeface="+mn-lt"/>
                <a:cs typeface="+mn-lt"/>
              </a:rPr>
              <a:t> Бадњи дан, </a:t>
            </a:r>
            <a:r>
              <a:rPr lang="sr-Latn-RS" sz="1600" err="1">
                <a:ea typeface="+mn-lt"/>
                <a:cs typeface="+mn-lt"/>
              </a:rPr>
              <a:t>домаћин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синовима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или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унуцима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одлази</a:t>
            </a:r>
            <a:r>
              <a:rPr lang="sr-Latn-RS" sz="1600">
                <a:ea typeface="+mn-lt"/>
                <a:cs typeface="+mn-lt"/>
              </a:rPr>
              <a:t> у </a:t>
            </a:r>
            <a:r>
              <a:rPr lang="sr-Latn-RS" sz="1600" err="1">
                <a:ea typeface="+mn-lt"/>
                <a:cs typeface="+mn-lt"/>
              </a:rPr>
              <a:t>шуму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да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сече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бадњак</a:t>
            </a:r>
            <a:r>
              <a:rPr lang="sr-Latn-RS" sz="1600">
                <a:ea typeface="+mn-lt"/>
                <a:cs typeface="+mn-lt"/>
              </a:rPr>
              <a:t>. </a:t>
            </a:r>
            <a:r>
              <a:rPr lang="sr-Latn-RS" sz="1600" err="1">
                <a:ea typeface="+mn-lt"/>
                <a:cs typeface="+mn-lt"/>
              </a:rPr>
              <a:t>Бира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обично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млад</a:t>
            </a:r>
            <a:r>
              <a:rPr lang="sr-Latn-RS" sz="1600">
                <a:ea typeface="+mn-lt"/>
                <a:cs typeface="+mn-lt"/>
              </a:rPr>
              <a:t> и </a:t>
            </a:r>
            <a:r>
              <a:rPr lang="sr-Latn-RS" sz="1600" err="1">
                <a:ea typeface="+mn-lt"/>
                <a:cs typeface="+mn-lt"/>
              </a:rPr>
              <a:t>прав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церић</a:t>
            </a:r>
            <a:r>
              <a:rPr lang="sr-Latn-RS" sz="1600">
                <a:ea typeface="+mn-lt"/>
                <a:cs typeface="+mn-lt"/>
              </a:rPr>
              <a:t>, </a:t>
            </a:r>
            <a:r>
              <a:rPr lang="sr-Latn-RS" sz="1600" err="1">
                <a:ea typeface="+mn-lt"/>
                <a:cs typeface="+mn-lt"/>
              </a:rPr>
              <a:t>ако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нема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церића</a:t>
            </a:r>
            <a:r>
              <a:rPr lang="sr-Latn-RS" sz="1600">
                <a:ea typeface="+mn-lt"/>
                <a:cs typeface="+mn-lt"/>
              </a:rPr>
              <a:t>, </a:t>
            </a:r>
            <a:r>
              <a:rPr lang="sr-Latn-RS" sz="1600" err="1">
                <a:ea typeface="+mn-lt"/>
                <a:cs typeface="+mn-lt"/>
              </a:rPr>
              <a:t>може</a:t>
            </a:r>
            <a:r>
              <a:rPr lang="sr-Latn-RS" sz="1600">
                <a:ea typeface="+mn-lt"/>
                <a:cs typeface="+mn-lt"/>
              </a:rPr>
              <a:t> и </a:t>
            </a:r>
            <a:r>
              <a:rPr lang="sr-Latn-RS" sz="1600" err="1">
                <a:ea typeface="+mn-lt"/>
                <a:cs typeface="+mn-lt"/>
              </a:rPr>
              <a:t>храст</a:t>
            </a:r>
            <a:r>
              <a:rPr lang="sr-Latn-RS" sz="1600">
                <a:ea typeface="+mn-lt"/>
                <a:cs typeface="+mn-lt"/>
              </a:rPr>
              <a:t>. </a:t>
            </a:r>
            <a:r>
              <a:rPr lang="sr-Latn-RS" sz="1600" err="1">
                <a:ea typeface="+mn-lt"/>
                <a:cs typeface="+mn-lt"/>
              </a:rPr>
              <a:t>Стабло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церића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треба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да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буде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толико</a:t>
            </a:r>
            <a:r>
              <a:rPr lang="sr-Latn-RS" sz="1600">
                <a:ea typeface="+mn-lt"/>
                <a:cs typeface="+mn-lt"/>
              </a:rPr>
              <a:t>, </a:t>
            </a:r>
            <a:r>
              <a:rPr lang="sr-Latn-RS" sz="1600" err="1">
                <a:ea typeface="+mn-lt"/>
                <a:cs typeface="+mn-lt"/>
              </a:rPr>
              <a:t>да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га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домаћин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на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рамену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може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донети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кући</a:t>
            </a:r>
            <a:r>
              <a:rPr lang="sr-Latn-RS" sz="1600">
                <a:ea typeface="+mn-lt"/>
                <a:cs typeface="+mn-lt"/>
              </a:rPr>
              <a:t>. </a:t>
            </a:r>
            <a:r>
              <a:rPr lang="sr-Latn-RS" sz="1600" err="1">
                <a:ea typeface="+mn-lt"/>
                <a:cs typeface="+mn-lt"/>
              </a:rPr>
              <a:t>Када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одабере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одговарајуће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дрво</a:t>
            </a:r>
            <a:r>
              <a:rPr lang="sr-Latn-RS" sz="1600">
                <a:ea typeface="+mn-lt"/>
                <a:cs typeface="+mn-lt"/>
              </a:rPr>
              <a:t>, </a:t>
            </a:r>
            <a:r>
              <a:rPr lang="sr-Latn-RS" sz="1600" err="1">
                <a:ea typeface="+mn-lt"/>
                <a:cs typeface="+mn-lt"/>
              </a:rPr>
              <a:t>домаћин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окрене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истоку</a:t>
            </a:r>
            <a:r>
              <a:rPr lang="sr-Latn-RS" sz="1600">
                <a:ea typeface="+mn-lt"/>
                <a:cs typeface="+mn-lt"/>
              </a:rPr>
              <a:t>, </a:t>
            </a:r>
            <a:r>
              <a:rPr lang="sr-Latn-RS" sz="1600" err="1">
                <a:ea typeface="+mn-lt"/>
                <a:cs typeface="+mn-lt"/>
              </a:rPr>
              <a:t>три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пута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прекрсти</a:t>
            </a:r>
            <a:r>
              <a:rPr lang="sr-Latn-RS" sz="1600">
                <a:ea typeface="+mn-lt"/>
                <a:cs typeface="+mn-lt"/>
              </a:rPr>
              <a:t>, </a:t>
            </a:r>
            <a:r>
              <a:rPr lang="sr-Latn-RS" sz="1600" err="1">
                <a:ea typeface="+mn-lt"/>
                <a:cs typeface="+mn-lt"/>
              </a:rPr>
              <a:t>помене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Бога</a:t>
            </a:r>
            <a:r>
              <a:rPr lang="sr-Latn-RS" sz="1600">
                <a:ea typeface="+mn-lt"/>
                <a:cs typeface="+mn-lt"/>
              </a:rPr>
              <a:t>, </a:t>
            </a:r>
            <a:r>
              <a:rPr lang="sr-Latn-RS" sz="1600" err="1">
                <a:ea typeface="+mn-lt"/>
                <a:cs typeface="+mn-lt"/>
              </a:rPr>
              <a:t>своју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славу</a:t>
            </a:r>
            <a:r>
              <a:rPr lang="sr-Latn-RS" sz="1600">
                <a:ea typeface="+mn-lt"/>
                <a:cs typeface="+mn-lt"/>
              </a:rPr>
              <a:t> и </a:t>
            </a:r>
            <a:r>
              <a:rPr lang="sr-Latn-RS" sz="1600" err="1">
                <a:ea typeface="+mn-lt"/>
                <a:cs typeface="+mn-lt"/>
              </a:rPr>
              <a:t>сутрашњи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празник</a:t>
            </a:r>
            <a:r>
              <a:rPr lang="sr-Latn-RS" sz="1600">
                <a:ea typeface="+mn-lt"/>
                <a:cs typeface="+mn-lt"/>
              </a:rPr>
              <a:t>, </a:t>
            </a:r>
            <a:r>
              <a:rPr lang="sr-Latn-RS" sz="1600" err="1">
                <a:ea typeface="+mn-lt"/>
                <a:cs typeface="+mn-lt"/>
              </a:rPr>
              <a:t>узима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секиру</a:t>
            </a:r>
            <a:r>
              <a:rPr lang="sr-Latn-RS" sz="1600">
                <a:ea typeface="+mn-lt"/>
                <a:cs typeface="+mn-lt"/>
              </a:rPr>
              <a:t> у </a:t>
            </a:r>
            <a:r>
              <a:rPr lang="sr-Latn-RS" sz="1600" err="1">
                <a:ea typeface="+mn-lt"/>
                <a:cs typeface="+mn-lt"/>
              </a:rPr>
              <a:t>руке</a:t>
            </a:r>
            <a:r>
              <a:rPr lang="sr-Latn-RS" sz="1600">
                <a:ea typeface="+mn-lt"/>
                <a:cs typeface="+mn-lt"/>
              </a:rPr>
              <a:t> и </a:t>
            </a:r>
            <a:r>
              <a:rPr lang="sr-Latn-RS" sz="1600" err="1">
                <a:ea typeface="+mn-lt"/>
                <a:cs typeface="+mn-lt"/>
              </a:rPr>
              <a:t>сече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бадњак</a:t>
            </a:r>
            <a:r>
              <a:rPr lang="sr-Latn-RS" sz="1600">
                <a:ea typeface="+mn-lt"/>
                <a:cs typeface="+mn-lt"/>
              </a:rPr>
              <a:t>. </a:t>
            </a:r>
            <a:r>
              <a:rPr lang="sr-Latn-RS" sz="1600" err="1">
                <a:ea typeface="+mn-lt"/>
                <a:cs typeface="+mn-lt"/>
              </a:rPr>
              <a:t>Бадњак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сече</a:t>
            </a:r>
            <a:r>
              <a:rPr lang="sr-Latn-RS" sz="1600">
                <a:ea typeface="+mn-lt"/>
                <a:cs typeface="+mn-lt"/>
              </a:rPr>
              <a:t> и </a:t>
            </a:r>
            <a:r>
              <a:rPr lang="sr-Latn-RS" sz="1600" err="1">
                <a:ea typeface="+mn-lt"/>
                <a:cs typeface="+mn-lt"/>
              </a:rPr>
              <a:t>засеца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секиром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укосо</a:t>
            </a:r>
            <a:r>
              <a:rPr lang="sr-Latn-RS" sz="1600">
                <a:ea typeface="+mn-lt"/>
                <a:cs typeface="+mn-lt"/>
              </a:rPr>
              <a:t>, и </a:t>
            </a:r>
            <a:r>
              <a:rPr lang="sr-Latn-RS" sz="1600" err="1">
                <a:ea typeface="+mn-lt"/>
                <a:cs typeface="+mn-lt"/>
              </a:rPr>
              <a:t>то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источне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стране</a:t>
            </a:r>
            <a:r>
              <a:rPr lang="sr-Latn-RS" sz="1600">
                <a:ea typeface="+mn-lt"/>
                <a:cs typeface="+mn-lt"/>
              </a:rPr>
              <a:t>. </a:t>
            </a:r>
            <a:r>
              <a:rPr lang="sr-Latn-RS" sz="1600" err="1">
                <a:ea typeface="+mn-lt"/>
                <a:cs typeface="+mn-lt"/>
              </a:rPr>
              <a:t>По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народном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веровању</a:t>
            </a:r>
            <a:r>
              <a:rPr lang="sr-Latn-RS" sz="1600">
                <a:ea typeface="+mn-lt"/>
                <a:cs typeface="+mn-lt"/>
              </a:rPr>
              <a:t>, </a:t>
            </a:r>
            <a:r>
              <a:rPr lang="sr-Latn-RS" sz="1600" err="1">
                <a:ea typeface="+mn-lt"/>
                <a:cs typeface="+mn-lt"/>
              </a:rPr>
              <a:t>бадњак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мора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посећи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три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снажна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ударца</a:t>
            </a:r>
            <a:r>
              <a:rPr lang="sr-Latn-RS" sz="1600">
                <a:ea typeface="+mn-lt"/>
                <a:cs typeface="+mn-lt"/>
              </a:rPr>
              <a:t>. </a:t>
            </a:r>
            <a:r>
              <a:rPr lang="sr-Latn-RS" sz="1600" err="1">
                <a:ea typeface="+mn-lt"/>
                <a:cs typeface="+mn-lt"/>
              </a:rPr>
              <a:t>Што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секира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од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три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пута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не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пресече</a:t>
            </a:r>
            <a:r>
              <a:rPr lang="sr-Latn-RS" sz="1600">
                <a:ea typeface="+mn-lt"/>
                <a:cs typeface="+mn-lt"/>
              </a:rPr>
              <a:t>, </a:t>
            </a:r>
            <a:r>
              <a:rPr lang="sr-Latn-RS" sz="1600" err="1">
                <a:ea typeface="+mn-lt"/>
                <a:cs typeface="+mn-lt"/>
              </a:rPr>
              <a:t>довршава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ломљењем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или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увртањем</a:t>
            </a:r>
            <a:r>
              <a:rPr lang="sr-Latn-RS" sz="1600">
                <a:ea typeface="+mn-lt"/>
                <a:cs typeface="+mn-lt"/>
              </a:rPr>
              <a:t> (</a:t>
            </a:r>
            <a:r>
              <a:rPr lang="sr-Latn-RS" sz="1600" err="1">
                <a:ea typeface="+mn-lt"/>
                <a:cs typeface="+mn-lt"/>
              </a:rPr>
              <a:t>сукањем</a:t>
            </a:r>
            <a:r>
              <a:rPr lang="sr-Latn-RS" sz="1600">
                <a:ea typeface="+mn-lt"/>
                <a:cs typeface="+mn-lt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238489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7">
            <a:extLst>
              <a:ext uri="{FF2B5EF4-FFF2-40B4-BE49-F238E27FC236}">
                <a16:creationId xmlns:a16="http://schemas.microsoft.com/office/drawing/2014/main" id="{22F24225-0E3A-40A5-A927-CEFC14438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9" name="Freeform: Shape 9">
            <a:extLst>
              <a:ext uri="{FF2B5EF4-FFF2-40B4-BE49-F238E27FC236}">
                <a16:creationId xmlns:a16="http://schemas.microsoft.com/office/drawing/2014/main" id="{5B02B8FB-EF36-4677-B5B5-E9B989F25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83796" cy="6858000"/>
          </a:xfrm>
          <a:custGeom>
            <a:avLst/>
            <a:gdLst>
              <a:gd name="connsiteX0" fmla="*/ 0 w 4583796"/>
              <a:gd name="connsiteY0" fmla="*/ 0 h 6858000"/>
              <a:gd name="connsiteX1" fmla="*/ 1087374 w 4583796"/>
              <a:gd name="connsiteY1" fmla="*/ 0 h 6858000"/>
              <a:gd name="connsiteX2" fmla="*/ 1598212 w 4583796"/>
              <a:gd name="connsiteY2" fmla="*/ 0 h 6858000"/>
              <a:gd name="connsiteX3" fmla="*/ 2960773 w 4583796"/>
              <a:gd name="connsiteY3" fmla="*/ 0 h 6858000"/>
              <a:gd name="connsiteX4" fmla="*/ 2982897 w 4583796"/>
              <a:gd name="connsiteY4" fmla="*/ 14997 h 6858000"/>
              <a:gd name="connsiteX5" fmla="*/ 4583796 w 4583796"/>
              <a:gd name="connsiteY5" fmla="*/ 3621656 h 6858000"/>
              <a:gd name="connsiteX6" fmla="*/ 2709446 w 4583796"/>
              <a:gd name="connsiteY6" fmla="*/ 6374814 h 6858000"/>
              <a:gd name="connsiteX7" fmla="*/ 2192798 w 4583796"/>
              <a:gd name="connsiteY7" fmla="*/ 6780599 h 6858000"/>
              <a:gd name="connsiteX8" fmla="*/ 2081042 w 4583796"/>
              <a:gd name="connsiteY8" fmla="*/ 6858000 h 6858000"/>
              <a:gd name="connsiteX9" fmla="*/ 1598212 w 4583796"/>
              <a:gd name="connsiteY9" fmla="*/ 6858000 h 6858000"/>
              <a:gd name="connsiteX10" fmla="*/ 1087374 w 4583796"/>
              <a:gd name="connsiteY10" fmla="*/ 6858000 h 6858000"/>
              <a:gd name="connsiteX11" fmla="*/ 0 w 4583796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83796" h="6858000">
                <a:moveTo>
                  <a:pt x="0" y="0"/>
                </a:moveTo>
                <a:lnTo>
                  <a:pt x="1087374" y="0"/>
                </a:lnTo>
                <a:lnTo>
                  <a:pt x="1598212" y="0"/>
                </a:lnTo>
                <a:lnTo>
                  <a:pt x="2960773" y="0"/>
                </a:lnTo>
                <a:lnTo>
                  <a:pt x="2982897" y="14997"/>
                </a:lnTo>
                <a:cubicBezTo>
                  <a:pt x="4010060" y="754641"/>
                  <a:pt x="4583796" y="2093192"/>
                  <a:pt x="4583796" y="3621656"/>
                </a:cubicBezTo>
                <a:cubicBezTo>
                  <a:pt x="4583796" y="4969131"/>
                  <a:pt x="3655071" y="5602839"/>
                  <a:pt x="2709446" y="6374814"/>
                </a:cubicBezTo>
                <a:cubicBezTo>
                  <a:pt x="2537243" y="6515397"/>
                  <a:pt x="2366616" y="6653108"/>
                  <a:pt x="2192798" y="6780599"/>
                </a:cubicBezTo>
                <a:lnTo>
                  <a:pt x="2081042" y="6858000"/>
                </a:lnTo>
                <a:lnTo>
                  <a:pt x="1598212" y="6858000"/>
                </a:lnTo>
                <a:lnTo>
                  <a:pt x="108737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1">
            <a:extLst>
              <a:ext uri="{FF2B5EF4-FFF2-40B4-BE49-F238E27FC236}">
                <a16:creationId xmlns:a16="http://schemas.microsoft.com/office/drawing/2014/main" id="{BE30D5C6-EC5C-4D78-8689-1B6822BFF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00120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3" name="Freeform: Shape 13">
            <a:extLst>
              <a:ext uri="{FF2B5EF4-FFF2-40B4-BE49-F238E27FC236}">
                <a16:creationId xmlns:a16="http://schemas.microsoft.com/office/drawing/2014/main" id="{12A73499-12A4-4080-B0DE-351867697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0113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5" name="Freeform: Shape 15">
            <a:extLst>
              <a:ext uri="{FF2B5EF4-FFF2-40B4-BE49-F238E27FC236}">
                <a16:creationId xmlns:a16="http://schemas.microsoft.com/office/drawing/2014/main" id="{60A52FE6-BB17-4BE4-BFA1-8896FD7CF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48872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7" name="Freeform: Shape 17">
            <a:extLst>
              <a:ext uri="{FF2B5EF4-FFF2-40B4-BE49-F238E27FC236}">
                <a16:creationId xmlns:a16="http://schemas.microsoft.com/office/drawing/2014/main" id="{A7BBF837-70DD-4FFD-A87C-FAD1F5D8A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00120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9" name="Freeform: Shape 19">
            <a:extLst>
              <a:ext uri="{FF2B5EF4-FFF2-40B4-BE49-F238E27FC236}">
                <a16:creationId xmlns:a16="http://schemas.microsoft.com/office/drawing/2014/main" id="{CE5EB792-CB0B-44C0-9561-24A263D87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0113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1" name="Freeform: Shape 21">
            <a:extLst>
              <a:ext uri="{FF2B5EF4-FFF2-40B4-BE49-F238E27FC236}">
                <a16:creationId xmlns:a16="http://schemas.microsoft.com/office/drawing/2014/main" id="{C0FB4A96-0FD5-4642-8CE2-57623A3A4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48872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A5C90776-8BC1-4CF4-83C3-17083C22F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218" y="1833229"/>
            <a:ext cx="3161338" cy="2934031"/>
          </a:xfrm>
        </p:spPr>
        <p:txBody>
          <a:bodyPr anchor="ctr">
            <a:normAutofit/>
          </a:bodyPr>
          <a:lstStyle/>
          <a:p>
            <a:r>
              <a:rPr lang="sr-Latn-RS" err="1">
                <a:ea typeface="Meiryo"/>
              </a:rPr>
              <a:t>Како</a:t>
            </a:r>
            <a:r>
              <a:rPr lang="sr-Latn-RS">
                <a:ea typeface="Meiryo"/>
              </a:rPr>
              <a:t> </a:t>
            </a:r>
            <a:r>
              <a:rPr lang="sr-Latn-RS" err="1">
                <a:ea typeface="Meiryo"/>
              </a:rPr>
              <a:t>се</a:t>
            </a:r>
            <a:r>
              <a:rPr lang="sr-Latn-RS">
                <a:ea typeface="Meiryo"/>
              </a:rPr>
              <a:t> </a:t>
            </a:r>
            <a:r>
              <a:rPr lang="sr-Latn-RS" err="1">
                <a:ea typeface="Meiryo"/>
              </a:rPr>
              <a:t>сече</a:t>
            </a:r>
            <a:r>
              <a:rPr lang="sr-Latn-RS">
                <a:ea typeface="Meiryo"/>
              </a:rPr>
              <a:t> </a:t>
            </a:r>
            <a:r>
              <a:rPr lang="sr-Latn-RS" err="1">
                <a:ea typeface="Meiryo"/>
              </a:rPr>
              <a:t>бадњак</a:t>
            </a:r>
            <a:r>
              <a:rPr lang="sr-Latn-RS">
                <a:ea typeface="Meiryo"/>
              </a:rPr>
              <a:t>?</a:t>
            </a:r>
            <a:endParaRPr lang="sr-Latn-RS" err="1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3912592A-4F05-46F6-AA45-9E77F60E6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9492" y="798648"/>
            <a:ext cx="5976769" cy="5006508"/>
          </a:xfrm>
        </p:spPr>
        <p:txBody>
          <a:bodyPr vert="horz" lIns="109728" tIns="109728" rIns="109728" bIns="91440" rtlCol="0" anchor="ctr">
            <a:normAutofit/>
          </a:bodyPr>
          <a:lstStyle/>
          <a:p>
            <a:pPr>
              <a:lnSpc>
                <a:spcPct val="130000"/>
              </a:lnSpc>
            </a:pPr>
            <a:r>
              <a:rPr lang="sr-Latn-RS" sz="1600" err="1">
                <a:ea typeface="+mn-lt"/>
                <a:cs typeface="+mn-lt"/>
              </a:rPr>
              <a:t>Тај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ломљени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део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на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бадњаку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зове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брада</a:t>
            </a:r>
            <a:r>
              <a:rPr lang="sr-Latn-RS" sz="1600">
                <a:ea typeface="+mn-lt"/>
                <a:cs typeface="+mn-lt"/>
              </a:rPr>
              <a:t> и </a:t>
            </a:r>
            <a:r>
              <a:rPr lang="sr-Latn-RS" sz="1600" err="1">
                <a:ea typeface="+mn-lt"/>
                <a:cs typeface="+mn-lt"/>
              </a:rPr>
              <a:t>пожељно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је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да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буде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на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сваком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бадњаку</a:t>
            </a:r>
            <a:r>
              <a:rPr lang="sr-Latn-RS" sz="1600">
                <a:ea typeface="+mn-lt"/>
                <a:cs typeface="+mn-lt"/>
              </a:rPr>
              <a:t>. </a:t>
            </a:r>
            <a:r>
              <a:rPr lang="sr-Latn-RS" sz="1600" err="1">
                <a:ea typeface="+mn-lt"/>
                <a:cs typeface="+mn-lt"/>
              </a:rPr>
              <a:t>Води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рачуна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да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дрво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приликом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пада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падне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директно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на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земљу</a:t>
            </a:r>
            <a:r>
              <a:rPr lang="sr-Latn-RS" sz="1600">
                <a:ea typeface="+mn-lt"/>
                <a:cs typeface="+mn-lt"/>
              </a:rPr>
              <a:t>. </a:t>
            </a:r>
            <a:r>
              <a:rPr lang="sr-Latn-RS" sz="1600" err="1">
                <a:ea typeface="+mn-lt"/>
                <a:cs typeface="+mn-lt"/>
              </a:rPr>
              <a:t>Не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сме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се</a:t>
            </a:r>
            <a:r>
              <a:rPr lang="sr-Latn-RS" sz="1600">
                <a:ea typeface="+mn-lt"/>
                <a:cs typeface="+mn-lt"/>
              </a:rPr>
              <a:t>, </a:t>
            </a:r>
            <a:r>
              <a:rPr lang="sr-Latn-RS" sz="1600" err="1">
                <a:ea typeface="+mn-lt"/>
                <a:cs typeface="+mn-lt"/>
              </a:rPr>
              <a:t>дакле</a:t>
            </a:r>
            <a:r>
              <a:rPr lang="sr-Latn-RS" sz="1600">
                <a:ea typeface="+mn-lt"/>
                <a:cs typeface="+mn-lt"/>
              </a:rPr>
              <a:t>, </a:t>
            </a:r>
            <a:r>
              <a:rPr lang="sr-Latn-RS" sz="1600" err="1">
                <a:ea typeface="+mn-lt"/>
                <a:cs typeface="+mn-lt"/>
              </a:rPr>
              <a:t>зауставити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на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неком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дрвету</a:t>
            </a:r>
            <a:r>
              <a:rPr lang="sr-Latn-RS" sz="1600">
                <a:ea typeface="+mn-lt"/>
                <a:cs typeface="+mn-lt"/>
              </a:rPr>
              <a:t>. </a:t>
            </a:r>
            <a:r>
              <a:rPr lang="sr-Latn-RS" sz="1600" err="1">
                <a:ea typeface="+mn-lt"/>
                <a:cs typeface="+mn-lt"/>
              </a:rPr>
              <a:t>Ивер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од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бадњака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узима</a:t>
            </a:r>
            <a:r>
              <a:rPr lang="sr-Latn-RS" sz="1600">
                <a:ea typeface="+mn-lt"/>
                <a:cs typeface="+mn-lt"/>
              </a:rPr>
              <a:t> и </a:t>
            </a:r>
            <a:r>
              <a:rPr lang="sr-Latn-RS" sz="1600" err="1">
                <a:ea typeface="+mn-lt"/>
                <a:cs typeface="+mn-lt"/>
              </a:rPr>
              <a:t>ставља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међу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карлице</a:t>
            </a:r>
            <a:r>
              <a:rPr lang="sr-Latn-RS" sz="1600">
                <a:ea typeface="+mn-lt"/>
                <a:cs typeface="+mn-lt"/>
              </a:rPr>
              <a:t>, </a:t>
            </a:r>
            <a:r>
              <a:rPr lang="sr-Latn-RS" sz="1600" err="1">
                <a:ea typeface="+mn-lt"/>
                <a:cs typeface="+mn-lt"/>
              </a:rPr>
              <a:t>да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кајмак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буде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дебео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као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ивер</a:t>
            </a:r>
            <a:r>
              <a:rPr lang="sr-Latn-RS" sz="1600">
                <a:ea typeface="+mn-lt"/>
                <a:cs typeface="+mn-lt"/>
              </a:rPr>
              <a:t>. </a:t>
            </a:r>
            <a:r>
              <a:rPr lang="sr-Latn-RS" sz="1600" err="1">
                <a:ea typeface="+mn-lt"/>
                <a:cs typeface="+mn-lt"/>
              </a:rPr>
              <a:t>Кад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бадњак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донесе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кући</a:t>
            </a:r>
            <a:r>
              <a:rPr lang="sr-Latn-RS" sz="1600">
                <a:ea typeface="+mn-lt"/>
                <a:cs typeface="+mn-lt"/>
              </a:rPr>
              <a:t>, </a:t>
            </a:r>
            <a:r>
              <a:rPr lang="sr-Latn-RS" sz="1600" err="1">
                <a:ea typeface="+mn-lt"/>
                <a:cs typeface="+mn-lt"/>
              </a:rPr>
              <a:t>усправи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уз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кућу</a:t>
            </a:r>
            <a:r>
              <a:rPr lang="sr-Latn-RS" sz="1600">
                <a:ea typeface="+mn-lt"/>
                <a:cs typeface="+mn-lt"/>
              </a:rPr>
              <a:t>, </a:t>
            </a:r>
            <a:r>
              <a:rPr lang="sr-Latn-RS" sz="1600" err="1">
                <a:ea typeface="+mn-lt"/>
                <a:cs typeface="+mn-lt"/>
              </a:rPr>
              <a:t>поред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улазних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врата</a:t>
            </a:r>
            <a:r>
              <a:rPr lang="sr-Latn-RS" sz="1600">
                <a:ea typeface="+mn-lt"/>
                <a:cs typeface="+mn-lt"/>
              </a:rPr>
              <a:t>, </a:t>
            </a:r>
            <a:r>
              <a:rPr lang="sr-Latn-RS" sz="1600" err="1">
                <a:ea typeface="+mn-lt"/>
                <a:cs typeface="+mn-lt"/>
              </a:rPr>
              <a:t>где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стоји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до</a:t>
            </a:r>
            <a:r>
              <a:rPr lang="sr-Latn-RS" sz="1600">
                <a:ea typeface="+mn-lt"/>
                <a:cs typeface="+mn-lt"/>
              </a:rPr>
              <a:t> </a:t>
            </a:r>
            <a:r>
              <a:rPr lang="sr-Latn-RS" sz="1600" err="1">
                <a:ea typeface="+mn-lt"/>
                <a:cs typeface="+mn-lt"/>
              </a:rPr>
              <a:t>увече</a:t>
            </a:r>
            <a:r>
              <a:rPr lang="sr-Latn-RS" sz="1600">
                <a:ea typeface="+mn-lt"/>
                <a:cs typeface="+mn-lt"/>
              </a:rPr>
              <a:t>.</a:t>
            </a:r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719046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93B4D24-F4A8-4141-A20A-E0575D199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CCEEF8A-4A3A-4B35-AA57-D804767F5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0"/>
            <a:ext cx="12191696" cy="6170490"/>
            <a:chOff x="-2" y="0"/>
            <a:chExt cx="12191696" cy="617049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5A741C2-AB82-4BF5-9324-5D0B56A3D0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67675" y="-3167677"/>
              <a:ext cx="5856341" cy="12191695"/>
            </a:xfrm>
            <a:custGeom>
              <a:avLst/>
              <a:gdLst>
                <a:gd name="connsiteX0" fmla="*/ 0 w 5856341"/>
                <a:gd name="connsiteY0" fmla="*/ 12191695 h 12191695"/>
                <a:gd name="connsiteX1" fmla="*/ 0 w 5856341"/>
                <a:gd name="connsiteY1" fmla="*/ 0 h 12191695"/>
                <a:gd name="connsiteX2" fmla="*/ 243849 w 5856341"/>
                <a:gd name="connsiteY2" fmla="*/ 0 h 12191695"/>
                <a:gd name="connsiteX3" fmla="*/ 505121 w 5856341"/>
                <a:gd name="connsiteY3" fmla="*/ 0 h 12191695"/>
                <a:gd name="connsiteX4" fmla="*/ 723207 w 5856341"/>
                <a:gd name="connsiteY4" fmla="*/ 0 h 12191695"/>
                <a:gd name="connsiteX5" fmla="*/ 755828 w 5856341"/>
                <a:gd name="connsiteY5" fmla="*/ 0 h 12191695"/>
                <a:gd name="connsiteX6" fmla="*/ 1411868 w 5856341"/>
                <a:gd name="connsiteY6" fmla="*/ 0 h 12191695"/>
                <a:gd name="connsiteX7" fmla="*/ 1421034 w 5856341"/>
                <a:gd name="connsiteY7" fmla="*/ 0 h 12191695"/>
                <a:gd name="connsiteX8" fmla="*/ 1515206 w 5856341"/>
                <a:gd name="connsiteY8" fmla="*/ 0 h 12191695"/>
                <a:gd name="connsiteX9" fmla="*/ 2636151 w 5856341"/>
                <a:gd name="connsiteY9" fmla="*/ 0 h 12191695"/>
                <a:gd name="connsiteX10" fmla="*/ 4637890 w 5856341"/>
                <a:gd name="connsiteY10" fmla="*/ 0 h 12191695"/>
                <a:gd name="connsiteX11" fmla="*/ 4654499 w 5856341"/>
                <a:gd name="connsiteY11" fmla="*/ 26661 h 12191695"/>
                <a:gd name="connsiteX12" fmla="*/ 5856341 w 5856341"/>
                <a:gd name="connsiteY12" fmla="*/ 6438338 h 12191695"/>
                <a:gd name="connsiteX13" fmla="*/ 4449211 w 5856341"/>
                <a:gd name="connsiteY13" fmla="*/ 11332719 h 12191695"/>
                <a:gd name="connsiteX14" fmla="*/ 4061349 w 5856341"/>
                <a:gd name="connsiteY14" fmla="*/ 12054097 h 12191695"/>
                <a:gd name="connsiteX15" fmla="*/ 3977450 w 5856341"/>
                <a:gd name="connsiteY15" fmla="*/ 12191695 h 12191695"/>
                <a:gd name="connsiteX16" fmla="*/ 2636151 w 5856341"/>
                <a:gd name="connsiteY16" fmla="*/ 12191695 h 12191695"/>
                <a:gd name="connsiteX17" fmla="*/ 1421034 w 5856341"/>
                <a:gd name="connsiteY17" fmla="*/ 12191695 h 12191695"/>
                <a:gd name="connsiteX18" fmla="*/ 1411868 w 5856341"/>
                <a:gd name="connsiteY18" fmla="*/ 12191695 h 12191695"/>
                <a:gd name="connsiteX19" fmla="*/ 1283685 w 5856341"/>
                <a:gd name="connsiteY19" fmla="*/ 12191695 h 12191695"/>
                <a:gd name="connsiteX20" fmla="*/ 755828 w 5856341"/>
                <a:gd name="connsiteY20" fmla="*/ 12191695 h 12191695"/>
                <a:gd name="connsiteX21" fmla="*/ 723207 w 5856341"/>
                <a:gd name="connsiteY21" fmla="*/ 12191695 h 12191695"/>
                <a:gd name="connsiteX22" fmla="*/ 505121 w 5856341"/>
                <a:gd name="connsiteY22" fmla="*/ 12191695 h 12191695"/>
                <a:gd name="connsiteX23" fmla="*/ 243849 w 5856341"/>
                <a:gd name="connsiteY23" fmla="*/ 12191695 h 12191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856341" h="12191695">
                  <a:moveTo>
                    <a:pt x="0" y="12191695"/>
                  </a:moveTo>
                  <a:lnTo>
                    <a:pt x="0" y="0"/>
                  </a:lnTo>
                  <a:lnTo>
                    <a:pt x="243849" y="0"/>
                  </a:lnTo>
                  <a:lnTo>
                    <a:pt x="505121" y="0"/>
                  </a:lnTo>
                  <a:lnTo>
                    <a:pt x="723207" y="0"/>
                  </a:lnTo>
                  <a:lnTo>
                    <a:pt x="755828" y="0"/>
                  </a:lnTo>
                  <a:lnTo>
                    <a:pt x="1411868" y="0"/>
                  </a:lnTo>
                  <a:lnTo>
                    <a:pt x="1421034" y="0"/>
                  </a:lnTo>
                  <a:lnTo>
                    <a:pt x="1515206" y="0"/>
                  </a:lnTo>
                  <a:lnTo>
                    <a:pt x="2636151" y="0"/>
                  </a:lnTo>
                  <a:lnTo>
                    <a:pt x="4637890" y="0"/>
                  </a:lnTo>
                  <a:lnTo>
                    <a:pt x="4654499" y="26661"/>
                  </a:lnTo>
                  <a:cubicBezTo>
                    <a:pt x="5425621" y="1341551"/>
                    <a:pt x="5856341" y="3721137"/>
                    <a:pt x="5856341" y="6438338"/>
                  </a:cubicBezTo>
                  <a:cubicBezTo>
                    <a:pt x="5856341" y="8833790"/>
                    <a:pt x="5159120" y="9960353"/>
                    <a:pt x="4449211" y="11332719"/>
                  </a:cubicBezTo>
                  <a:cubicBezTo>
                    <a:pt x="4319934" y="11582638"/>
                    <a:pt x="4191839" y="11827452"/>
                    <a:pt x="4061349" y="12054097"/>
                  </a:cubicBezTo>
                  <a:lnTo>
                    <a:pt x="3977450" y="12191695"/>
                  </a:lnTo>
                  <a:lnTo>
                    <a:pt x="2636151" y="12191695"/>
                  </a:lnTo>
                  <a:lnTo>
                    <a:pt x="1421034" y="12191695"/>
                  </a:lnTo>
                  <a:lnTo>
                    <a:pt x="1411868" y="12191695"/>
                  </a:lnTo>
                  <a:lnTo>
                    <a:pt x="1283685" y="12191695"/>
                  </a:lnTo>
                  <a:lnTo>
                    <a:pt x="755828" y="12191695"/>
                  </a:lnTo>
                  <a:lnTo>
                    <a:pt x="723207" y="12191695"/>
                  </a:lnTo>
                  <a:lnTo>
                    <a:pt x="505121" y="12191695"/>
                  </a:lnTo>
                  <a:lnTo>
                    <a:pt x="243849" y="12191695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CD46807-BF17-4E5D-90A8-A062604C0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146277" y="-874927"/>
              <a:ext cx="1899138" cy="12191695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23926DB-76C8-474A-B5FB-F43C59E33F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143758" y="-1037574"/>
              <a:ext cx="1904176" cy="12191695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C1F5347-E00A-4E12-AC11-18E0B1AF2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247015" y="-1314429"/>
              <a:ext cx="1697663" cy="12191695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Naslov 1">
            <a:extLst>
              <a:ext uri="{FF2B5EF4-FFF2-40B4-BE49-F238E27FC236}">
                <a16:creationId xmlns:a16="http://schemas.microsoft.com/office/drawing/2014/main" id="{DC35E9CB-D7C6-432E-9912-BD5439B2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875" y="442913"/>
            <a:ext cx="6857365" cy="1344612"/>
          </a:xfrm>
        </p:spPr>
        <p:txBody>
          <a:bodyPr anchor="b">
            <a:normAutofit/>
          </a:bodyPr>
          <a:lstStyle/>
          <a:p>
            <a:r>
              <a:rPr lang="sr-Latn-RS" err="1">
                <a:ea typeface="Meiryo"/>
              </a:rPr>
              <a:t>Шта</a:t>
            </a:r>
            <a:r>
              <a:rPr lang="sr-Latn-RS">
                <a:ea typeface="Meiryo"/>
              </a:rPr>
              <a:t> </a:t>
            </a:r>
            <a:r>
              <a:rPr lang="sr-Latn-RS" err="1">
                <a:ea typeface="Meiryo"/>
              </a:rPr>
              <a:t>симболише</a:t>
            </a:r>
            <a:r>
              <a:rPr lang="sr-Latn-RS">
                <a:ea typeface="Meiryo"/>
              </a:rPr>
              <a:t> </a:t>
            </a:r>
            <a:r>
              <a:rPr lang="sr-Latn-RS" err="1">
                <a:ea typeface="Meiryo"/>
              </a:rPr>
              <a:t>бадњак</a:t>
            </a:r>
            <a:r>
              <a:rPr lang="sr-Latn-RS">
                <a:ea typeface="Meiryo"/>
              </a:rPr>
              <a:t>?</a:t>
            </a:r>
            <a:endParaRPr lang="sr-Latn-RS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CEA746D6-CA8E-4F5E-8AB4-F0C49D9EF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875" y="2107096"/>
            <a:ext cx="8391967" cy="2846567"/>
          </a:xfrm>
        </p:spPr>
        <p:txBody>
          <a:bodyPr vert="horz" lIns="109728" tIns="109728" rIns="109728" bIns="91440" rtlCol="0">
            <a:normAutofit/>
          </a:bodyPr>
          <a:lstStyle/>
          <a:p>
            <a:r>
              <a:rPr lang="sr-Latn-RS" err="1">
                <a:ea typeface="+mn-lt"/>
                <a:cs typeface="+mn-lt"/>
              </a:rPr>
              <a:t>Бадњак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символички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представља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оно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дрво</a:t>
            </a:r>
            <a:r>
              <a:rPr lang="sr-Latn-RS">
                <a:ea typeface="+mn-lt"/>
                <a:cs typeface="+mn-lt"/>
              </a:rPr>
              <a:t>, </a:t>
            </a:r>
            <a:r>
              <a:rPr lang="sr-Latn-RS" err="1">
                <a:ea typeface="+mn-lt"/>
                <a:cs typeface="+mn-lt"/>
              </a:rPr>
              <a:t>које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су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пастири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донели</a:t>
            </a:r>
            <a:r>
              <a:rPr lang="sr-Latn-RS">
                <a:ea typeface="+mn-lt"/>
                <a:cs typeface="+mn-lt"/>
              </a:rPr>
              <a:t> и </a:t>
            </a:r>
            <a:r>
              <a:rPr lang="sr-Latn-RS" err="1">
                <a:ea typeface="+mn-lt"/>
                <a:cs typeface="+mn-lt"/>
              </a:rPr>
              <a:t>које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је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праведни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Јосиф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заложио</a:t>
            </a:r>
            <a:r>
              <a:rPr lang="sr-Latn-RS">
                <a:ea typeface="+mn-lt"/>
                <a:cs typeface="+mn-lt"/>
              </a:rPr>
              <a:t> у </a:t>
            </a:r>
            <a:r>
              <a:rPr lang="sr-Latn-RS" err="1">
                <a:ea typeface="+mn-lt"/>
                <a:cs typeface="+mn-lt"/>
              </a:rPr>
              <a:t>хладној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пећини</a:t>
            </a:r>
            <a:r>
              <a:rPr lang="sr-Latn-RS">
                <a:ea typeface="+mn-lt"/>
                <a:cs typeface="+mn-lt"/>
              </a:rPr>
              <a:t>, </a:t>
            </a:r>
            <a:r>
              <a:rPr lang="sr-Latn-RS" err="1">
                <a:ea typeface="+mn-lt"/>
                <a:cs typeface="+mn-lt"/>
              </a:rPr>
              <a:t>када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се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Христос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родио</a:t>
            </a:r>
            <a:r>
              <a:rPr lang="sr-Latn-RS">
                <a:ea typeface="+mn-lt"/>
                <a:cs typeface="+mn-lt"/>
              </a:rPr>
              <a:t>. </a:t>
            </a:r>
            <a:r>
              <a:rPr lang="sr-Latn-RS" err="1">
                <a:ea typeface="+mn-lt"/>
                <a:cs typeface="+mn-lt"/>
              </a:rPr>
              <a:t>Бадњак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наговештава</a:t>
            </a:r>
            <a:r>
              <a:rPr lang="sr-Latn-RS">
                <a:ea typeface="+mn-lt"/>
                <a:cs typeface="+mn-lt"/>
              </a:rPr>
              <a:t> и </a:t>
            </a:r>
            <a:r>
              <a:rPr lang="sr-Latn-RS" err="1">
                <a:ea typeface="+mn-lt"/>
                <a:cs typeface="+mn-lt"/>
              </a:rPr>
              <a:t>дрво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Крста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Христовог</a:t>
            </a:r>
            <a:r>
              <a:rPr lang="sr-Latn-RS">
                <a:ea typeface="+mn-lt"/>
                <a:cs typeface="+mn-lt"/>
              </a:rPr>
              <a:t>.</a:t>
            </a:r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91405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9BB7E9A-6937-4BF0-9F51-A20F197B55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0939753-89D7-48A8-8441-B9FF25CE8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4167" y="0"/>
            <a:ext cx="5687681" cy="5708856"/>
          </a:xfrm>
          <a:custGeom>
            <a:avLst/>
            <a:gdLst>
              <a:gd name="connsiteX0" fmla="*/ 2787282 w 5687681"/>
              <a:gd name="connsiteY0" fmla="*/ 0 h 5708856"/>
              <a:gd name="connsiteX1" fmla="*/ 3988996 w 5687681"/>
              <a:gd name="connsiteY1" fmla="*/ 0 h 5708856"/>
              <a:gd name="connsiteX2" fmla="*/ 4236253 w 5687681"/>
              <a:gd name="connsiteY2" fmla="*/ 68070 h 5708856"/>
              <a:gd name="connsiteX3" fmla="*/ 4483543 w 5687681"/>
              <a:gd name="connsiteY3" fmla="*/ 168573 h 5708856"/>
              <a:gd name="connsiteX4" fmla="*/ 5265611 w 5687681"/>
              <a:gd name="connsiteY4" fmla="*/ 790441 h 5708856"/>
              <a:gd name="connsiteX5" fmla="*/ 5682608 w 5687681"/>
              <a:gd name="connsiteY5" fmla="*/ 1499885 h 5708856"/>
              <a:gd name="connsiteX6" fmla="*/ 5687681 w 5687681"/>
              <a:gd name="connsiteY6" fmla="*/ 1513862 h 5708856"/>
              <a:gd name="connsiteX7" fmla="*/ 5687681 w 5687681"/>
              <a:gd name="connsiteY7" fmla="*/ 3841322 h 5708856"/>
              <a:gd name="connsiteX8" fmla="*/ 5651147 w 5687681"/>
              <a:gd name="connsiteY8" fmla="*/ 3896489 h 5708856"/>
              <a:gd name="connsiteX9" fmla="*/ 4734255 w 5687681"/>
              <a:gd name="connsiteY9" fmla="*/ 4737639 h 5708856"/>
              <a:gd name="connsiteX10" fmla="*/ 4532663 w 5687681"/>
              <a:gd name="connsiteY10" fmla="*/ 4898543 h 5708856"/>
              <a:gd name="connsiteX11" fmla="*/ 2876165 w 5687681"/>
              <a:gd name="connsiteY11" fmla="*/ 5708856 h 5708856"/>
              <a:gd name="connsiteX12" fmla="*/ 694066 w 5687681"/>
              <a:gd name="connsiteY12" fmla="*/ 4391717 h 5708856"/>
              <a:gd name="connsiteX13" fmla="*/ 461517 w 5687681"/>
              <a:gd name="connsiteY13" fmla="*/ 4054756 h 5708856"/>
              <a:gd name="connsiteX14" fmla="*/ 0 w 5687681"/>
              <a:gd name="connsiteY14" fmla="*/ 2993139 h 5708856"/>
              <a:gd name="connsiteX15" fmla="*/ 278855 w 5687681"/>
              <a:gd name="connsiteY15" fmla="*/ 1849819 h 5708856"/>
              <a:gd name="connsiteX16" fmla="*/ 1047879 w 5687681"/>
              <a:gd name="connsiteY16" fmla="*/ 867400 h 5708856"/>
              <a:gd name="connsiteX17" fmla="*/ 2159714 w 5687681"/>
              <a:gd name="connsiteY17" fmla="*/ 186098 h 5708856"/>
              <a:gd name="connsiteX18" fmla="*/ 2785137 w 5687681"/>
              <a:gd name="connsiteY18" fmla="*/ 372 h 5708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687681" h="5708856">
                <a:moveTo>
                  <a:pt x="2787282" y="0"/>
                </a:moveTo>
                <a:lnTo>
                  <a:pt x="3988996" y="0"/>
                </a:lnTo>
                <a:lnTo>
                  <a:pt x="4236253" y="68070"/>
                </a:lnTo>
                <a:cubicBezTo>
                  <a:pt x="4321147" y="96843"/>
                  <a:pt x="4403628" y="130356"/>
                  <a:pt x="4483543" y="168573"/>
                </a:cubicBezTo>
                <a:cubicBezTo>
                  <a:pt x="4783119" y="311949"/>
                  <a:pt x="5046239" y="521215"/>
                  <a:pt x="5265611" y="790441"/>
                </a:cubicBezTo>
                <a:cubicBezTo>
                  <a:pt x="5433740" y="996857"/>
                  <a:pt x="5573537" y="1235870"/>
                  <a:pt x="5682608" y="1499885"/>
                </a:cubicBezTo>
                <a:lnTo>
                  <a:pt x="5687681" y="1513862"/>
                </a:lnTo>
                <a:lnTo>
                  <a:pt x="5687681" y="3841322"/>
                </a:lnTo>
                <a:lnTo>
                  <a:pt x="5651147" y="3896489"/>
                </a:lnTo>
                <a:cubicBezTo>
                  <a:pt x="5427171" y="4186934"/>
                  <a:pt x="5090625" y="4454446"/>
                  <a:pt x="4734255" y="4737639"/>
                </a:cubicBezTo>
                <a:cubicBezTo>
                  <a:pt x="4668506" y="4789825"/>
                  <a:pt x="4600584" y="4843856"/>
                  <a:pt x="4532663" y="4898543"/>
                </a:cubicBezTo>
                <a:cubicBezTo>
                  <a:pt x="3924681" y="5387974"/>
                  <a:pt x="3480945" y="5708856"/>
                  <a:pt x="2876165" y="5708856"/>
                </a:cubicBezTo>
                <a:cubicBezTo>
                  <a:pt x="1954665" y="5708856"/>
                  <a:pt x="1302047" y="5314966"/>
                  <a:pt x="694066" y="4391717"/>
                </a:cubicBezTo>
                <a:cubicBezTo>
                  <a:pt x="614503" y="4270875"/>
                  <a:pt x="536731" y="4160972"/>
                  <a:pt x="461517" y="4054756"/>
                </a:cubicBezTo>
                <a:cubicBezTo>
                  <a:pt x="149788" y="3614348"/>
                  <a:pt x="0" y="3385316"/>
                  <a:pt x="0" y="2993139"/>
                </a:cubicBezTo>
                <a:cubicBezTo>
                  <a:pt x="0" y="2603731"/>
                  <a:pt x="93889" y="2219065"/>
                  <a:pt x="278855" y="1849819"/>
                </a:cubicBezTo>
                <a:cubicBezTo>
                  <a:pt x="459854" y="1488610"/>
                  <a:pt x="718625" y="1157977"/>
                  <a:pt x="1047879" y="867400"/>
                </a:cubicBezTo>
                <a:cubicBezTo>
                  <a:pt x="1371504" y="581701"/>
                  <a:pt x="1755887" y="346080"/>
                  <a:pt x="2159714" y="186098"/>
                </a:cubicBezTo>
                <a:cubicBezTo>
                  <a:pt x="2367064" y="103803"/>
                  <a:pt x="2576044" y="41801"/>
                  <a:pt x="2785137" y="372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F5CCFC5-858F-4B45-9B10-D49DD0280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5450" y="0"/>
            <a:ext cx="5866550" cy="5788550"/>
          </a:xfrm>
          <a:custGeom>
            <a:avLst/>
            <a:gdLst>
              <a:gd name="connsiteX0" fmla="*/ 2331396 w 5798121"/>
              <a:gd name="connsiteY0" fmla="*/ 0 h 5788550"/>
              <a:gd name="connsiteX1" fmla="*/ 4658651 w 5798121"/>
              <a:gd name="connsiteY1" fmla="*/ 0 h 5788550"/>
              <a:gd name="connsiteX2" fmla="*/ 4682835 w 5798121"/>
              <a:gd name="connsiteY2" fmla="*/ 9816 h 5788550"/>
              <a:gd name="connsiteX3" fmla="*/ 5499667 w 5798121"/>
              <a:gd name="connsiteY3" fmla="*/ 658449 h 5788550"/>
              <a:gd name="connsiteX4" fmla="*/ 5665313 w 5798121"/>
              <a:gd name="connsiteY4" fmla="*/ 884789 h 5788550"/>
              <a:gd name="connsiteX5" fmla="*/ 5798121 w 5798121"/>
              <a:gd name="connsiteY5" fmla="*/ 1110681 h 5788550"/>
              <a:gd name="connsiteX6" fmla="*/ 5798121 w 5798121"/>
              <a:gd name="connsiteY6" fmla="*/ 4016954 h 5788550"/>
              <a:gd name="connsiteX7" fmla="*/ 5706359 w 5798121"/>
              <a:gd name="connsiteY7" fmla="*/ 4121532 h 5788550"/>
              <a:gd name="connsiteX8" fmla="*/ 4944692 w 5798121"/>
              <a:gd name="connsiteY8" fmla="*/ 4775532 h 5788550"/>
              <a:gd name="connsiteX9" fmla="*/ 4734137 w 5798121"/>
              <a:gd name="connsiteY9" fmla="*/ 4943362 h 5788550"/>
              <a:gd name="connsiteX10" fmla="*/ 3004009 w 5798121"/>
              <a:gd name="connsiteY10" fmla="*/ 5788550 h 5788550"/>
              <a:gd name="connsiteX11" fmla="*/ 724917 w 5798121"/>
              <a:gd name="connsiteY11" fmla="*/ 4414722 h 5788550"/>
              <a:gd name="connsiteX12" fmla="*/ 482031 w 5798121"/>
              <a:gd name="connsiteY12" fmla="*/ 4063258 h 5788550"/>
              <a:gd name="connsiteX13" fmla="*/ 0 w 5798121"/>
              <a:gd name="connsiteY13" fmla="*/ 2955950 h 5788550"/>
              <a:gd name="connsiteX14" fmla="*/ 291250 w 5798121"/>
              <a:gd name="connsiteY14" fmla="*/ 1763422 h 5788550"/>
              <a:gd name="connsiteX15" fmla="*/ 1094457 w 5798121"/>
              <a:gd name="connsiteY15" fmla="*/ 738720 h 5788550"/>
              <a:gd name="connsiteX16" fmla="*/ 2255713 w 5798121"/>
              <a:gd name="connsiteY16" fmla="*/ 28095 h 5788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798121" h="5788550">
                <a:moveTo>
                  <a:pt x="2331396" y="0"/>
                </a:moveTo>
                <a:lnTo>
                  <a:pt x="4658651" y="0"/>
                </a:lnTo>
                <a:lnTo>
                  <a:pt x="4682835" y="9816"/>
                </a:lnTo>
                <a:cubicBezTo>
                  <a:pt x="4995727" y="159362"/>
                  <a:pt x="5270543" y="377635"/>
                  <a:pt x="5499667" y="658449"/>
                </a:cubicBezTo>
                <a:cubicBezTo>
                  <a:pt x="5558201" y="730215"/>
                  <a:pt x="5613447" y="805760"/>
                  <a:pt x="5665313" y="884789"/>
                </a:cubicBezTo>
                <a:lnTo>
                  <a:pt x="5798121" y="1110681"/>
                </a:lnTo>
                <a:lnTo>
                  <a:pt x="5798121" y="4016954"/>
                </a:lnTo>
                <a:lnTo>
                  <a:pt x="5706359" y="4121532"/>
                </a:lnTo>
                <a:cubicBezTo>
                  <a:pt x="5491360" y="4341659"/>
                  <a:pt x="5223849" y="4553996"/>
                  <a:pt x="4944692" y="4775532"/>
                </a:cubicBezTo>
                <a:cubicBezTo>
                  <a:pt x="4876021" y="4829964"/>
                  <a:pt x="4805079" y="4886320"/>
                  <a:pt x="4734137" y="4943362"/>
                </a:cubicBezTo>
                <a:cubicBezTo>
                  <a:pt x="4099133" y="5453857"/>
                  <a:pt x="3635672" y="5788550"/>
                  <a:pt x="3004009" y="5788550"/>
                </a:cubicBezTo>
                <a:cubicBezTo>
                  <a:pt x="2041550" y="5788550"/>
                  <a:pt x="1359922" y="5377707"/>
                  <a:pt x="724917" y="4414722"/>
                </a:cubicBezTo>
                <a:cubicBezTo>
                  <a:pt x="641818" y="4288679"/>
                  <a:pt x="560588" y="4174046"/>
                  <a:pt x="482031" y="4063258"/>
                </a:cubicBezTo>
                <a:cubicBezTo>
                  <a:pt x="156446" y="3603895"/>
                  <a:pt x="0" y="3365006"/>
                  <a:pt x="0" y="2955950"/>
                </a:cubicBezTo>
                <a:cubicBezTo>
                  <a:pt x="0" y="2549782"/>
                  <a:pt x="98062" y="2148559"/>
                  <a:pt x="291250" y="1763422"/>
                </a:cubicBezTo>
                <a:cubicBezTo>
                  <a:pt x="480295" y="1386666"/>
                  <a:pt x="750568" y="1041802"/>
                  <a:pt x="1094457" y="738720"/>
                </a:cubicBezTo>
                <a:cubicBezTo>
                  <a:pt x="1432467" y="440725"/>
                  <a:pt x="1833935" y="194963"/>
                  <a:pt x="2255713" y="28095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2594F9E2-730C-4CC7-AC05-D5C0A0644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-616454"/>
            <a:ext cx="5411050" cy="1822123"/>
          </a:xfrm>
        </p:spPr>
        <p:txBody>
          <a:bodyPr anchor="b">
            <a:normAutofit/>
          </a:bodyPr>
          <a:lstStyle/>
          <a:p>
            <a:r>
              <a:rPr lang="sr-Latn-RS" err="1">
                <a:ea typeface="Meiryo"/>
              </a:rPr>
              <a:t>Бадње</a:t>
            </a:r>
            <a:r>
              <a:rPr lang="sr-Latn-RS">
                <a:ea typeface="Meiryo"/>
              </a:rPr>
              <a:t> вече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8608DF3D-1816-4130-8C47-0BD8B274A6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325841"/>
            <a:ext cx="5181599" cy="5251713"/>
          </a:xfrm>
        </p:spPr>
        <p:txBody>
          <a:bodyPr vert="horz" lIns="109728" tIns="109728" rIns="109728" bIns="91440" rtlCol="0" anchor="t">
            <a:noAutofit/>
          </a:bodyPr>
          <a:lstStyle/>
          <a:p>
            <a:pPr>
              <a:lnSpc>
                <a:spcPct val="130000"/>
              </a:lnSpc>
            </a:pPr>
            <a:r>
              <a:rPr lang="sr-Latn-RS" sz="1400" err="1">
                <a:ea typeface="+mn-lt"/>
                <a:cs typeface="+mn-lt"/>
              </a:rPr>
              <a:t>Бадње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вече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практично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спаја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Бадњи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дан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Божић</a:t>
            </a:r>
            <a:r>
              <a:rPr lang="sr-Latn-RS" sz="1400">
                <a:ea typeface="+mn-lt"/>
                <a:cs typeface="+mn-lt"/>
              </a:rPr>
              <a:t>. </a:t>
            </a:r>
            <a:r>
              <a:rPr lang="sr-Latn-RS" sz="1400" err="1">
                <a:ea typeface="+mn-lt"/>
                <a:cs typeface="+mn-lt"/>
              </a:rPr>
              <a:t>Зато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се</a:t>
            </a:r>
            <a:r>
              <a:rPr lang="sr-Latn-RS" sz="1400">
                <a:ea typeface="+mn-lt"/>
                <a:cs typeface="+mn-lt"/>
              </a:rPr>
              <a:t> у </a:t>
            </a:r>
            <a:r>
              <a:rPr lang="sr-Latn-RS" sz="1400" err="1">
                <a:ea typeface="+mn-lt"/>
                <a:cs typeface="+mn-lt"/>
              </a:rPr>
              <a:t>нашем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народу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каже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за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неке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особе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које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пријатељски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блиске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везане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да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као</a:t>
            </a:r>
            <a:r>
              <a:rPr lang="sr-Latn-RS" sz="1400">
                <a:ea typeface="+mn-lt"/>
                <a:cs typeface="+mn-lt"/>
              </a:rPr>
              <a:t> “</a:t>
            </a:r>
            <a:r>
              <a:rPr lang="sr-Latn-RS" sz="1400" err="1">
                <a:ea typeface="+mn-lt"/>
                <a:cs typeface="+mn-lt"/>
              </a:rPr>
              <a:t>Божић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Бадњи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дан</a:t>
            </a:r>
            <a:r>
              <a:rPr lang="sr-Latn-RS" sz="1400">
                <a:ea typeface="+mn-lt"/>
                <a:cs typeface="+mn-lt"/>
              </a:rPr>
              <a:t>”. </a:t>
            </a:r>
            <a:r>
              <a:rPr lang="sr-Latn-RS" sz="1400" err="1">
                <a:ea typeface="+mn-lt"/>
                <a:cs typeface="+mn-lt"/>
              </a:rPr>
              <a:t>Увече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када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падне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мрак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домаћин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синовима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уноси</a:t>
            </a:r>
            <a:r>
              <a:rPr lang="sr-Latn-RS" sz="1400">
                <a:ea typeface="+mn-lt"/>
                <a:cs typeface="+mn-lt"/>
              </a:rPr>
              <a:t> у </a:t>
            </a:r>
            <a:r>
              <a:rPr lang="sr-Latn-RS" sz="1400" err="1">
                <a:ea typeface="+mn-lt"/>
                <a:cs typeface="+mn-lt"/>
              </a:rPr>
              <a:t>кућу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печеницу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бадњак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сламу</a:t>
            </a:r>
            <a:r>
              <a:rPr lang="sr-Latn-RS" sz="1400">
                <a:ea typeface="+mn-lt"/>
                <a:cs typeface="+mn-lt"/>
              </a:rPr>
              <a:t>. </a:t>
            </a:r>
            <a:r>
              <a:rPr lang="sr-Latn-RS" sz="1400" err="1">
                <a:ea typeface="+mn-lt"/>
                <a:cs typeface="+mn-lt"/>
              </a:rPr>
              <a:t>Печеница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носи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на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ражњу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обично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двојица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носе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између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себе</a:t>
            </a:r>
            <a:r>
              <a:rPr lang="sr-Latn-RS" sz="1400">
                <a:ea typeface="+mn-lt"/>
                <a:cs typeface="+mn-lt"/>
              </a:rPr>
              <a:t>, и </a:t>
            </a:r>
            <a:r>
              <a:rPr lang="sr-Latn-RS" sz="1400" err="1">
                <a:ea typeface="+mn-lt"/>
                <a:cs typeface="+mn-lt"/>
              </a:rPr>
              <a:t>један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од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њих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прво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ступа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десном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ногом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преко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прага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поздравља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домаћицу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женску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чељад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речима</a:t>
            </a:r>
            <a:r>
              <a:rPr lang="sr-Latn-RS" sz="1400">
                <a:ea typeface="+mn-lt"/>
                <a:cs typeface="+mn-lt"/>
              </a:rPr>
              <a:t>: “</a:t>
            </a:r>
            <a:r>
              <a:rPr lang="sr-Latn-RS" sz="1400" err="1">
                <a:ea typeface="+mn-lt"/>
                <a:cs typeface="+mn-lt"/>
              </a:rPr>
              <a:t>Добро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вече</a:t>
            </a:r>
            <a:r>
              <a:rPr lang="sr-Latn-RS" sz="1400">
                <a:ea typeface="+mn-lt"/>
                <a:cs typeface="+mn-lt"/>
              </a:rPr>
              <a:t>! </a:t>
            </a:r>
            <a:r>
              <a:rPr lang="sr-Latn-RS" sz="1400" err="1">
                <a:ea typeface="+mn-lt"/>
                <a:cs typeface="+mn-lt"/>
              </a:rPr>
              <a:t>Честит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Божић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Бадње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вече</a:t>
            </a:r>
            <a:r>
              <a:rPr lang="sr-Latn-RS" sz="1400">
                <a:ea typeface="+mn-lt"/>
                <a:cs typeface="+mn-lt"/>
              </a:rPr>
              <a:t>!” </a:t>
            </a:r>
            <a:r>
              <a:rPr lang="sr-Latn-RS" sz="1400" err="1">
                <a:ea typeface="+mn-lt"/>
                <a:cs typeface="+mn-lt"/>
              </a:rPr>
              <a:t>Домаћица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женска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чељад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посипају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печеницу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домаћина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зоби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пшеницом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одговарајући</a:t>
            </a:r>
            <a:r>
              <a:rPr lang="sr-Latn-RS" sz="1400">
                <a:ea typeface="+mn-lt"/>
                <a:cs typeface="+mn-lt"/>
              </a:rPr>
              <a:t>: “</a:t>
            </a:r>
            <a:r>
              <a:rPr lang="sr-Latn-RS" sz="1400" err="1">
                <a:ea typeface="+mn-lt"/>
                <a:cs typeface="+mn-lt"/>
              </a:rPr>
              <a:t>Добро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вече</a:t>
            </a:r>
            <a:r>
              <a:rPr lang="sr-Latn-RS" sz="1400">
                <a:ea typeface="+mn-lt"/>
                <a:cs typeface="+mn-lt"/>
              </a:rPr>
              <a:t>! </a:t>
            </a:r>
            <a:r>
              <a:rPr lang="sr-Latn-RS" sz="1400" err="1">
                <a:ea typeface="+mn-lt"/>
                <a:cs typeface="+mn-lt"/>
              </a:rPr>
              <a:t>Честити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ви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ваша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печеница</a:t>
            </a:r>
            <a:r>
              <a:rPr lang="sr-Latn-RS" sz="1400">
                <a:ea typeface="+mn-lt"/>
                <a:cs typeface="+mn-lt"/>
              </a:rPr>
              <a:t>!” </a:t>
            </a:r>
            <a:r>
              <a:rPr lang="sr-Latn-RS" sz="1400" err="1">
                <a:ea typeface="+mn-lt"/>
                <a:cs typeface="+mn-lt"/>
              </a:rPr>
              <a:t>Печеница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уноси</a:t>
            </a:r>
            <a:r>
              <a:rPr lang="sr-Latn-RS" sz="1400">
                <a:ea typeface="+mn-lt"/>
                <a:cs typeface="+mn-lt"/>
              </a:rPr>
              <a:t> у </a:t>
            </a:r>
            <a:r>
              <a:rPr lang="sr-Latn-RS" sz="1400" err="1">
                <a:ea typeface="+mn-lt"/>
                <a:cs typeface="+mn-lt"/>
              </a:rPr>
              <a:t>собу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где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ce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обавља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вечера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на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Бадњидан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Божићни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ручак</a:t>
            </a:r>
            <a:r>
              <a:rPr lang="sr-Latn-RS" sz="1400">
                <a:ea typeface="+mn-lt"/>
                <a:cs typeface="+mn-lt"/>
              </a:rPr>
              <a:t>, и </a:t>
            </a:r>
            <a:r>
              <a:rPr lang="sr-Latn-RS" sz="1400" err="1">
                <a:ea typeface="+mn-lt"/>
                <a:cs typeface="+mn-lt"/>
              </a:rPr>
              <a:t>прислања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на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источни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зид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тамо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где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иконе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кандило</a:t>
            </a:r>
            <a:r>
              <a:rPr lang="sr-Latn-RS" sz="1400">
                <a:ea typeface="+mn-lt"/>
                <a:cs typeface="+mn-lt"/>
              </a:rPr>
              <a:t>.</a:t>
            </a:r>
            <a:endParaRPr lang="sr-Latn-RS" sz="14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348ECDC-D455-4B71-90F6-2ECC12B79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3734" y="0"/>
            <a:ext cx="5568114" cy="5577748"/>
          </a:xfrm>
          <a:custGeom>
            <a:avLst/>
            <a:gdLst>
              <a:gd name="connsiteX0" fmla="*/ 2959946 w 5568114"/>
              <a:gd name="connsiteY0" fmla="*/ 0 h 5577748"/>
              <a:gd name="connsiteX1" fmla="*/ 3614224 w 5568114"/>
              <a:gd name="connsiteY1" fmla="*/ 0 h 5577748"/>
              <a:gd name="connsiteX2" fmla="*/ 3844432 w 5568114"/>
              <a:gd name="connsiteY2" fmla="*/ 36392 h 5577748"/>
              <a:gd name="connsiteX3" fmla="*/ 4336826 w 5568114"/>
              <a:gd name="connsiteY3" fmla="*/ 203778 h 5577748"/>
              <a:gd name="connsiteX4" fmla="*/ 5093304 w 5568114"/>
              <a:gd name="connsiteY4" fmla="*/ 806978 h 5577748"/>
              <a:gd name="connsiteX5" fmla="*/ 5496656 w 5568114"/>
              <a:gd name="connsiteY5" fmla="*/ 1495125 h 5577748"/>
              <a:gd name="connsiteX6" fmla="*/ 5568114 w 5568114"/>
              <a:gd name="connsiteY6" fmla="*/ 1692569 h 5577748"/>
              <a:gd name="connsiteX7" fmla="*/ 5568114 w 5568114"/>
              <a:gd name="connsiteY7" fmla="*/ 3665503 h 5577748"/>
              <a:gd name="connsiteX8" fmla="*/ 5466225 w 5568114"/>
              <a:gd name="connsiteY8" fmla="*/ 3819786 h 5577748"/>
              <a:gd name="connsiteX9" fmla="*/ 4579336 w 5568114"/>
              <a:gd name="connsiteY9" fmla="*/ 4635686 h 5577748"/>
              <a:gd name="connsiteX10" fmla="*/ 4384340 w 5568114"/>
              <a:gd name="connsiteY10" fmla="*/ 4791760 h 5577748"/>
              <a:gd name="connsiteX11" fmla="*/ 2782048 w 5568114"/>
              <a:gd name="connsiteY11" fmla="*/ 5577748 h 5577748"/>
              <a:gd name="connsiteX12" fmla="*/ 671354 w 5568114"/>
              <a:gd name="connsiteY12" fmla="*/ 4300148 h 5577748"/>
              <a:gd name="connsiteX13" fmla="*/ 446415 w 5568114"/>
              <a:gd name="connsiteY13" fmla="*/ 3973302 h 5577748"/>
              <a:gd name="connsiteX14" fmla="*/ 0 w 5568114"/>
              <a:gd name="connsiteY14" fmla="*/ 2943554 h 5577748"/>
              <a:gd name="connsiteX15" fmla="*/ 269730 w 5568114"/>
              <a:gd name="connsiteY15" fmla="*/ 1834555 h 5577748"/>
              <a:gd name="connsiteX16" fmla="*/ 1013589 w 5568114"/>
              <a:gd name="connsiteY16" fmla="*/ 881627 h 5577748"/>
              <a:gd name="connsiteX17" fmla="*/ 2089042 w 5568114"/>
              <a:gd name="connsiteY17" fmla="*/ 220777 h 5577748"/>
              <a:gd name="connsiteX18" fmla="*/ 2845684 w 5568114"/>
              <a:gd name="connsiteY18" fmla="*/ 14234 h 5577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568114" h="5577748">
                <a:moveTo>
                  <a:pt x="2959946" y="0"/>
                </a:moveTo>
                <a:lnTo>
                  <a:pt x="3614224" y="0"/>
                </a:lnTo>
                <a:lnTo>
                  <a:pt x="3844432" y="36392"/>
                </a:lnTo>
                <a:cubicBezTo>
                  <a:pt x="4017699" y="73748"/>
                  <a:pt x="4182227" y="129639"/>
                  <a:pt x="4336826" y="203778"/>
                </a:cubicBezTo>
                <a:cubicBezTo>
                  <a:pt x="4626600" y="342850"/>
                  <a:pt x="4881111" y="545834"/>
                  <a:pt x="5093304" y="806978"/>
                </a:cubicBezTo>
                <a:cubicBezTo>
                  <a:pt x="5255931" y="1007198"/>
                  <a:pt x="5391154" y="1239036"/>
                  <a:pt x="5496656" y="1495125"/>
                </a:cubicBezTo>
                <a:lnTo>
                  <a:pt x="5568114" y="1692569"/>
                </a:lnTo>
                <a:lnTo>
                  <a:pt x="5568114" y="3665503"/>
                </a:lnTo>
                <a:lnTo>
                  <a:pt x="5466225" y="3819786"/>
                </a:lnTo>
                <a:cubicBezTo>
                  <a:pt x="5249576" y="4101511"/>
                  <a:pt x="4924044" y="4360994"/>
                  <a:pt x="4579336" y="4635686"/>
                </a:cubicBezTo>
                <a:cubicBezTo>
                  <a:pt x="4515738" y="4686305"/>
                  <a:pt x="4450038" y="4738713"/>
                  <a:pt x="4384340" y="4791760"/>
                </a:cubicBezTo>
                <a:cubicBezTo>
                  <a:pt x="3796254" y="5266498"/>
                  <a:pt x="3367038" y="5577748"/>
                  <a:pt x="2782048" y="5577748"/>
                </a:cubicBezTo>
                <a:cubicBezTo>
                  <a:pt x="1890703" y="5577748"/>
                  <a:pt x="1259439" y="5195682"/>
                  <a:pt x="671354" y="4300148"/>
                </a:cubicBezTo>
                <a:cubicBezTo>
                  <a:pt x="594395" y="4182934"/>
                  <a:pt x="519167" y="4076330"/>
                  <a:pt x="446415" y="3973302"/>
                </a:cubicBezTo>
                <a:cubicBezTo>
                  <a:pt x="144886" y="3546115"/>
                  <a:pt x="0" y="3323958"/>
                  <a:pt x="0" y="2943554"/>
                </a:cubicBezTo>
                <a:cubicBezTo>
                  <a:pt x="0" y="2565835"/>
                  <a:pt x="90816" y="2192716"/>
                  <a:pt x="269730" y="1834555"/>
                </a:cubicBezTo>
                <a:cubicBezTo>
                  <a:pt x="444806" y="1484188"/>
                  <a:pt x="695109" y="1163480"/>
                  <a:pt x="1013589" y="881627"/>
                </a:cubicBezTo>
                <a:cubicBezTo>
                  <a:pt x="1326624" y="604505"/>
                  <a:pt x="1698428" y="375956"/>
                  <a:pt x="2089042" y="220777"/>
                </a:cubicBezTo>
                <a:cubicBezTo>
                  <a:pt x="2339747" y="120996"/>
                  <a:pt x="2592918" y="51971"/>
                  <a:pt x="2845684" y="1423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Slika 4" descr="Slika na kojoj se nalazi drvo, otvoreni prostor, priroda, zemlja&#10;&#10;Opis je automatski generisan">
            <a:extLst>
              <a:ext uri="{FF2B5EF4-FFF2-40B4-BE49-F238E27FC236}">
                <a16:creationId xmlns:a16="http://schemas.microsoft.com/office/drawing/2014/main" id="{D9FF1A6B-8DC4-491D-9E6E-065DB01324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17" r="15940" b="1"/>
          <a:stretch/>
        </p:blipFill>
        <p:spPr>
          <a:xfrm>
            <a:off x="6877878" y="294199"/>
            <a:ext cx="5150794" cy="5001370"/>
          </a:xfrm>
          <a:custGeom>
            <a:avLst/>
            <a:gdLst/>
            <a:ahLst/>
            <a:cxnLst/>
            <a:rect l="l" t="t" r="r" b="b"/>
            <a:pathLst>
              <a:path w="5044104" h="4896924">
                <a:moveTo>
                  <a:pt x="2886613" y="0"/>
                </a:moveTo>
                <a:cubicBezTo>
                  <a:pt x="3218269" y="0"/>
                  <a:pt x="3523512" y="65865"/>
                  <a:pt x="3794011" y="195584"/>
                </a:cubicBezTo>
                <a:cubicBezTo>
                  <a:pt x="4047516" y="317247"/>
                  <a:pt x="4270172" y="494825"/>
                  <a:pt x="4455804" y="723284"/>
                </a:cubicBezTo>
                <a:cubicBezTo>
                  <a:pt x="4835198" y="1190375"/>
                  <a:pt x="5044104" y="1854168"/>
                  <a:pt x="5044104" y="2592438"/>
                </a:cubicBezTo>
                <a:cubicBezTo>
                  <a:pt x="5044104" y="2886985"/>
                  <a:pt x="4963247" y="3123382"/>
                  <a:pt x="4782050" y="3358996"/>
                </a:cubicBezTo>
                <a:cubicBezTo>
                  <a:pt x="4592516" y="3605460"/>
                  <a:pt x="4307730" y="3832465"/>
                  <a:pt x="4006167" y="4072775"/>
                </a:cubicBezTo>
                <a:cubicBezTo>
                  <a:pt x="3950530" y="4117058"/>
                  <a:pt x="3893052" y="4162907"/>
                  <a:pt x="3835576" y="4209314"/>
                </a:cubicBezTo>
                <a:cubicBezTo>
                  <a:pt x="3321099" y="4624632"/>
                  <a:pt x="2945605" y="4896924"/>
                  <a:pt x="2433835" y="4896924"/>
                </a:cubicBezTo>
                <a:cubicBezTo>
                  <a:pt x="1654054" y="4896924"/>
                  <a:pt x="1101803" y="4562680"/>
                  <a:pt x="587325" y="3779234"/>
                </a:cubicBezTo>
                <a:cubicBezTo>
                  <a:pt x="519999" y="3676690"/>
                  <a:pt x="454187" y="3583430"/>
                  <a:pt x="390540" y="3493298"/>
                </a:cubicBezTo>
                <a:cubicBezTo>
                  <a:pt x="126752" y="3119579"/>
                  <a:pt x="0" y="2925228"/>
                  <a:pt x="0" y="2592438"/>
                </a:cubicBezTo>
                <a:cubicBezTo>
                  <a:pt x="0" y="2261996"/>
                  <a:pt x="79450" y="1935577"/>
                  <a:pt x="235969" y="1622244"/>
                </a:cubicBezTo>
                <a:cubicBezTo>
                  <a:pt x="389133" y="1315731"/>
                  <a:pt x="608107" y="1035165"/>
                  <a:pt x="886724" y="788590"/>
                </a:cubicBezTo>
                <a:cubicBezTo>
                  <a:pt x="1160578" y="546153"/>
                  <a:pt x="1485846" y="346211"/>
                  <a:pt x="1827568" y="210454"/>
                </a:cubicBezTo>
                <a:cubicBezTo>
                  <a:pt x="2178491" y="70787"/>
                  <a:pt x="2534934" y="0"/>
                  <a:pt x="288661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92700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93B4D24-F4A8-4141-A20A-E0575D199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Slika 4" descr="Slika na kojoj se nalazi drvo, otvoreni prostor, priroda, zemlja&#10;&#10;Opis je automatski generisan">
            <a:extLst>
              <a:ext uri="{FF2B5EF4-FFF2-40B4-BE49-F238E27FC236}">
                <a16:creationId xmlns:a16="http://schemas.microsoft.com/office/drawing/2014/main" id="{C4FE5301-1FC5-453B-81F0-151314A79F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200" r="-1" b="5508"/>
          <a:stretch/>
        </p:blipFill>
        <p:spPr>
          <a:xfrm>
            <a:off x="1524" y="10"/>
            <a:ext cx="12188952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5A741C2-AB82-4BF5-9324-5D0B56A3D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167675" y="-3167677"/>
            <a:ext cx="5856341" cy="12191695"/>
          </a:xfrm>
          <a:custGeom>
            <a:avLst/>
            <a:gdLst>
              <a:gd name="connsiteX0" fmla="*/ 0 w 5856341"/>
              <a:gd name="connsiteY0" fmla="*/ 12191695 h 12191695"/>
              <a:gd name="connsiteX1" fmla="*/ 0 w 5856341"/>
              <a:gd name="connsiteY1" fmla="*/ 0 h 12191695"/>
              <a:gd name="connsiteX2" fmla="*/ 243849 w 5856341"/>
              <a:gd name="connsiteY2" fmla="*/ 0 h 12191695"/>
              <a:gd name="connsiteX3" fmla="*/ 505121 w 5856341"/>
              <a:gd name="connsiteY3" fmla="*/ 0 h 12191695"/>
              <a:gd name="connsiteX4" fmla="*/ 723207 w 5856341"/>
              <a:gd name="connsiteY4" fmla="*/ 0 h 12191695"/>
              <a:gd name="connsiteX5" fmla="*/ 755828 w 5856341"/>
              <a:gd name="connsiteY5" fmla="*/ 0 h 12191695"/>
              <a:gd name="connsiteX6" fmla="*/ 1411868 w 5856341"/>
              <a:gd name="connsiteY6" fmla="*/ 0 h 12191695"/>
              <a:gd name="connsiteX7" fmla="*/ 1421034 w 5856341"/>
              <a:gd name="connsiteY7" fmla="*/ 0 h 12191695"/>
              <a:gd name="connsiteX8" fmla="*/ 1515206 w 5856341"/>
              <a:gd name="connsiteY8" fmla="*/ 0 h 12191695"/>
              <a:gd name="connsiteX9" fmla="*/ 2636151 w 5856341"/>
              <a:gd name="connsiteY9" fmla="*/ 0 h 12191695"/>
              <a:gd name="connsiteX10" fmla="*/ 4637890 w 5856341"/>
              <a:gd name="connsiteY10" fmla="*/ 0 h 12191695"/>
              <a:gd name="connsiteX11" fmla="*/ 4654499 w 5856341"/>
              <a:gd name="connsiteY11" fmla="*/ 26661 h 12191695"/>
              <a:gd name="connsiteX12" fmla="*/ 5856341 w 5856341"/>
              <a:gd name="connsiteY12" fmla="*/ 6438338 h 12191695"/>
              <a:gd name="connsiteX13" fmla="*/ 4449211 w 5856341"/>
              <a:gd name="connsiteY13" fmla="*/ 11332719 h 12191695"/>
              <a:gd name="connsiteX14" fmla="*/ 4061349 w 5856341"/>
              <a:gd name="connsiteY14" fmla="*/ 12054097 h 12191695"/>
              <a:gd name="connsiteX15" fmla="*/ 3977450 w 5856341"/>
              <a:gd name="connsiteY15" fmla="*/ 12191695 h 12191695"/>
              <a:gd name="connsiteX16" fmla="*/ 2636151 w 5856341"/>
              <a:gd name="connsiteY16" fmla="*/ 12191695 h 12191695"/>
              <a:gd name="connsiteX17" fmla="*/ 1421034 w 5856341"/>
              <a:gd name="connsiteY17" fmla="*/ 12191695 h 12191695"/>
              <a:gd name="connsiteX18" fmla="*/ 1411868 w 5856341"/>
              <a:gd name="connsiteY18" fmla="*/ 12191695 h 12191695"/>
              <a:gd name="connsiteX19" fmla="*/ 1283685 w 5856341"/>
              <a:gd name="connsiteY19" fmla="*/ 12191695 h 12191695"/>
              <a:gd name="connsiteX20" fmla="*/ 755828 w 5856341"/>
              <a:gd name="connsiteY20" fmla="*/ 12191695 h 12191695"/>
              <a:gd name="connsiteX21" fmla="*/ 723207 w 5856341"/>
              <a:gd name="connsiteY21" fmla="*/ 12191695 h 12191695"/>
              <a:gd name="connsiteX22" fmla="*/ 505121 w 5856341"/>
              <a:gd name="connsiteY22" fmla="*/ 12191695 h 12191695"/>
              <a:gd name="connsiteX23" fmla="*/ 243849 w 5856341"/>
              <a:gd name="connsiteY23" fmla="*/ 12191695 h 1219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856341" h="12191695">
                <a:moveTo>
                  <a:pt x="0" y="12191695"/>
                </a:moveTo>
                <a:lnTo>
                  <a:pt x="0" y="0"/>
                </a:lnTo>
                <a:lnTo>
                  <a:pt x="243849" y="0"/>
                </a:lnTo>
                <a:lnTo>
                  <a:pt x="505121" y="0"/>
                </a:lnTo>
                <a:lnTo>
                  <a:pt x="723207" y="0"/>
                </a:lnTo>
                <a:lnTo>
                  <a:pt x="755828" y="0"/>
                </a:lnTo>
                <a:lnTo>
                  <a:pt x="1411868" y="0"/>
                </a:lnTo>
                <a:lnTo>
                  <a:pt x="1421034" y="0"/>
                </a:lnTo>
                <a:lnTo>
                  <a:pt x="1515206" y="0"/>
                </a:lnTo>
                <a:lnTo>
                  <a:pt x="2636151" y="0"/>
                </a:lnTo>
                <a:lnTo>
                  <a:pt x="4637890" y="0"/>
                </a:lnTo>
                <a:lnTo>
                  <a:pt x="4654499" y="26661"/>
                </a:lnTo>
                <a:cubicBezTo>
                  <a:pt x="5425621" y="1341551"/>
                  <a:pt x="5856341" y="3721137"/>
                  <a:pt x="5856341" y="6438338"/>
                </a:cubicBezTo>
                <a:cubicBezTo>
                  <a:pt x="5856341" y="8833790"/>
                  <a:pt x="5159120" y="9960353"/>
                  <a:pt x="4449211" y="11332719"/>
                </a:cubicBezTo>
                <a:cubicBezTo>
                  <a:pt x="4319934" y="11582638"/>
                  <a:pt x="4191839" y="11827452"/>
                  <a:pt x="4061349" y="12054097"/>
                </a:cubicBezTo>
                <a:lnTo>
                  <a:pt x="3977450" y="12191695"/>
                </a:lnTo>
                <a:lnTo>
                  <a:pt x="2636151" y="12191695"/>
                </a:lnTo>
                <a:lnTo>
                  <a:pt x="1421034" y="12191695"/>
                </a:lnTo>
                <a:lnTo>
                  <a:pt x="1411868" y="12191695"/>
                </a:lnTo>
                <a:lnTo>
                  <a:pt x="1283685" y="12191695"/>
                </a:lnTo>
                <a:lnTo>
                  <a:pt x="755828" y="12191695"/>
                </a:lnTo>
                <a:lnTo>
                  <a:pt x="723207" y="12191695"/>
                </a:lnTo>
                <a:lnTo>
                  <a:pt x="505121" y="12191695"/>
                </a:lnTo>
                <a:lnTo>
                  <a:pt x="243849" y="12191695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CD46807-BF17-4E5D-90A8-A062604C00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146277" y="-874927"/>
            <a:ext cx="1899138" cy="12191695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23926DB-76C8-474A-B5FB-F43C59E33F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143758" y="-1037574"/>
            <a:ext cx="1904176" cy="12191695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E24CDFF6-F049-4747-94C1-FA6C813B4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875" y="2107096"/>
            <a:ext cx="8391967" cy="2846567"/>
          </a:xfrm>
        </p:spPr>
        <p:txBody>
          <a:bodyPr vert="horz" lIns="109728" tIns="109728" rIns="109728" bIns="91440" rtlCol="0">
            <a:normAutofit/>
          </a:bodyPr>
          <a:lstStyle/>
          <a:p>
            <a:pPr>
              <a:lnSpc>
                <a:spcPct val="130000"/>
              </a:lnSpc>
            </a:pPr>
            <a:r>
              <a:rPr lang="sr-Latn-RS" err="1">
                <a:ea typeface="+mn-lt"/>
                <a:cs typeface="+mn-lt"/>
              </a:rPr>
              <a:t>Пошто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се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бадњак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претходно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исече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са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дебљег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краја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на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три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дела</a:t>
            </a:r>
            <a:r>
              <a:rPr lang="sr-Latn-RS">
                <a:ea typeface="+mn-lt"/>
                <a:cs typeface="+mn-lt"/>
              </a:rPr>
              <a:t>, </a:t>
            </a:r>
            <a:r>
              <a:rPr lang="sr-Latn-RS" err="1">
                <a:ea typeface="+mn-lt"/>
                <a:cs typeface="+mn-lt"/>
              </a:rPr>
              <a:t>величине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да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може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да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стане</a:t>
            </a:r>
            <a:r>
              <a:rPr lang="sr-Latn-RS">
                <a:ea typeface="+mn-lt"/>
                <a:cs typeface="+mn-lt"/>
              </a:rPr>
              <a:t> у </a:t>
            </a:r>
            <a:r>
              <a:rPr lang="sr-Latn-RS" err="1">
                <a:ea typeface="+mn-lt"/>
                <a:cs typeface="+mn-lt"/>
              </a:rPr>
              <a:t>шпорет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или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какву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пећ</a:t>
            </a:r>
            <a:r>
              <a:rPr lang="sr-Latn-RS">
                <a:ea typeface="+mn-lt"/>
                <a:cs typeface="+mn-lt"/>
              </a:rPr>
              <a:t>, </a:t>
            </a:r>
            <a:r>
              <a:rPr lang="sr-Latn-RS" err="1">
                <a:ea typeface="+mn-lt"/>
                <a:cs typeface="+mn-lt"/>
              </a:rPr>
              <a:t>уноси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се</a:t>
            </a:r>
            <a:r>
              <a:rPr lang="sr-Latn-RS">
                <a:ea typeface="+mn-lt"/>
                <a:cs typeface="+mn-lt"/>
              </a:rPr>
              <a:t> у </a:t>
            </a:r>
            <a:r>
              <a:rPr lang="sr-Latn-RS" err="1">
                <a:ea typeface="+mn-lt"/>
                <a:cs typeface="+mn-lt"/>
              </a:rPr>
              <a:t>кућу</a:t>
            </a:r>
            <a:r>
              <a:rPr lang="sr-Latn-RS">
                <a:ea typeface="+mn-lt"/>
                <a:cs typeface="+mn-lt"/>
              </a:rPr>
              <a:t>. </a:t>
            </a:r>
            <a:r>
              <a:rPr lang="sr-Latn-RS" err="1">
                <a:ea typeface="+mn-lt"/>
                <a:cs typeface="+mn-lt"/>
              </a:rPr>
              <a:t>Исто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се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говори</a:t>
            </a:r>
            <a:r>
              <a:rPr lang="sr-Latn-RS">
                <a:ea typeface="+mn-lt"/>
                <a:cs typeface="+mn-lt"/>
              </a:rPr>
              <a:t> и </a:t>
            </a:r>
            <a:r>
              <a:rPr lang="sr-Latn-RS" err="1">
                <a:ea typeface="+mn-lt"/>
                <a:cs typeface="+mn-lt"/>
              </a:rPr>
              <a:t>ради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као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кад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се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уноси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печеница</a:t>
            </a:r>
            <a:r>
              <a:rPr lang="sr-Latn-RS">
                <a:ea typeface="+mn-lt"/>
                <a:cs typeface="+mn-lt"/>
              </a:rPr>
              <a:t>. </a:t>
            </a:r>
            <a:r>
              <a:rPr lang="sr-Latn-RS" err="1">
                <a:ea typeface="+mn-lt"/>
                <a:cs typeface="+mn-lt"/>
              </a:rPr>
              <a:t>Бадњак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се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ставља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на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огњиште</a:t>
            </a:r>
            <a:r>
              <a:rPr lang="sr-Latn-RS">
                <a:ea typeface="+mn-lt"/>
                <a:cs typeface="+mn-lt"/>
              </a:rPr>
              <a:t>, </a:t>
            </a:r>
            <a:r>
              <a:rPr lang="sr-Latn-RS" err="1">
                <a:ea typeface="+mn-lt"/>
                <a:cs typeface="+mn-lt"/>
              </a:rPr>
              <a:t>али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пошто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огњишта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нема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више</a:t>
            </a:r>
            <a:r>
              <a:rPr lang="sr-Latn-RS">
                <a:ea typeface="+mn-lt"/>
                <a:cs typeface="+mn-lt"/>
              </a:rPr>
              <a:t>, </a:t>
            </a:r>
            <a:r>
              <a:rPr lang="sr-Latn-RS" err="1">
                <a:ea typeface="+mn-lt"/>
                <a:cs typeface="+mn-lt"/>
              </a:rPr>
              <a:t>ставља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се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поред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шпорета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или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пећи</a:t>
            </a:r>
            <a:r>
              <a:rPr lang="sr-Latn-RS">
                <a:ea typeface="+mn-lt"/>
                <a:cs typeface="+mn-lt"/>
              </a:rPr>
              <a:t>, и </a:t>
            </a:r>
            <a:r>
              <a:rPr lang="sr-Latn-RS" err="1">
                <a:ea typeface="+mn-lt"/>
                <a:cs typeface="+mn-lt"/>
              </a:rPr>
              <a:t>одмах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се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једно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дрво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ложи</a:t>
            </a:r>
            <a:r>
              <a:rPr lang="sr-Latn-RS">
                <a:ea typeface="+mn-lt"/>
                <a:cs typeface="+mn-lt"/>
              </a:rPr>
              <a:t>. </a:t>
            </a:r>
            <a:r>
              <a:rPr lang="sr-Latn-RS" err="1">
                <a:ea typeface="+mn-lt"/>
                <a:cs typeface="+mn-lt"/>
              </a:rPr>
              <a:t>Тамо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где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нема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пећи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или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шпорета</a:t>
            </a:r>
            <a:r>
              <a:rPr lang="sr-Latn-RS">
                <a:ea typeface="+mn-lt"/>
                <a:cs typeface="+mn-lt"/>
              </a:rPr>
              <a:t>, </a:t>
            </a:r>
            <a:r>
              <a:rPr lang="sr-Latn-RS" err="1">
                <a:ea typeface="+mn-lt"/>
                <a:cs typeface="+mn-lt"/>
              </a:rPr>
              <a:t>бадњак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се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ставља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код</a:t>
            </a:r>
            <a:r>
              <a:rPr lang="sr-Latn-RS">
                <a:ea typeface="+mn-lt"/>
                <a:cs typeface="+mn-lt"/>
              </a:rPr>
              <a:t> </a:t>
            </a:r>
            <a:r>
              <a:rPr lang="sr-Latn-RS" err="1">
                <a:ea typeface="+mn-lt"/>
                <a:cs typeface="+mn-lt"/>
              </a:rPr>
              <a:t>печенице</a:t>
            </a:r>
            <a:r>
              <a:rPr lang="sr-Latn-RS">
                <a:ea typeface="+mn-lt"/>
                <a:cs typeface="+mn-lt"/>
              </a:rPr>
              <a:t>.</a:t>
            </a:r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85629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93B4D24-F4A8-4141-A20A-E0575D199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69F927CA-E447-40F6-980D-4C81234F0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2259" y="893763"/>
            <a:ext cx="4527965" cy="1587444"/>
          </a:xfrm>
        </p:spPr>
        <p:txBody>
          <a:bodyPr anchor="b">
            <a:normAutofit/>
          </a:bodyPr>
          <a:lstStyle/>
          <a:p>
            <a:r>
              <a:rPr lang="sr-Latn-RS" err="1">
                <a:ea typeface="Meiryo"/>
              </a:rPr>
              <a:t>Слама</a:t>
            </a:r>
            <a:endParaRPr lang="sr-Latn-RS" err="1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F87E4D0-D347-4DA8-81D7-104733308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293" y="1074738"/>
            <a:ext cx="4906732" cy="4679812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DC9CEF6-58E1-4D78-BBBE-76F779AD9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7555" y="898498"/>
            <a:ext cx="5298208" cy="5032292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7AF1248-67F7-4FEF-8D1D-FE33661A9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7266" y="993913"/>
            <a:ext cx="5101442" cy="4851950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58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Slika 4" descr="Slika na kojoj se nalazi seno, trava, gomila, suvo&#10;&#10;Opis je automatski generisan">
            <a:extLst>
              <a:ext uri="{FF2B5EF4-FFF2-40B4-BE49-F238E27FC236}">
                <a16:creationId xmlns:a16="http://schemas.microsoft.com/office/drawing/2014/main" id="{850D9378-52F9-4D38-91FE-C0C5557F14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14" r="4212" b="1"/>
          <a:stretch/>
        </p:blipFill>
        <p:spPr>
          <a:xfrm>
            <a:off x="1033670" y="1288109"/>
            <a:ext cx="4349282" cy="4221274"/>
          </a:xfrm>
          <a:custGeom>
            <a:avLst/>
            <a:gdLst/>
            <a:ahLst/>
            <a:cxnLst/>
            <a:rect l="l" t="t" r="r" b="b"/>
            <a:pathLst>
              <a:path w="4292584" h="4094066">
                <a:moveTo>
                  <a:pt x="2456537" y="0"/>
                </a:moveTo>
                <a:cubicBezTo>
                  <a:pt x="2738780" y="0"/>
                  <a:pt x="2998545" y="55066"/>
                  <a:pt x="3228742" y="163517"/>
                </a:cubicBezTo>
                <a:cubicBezTo>
                  <a:pt x="3444477" y="265234"/>
                  <a:pt x="3633959" y="413698"/>
                  <a:pt x="3791935" y="604700"/>
                </a:cubicBezTo>
                <a:cubicBezTo>
                  <a:pt x="4114802" y="995211"/>
                  <a:pt x="4292584" y="1550174"/>
                  <a:pt x="4292584" y="2167403"/>
                </a:cubicBezTo>
                <a:cubicBezTo>
                  <a:pt x="4292584" y="2413659"/>
                  <a:pt x="4223774" y="2611299"/>
                  <a:pt x="4069573" y="2808283"/>
                </a:cubicBezTo>
                <a:cubicBezTo>
                  <a:pt x="3908278" y="3014339"/>
                  <a:pt x="3665922" y="3204126"/>
                  <a:pt x="3409289" y="3405037"/>
                </a:cubicBezTo>
                <a:cubicBezTo>
                  <a:pt x="3361941" y="3442060"/>
                  <a:pt x="3313027" y="3480392"/>
                  <a:pt x="3264115" y="3519190"/>
                </a:cubicBezTo>
                <a:cubicBezTo>
                  <a:pt x="2826289" y="3866416"/>
                  <a:pt x="2506740" y="4094066"/>
                  <a:pt x="2071218" y="4094066"/>
                </a:cubicBezTo>
                <a:cubicBezTo>
                  <a:pt x="1407617" y="4094066"/>
                  <a:pt x="937645" y="3814621"/>
                  <a:pt x="499819" y="3159623"/>
                </a:cubicBezTo>
                <a:cubicBezTo>
                  <a:pt x="442524" y="3073891"/>
                  <a:pt x="386517" y="2995921"/>
                  <a:pt x="332353" y="2920566"/>
                </a:cubicBezTo>
                <a:cubicBezTo>
                  <a:pt x="107867" y="2608119"/>
                  <a:pt x="0" y="2445632"/>
                  <a:pt x="0" y="2167403"/>
                </a:cubicBezTo>
                <a:cubicBezTo>
                  <a:pt x="0" y="1891138"/>
                  <a:pt x="67612" y="1618236"/>
                  <a:pt x="200812" y="1356275"/>
                </a:cubicBezTo>
                <a:cubicBezTo>
                  <a:pt x="331156" y="1100015"/>
                  <a:pt x="517505" y="865448"/>
                  <a:pt x="754611" y="659299"/>
                </a:cubicBezTo>
                <a:cubicBezTo>
                  <a:pt x="987664" y="456610"/>
                  <a:pt x="1264470" y="289449"/>
                  <a:pt x="1555279" y="175950"/>
                </a:cubicBezTo>
                <a:cubicBezTo>
                  <a:pt x="1853918" y="59181"/>
                  <a:pt x="2157254" y="0"/>
                  <a:pt x="2456537" y="0"/>
                </a:cubicBezTo>
                <a:close/>
              </a:path>
            </a:pathLst>
          </a:custGeom>
        </p:spPr>
      </p:pic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90D0E076-7938-4A59-AB6C-0EA0121E3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2260" y="2721030"/>
            <a:ext cx="4691478" cy="3243207"/>
          </a:xfrm>
        </p:spPr>
        <p:txBody>
          <a:bodyPr vert="horz" lIns="109728" tIns="109728" rIns="109728" bIns="91440" rtlCol="0">
            <a:normAutofit/>
          </a:bodyPr>
          <a:lstStyle/>
          <a:p>
            <a:pPr>
              <a:lnSpc>
                <a:spcPct val="130000"/>
              </a:lnSpc>
            </a:pPr>
            <a:r>
              <a:rPr lang="sr-Latn-RS" sz="1400" err="1">
                <a:ea typeface="+mn-lt"/>
                <a:cs typeface="+mn-lt"/>
              </a:rPr>
              <a:t>После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бадњака</a:t>
            </a:r>
            <a:r>
              <a:rPr lang="sr-Latn-RS" sz="1400">
                <a:ea typeface="+mn-lt"/>
                <a:cs typeface="+mn-lt"/>
              </a:rPr>
              <a:t> у </a:t>
            </a:r>
            <a:r>
              <a:rPr lang="sr-Latn-RS" sz="1400" err="1">
                <a:ea typeface="+mn-lt"/>
                <a:cs typeface="+mn-lt"/>
              </a:rPr>
              <a:t>кућу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уноси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слама</a:t>
            </a:r>
            <a:r>
              <a:rPr lang="sr-Latn-RS" sz="1400">
                <a:ea typeface="+mn-lt"/>
                <a:cs typeface="+mn-lt"/>
              </a:rPr>
              <a:t>. </a:t>
            </a:r>
            <a:r>
              <a:rPr lang="sr-Latn-RS" sz="1400" err="1">
                <a:ea typeface="+mn-lt"/>
                <a:cs typeface="+mn-lt"/>
              </a:rPr>
              <a:t>Приликом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уношења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сламе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домаћин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домаћица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говоре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поступају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као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кад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уносио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бадњак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печеница</a:t>
            </a:r>
            <a:r>
              <a:rPr lang="sr-Latn-RS" sz="1400">
                <a:ea typeface="+mn-lt"/>
                <a:cs typeface="+mn-lt"/>
              </a:rPr>
              <a:t>. </a:t>
            </a:r>
            <a:r>
              <a:rPr lang="sr-Latn-RS" sz="1400" err="1">
                <a:ea typeface="+mn-lt"/>
                <a:cs typeface="+mn-lt"/>
              </a:rPr>
              <a:t>Слама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посипа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по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целој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кући</a:t>
            </a:r>
            <a:r>
              <a:rPr lang="sr-Latn-RS" sz="1400">
                <a:ea typeface="+mn-lt"/>
                <a:cs typeface="+mn-lt"/>
              </a:rPr>
              <a:t>. </a:t>
            </a:r>
            <a:r>
              <a:rPr lang="sr-Latn-RS" sz="1400" err="1">
                <a:ea typeface="+mn-lt"/>
                <a:cs typeface="+mn-lt"/>
              </a:rPr>
              <a:t>Домаћица</a:t>
            </a:r>
            <a:r>
              <a:rPr lang="sr-Latn-RS" sz="1400">
                <a:ea typeface="+mn-lt"/>
                <a:cs typeface="+mn-lt"/>
              </a:rPr>
              <a:t> у </a:t>
            </a:r>
            <a:r>
              <a:rPr lang="sr-Latn-RS" sz="1400" err="1">
                <a:ea typeface="+mn-lt"/>
                <a:cs typeface="+mn-lt"/>
              </a:rPr>
              <a:t>сламу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под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столом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где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вечера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ставља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разне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слаткише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ситне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поклоне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играчкице</a:t>
            </a:r>
            <a:r>
              <a:rPr lang="sr-Latn-RS" sz="1400">
                <a:ea typeface="+mn-lt"/>
                <a:cs typeface="+mn-lt"/>
              </a:rPr>
              <a:t>, </a:t>
            </a:r>
            <a:r>
              <a:rPr lang="sr-Latn-RS" sz="1400" err="1">
                <a:ea typeface="+mn-lt"/>
                <a:cs typeface="+mn-lt"/>
              </a:rPr>
              <a:t>које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деца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траже</a:t>
            </a:r>
            <a:r>
              <a:rPr lang="sr-Latn-RS" sz="1400">
                <a:ea typeface="+mn-lt"/>
                <a:cs typeface="+mn-lt"/>
              </a:rPr>
              <a:t> и </a:t>
            </a:r>
            <a:r>
              <a:rPr lang="sr-Latn-RS" sz="1400" err="1">
                <a:ea typeface="+mn-lt"/>
                <a:cs typeface="+mn-lt"/>
              </a:rPr>
              <a:t>пијучу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као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пилићи</a:t>
            </a:r>
            <a:r>
              <a:rPr lang="sr-Latn-RS" sz="1400">
                <a:ea typeface="+mn-lt"/>
                <a:cs typeface="+mn-lt"/>
              </a:rPr>
              <a:t>. </a:t>
            </a:r>
            <a:r>
              <a:rPr lang="sr-Latn-RS" sz="1400" err="1">
                <a:ea typeface="+mn-lt"/>
                <a:cs typeface="+mn-lt"/>
              </a:rPr>
              <a:t>Слама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символизује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ону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сламу</a:t>
            </a:r>
            <a:r>
              <a:rPr lang="sr-Latn-RS" sz="1400">
                <a:ea typeface="+mn-lt"/>
                <a:cs typeface="+mn-lt"/>
              </a:rPr>
              <a:t> у </a:t>
            </a:r>
            <a:r>
              <a:rPr lang="sr-Latn-RS" sz="1400" err="1">
                <a:ea typeface="+mn-lt"/>
                <a:cs typeface="+mn-lt"/>
              </a:rPr>
              <a:t>пећини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на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којој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се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Христос</a:t>
            </a:r>
            <a:r>
              <a:rPr lang="sr-Latn-RS" sz="1400">
                <a:ea typeface="+mn-lt"/>
                <a:cs typeface="+mn-lt"/>
              </a:rPr>
              <a:t> </a:t>
            </a:r>
            <a:r>
              <a:rPr lang="sr-Latn-RS" sz="1400" err="1">
                <a:ea typeface="+mn-lt"/>
                <a:cs typeface="+mn-lt"/>
              </a:rPr>
              <a:t>родио</a:t>
            </a:r>
            <a:r>
              <a:rPr lang="sr-Latn-RS" sz="1400">
                <a:ea typeface="+mn-lt"/>
                <a:cs typeface="+mn-lt"/>
              </a:rPr>
              <a:t>.</a:t>
            </a:r>
            <a:endParaRPr lang="sr-Latn-RS" sz="1400"/>
          </a:p>
          <a:p>
            <a:pPr>
              <a:lnSpc>
                <a:spcPct val="130000"/>
              </a:lnSpc>
            </a:pPr>
            <a:endParaRPr lang="sr-Latn-RS" sz="1400">
              <a:ea typeface="Meiryo"/>
            </a:endParaRPr>
          </a:p>
        </p:txBody>
      </p:sp>
    </p:spTree>
    <p:extLst>
      <p:ext uri="{BB962C8B-B14F-4D97-AF65-F5344CB8AC3E}">
        <p14:creationId xmlns:p14="http://schemas.microsoft.com/office/powerpoint/2010/main" val="3514575465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LinesVTI">
  <a:themeElements>
    <a:clrScheme name="SketchLines">
      <a:dk1>
        <a:sysClr val="windowText" lastClr="000000"/>
      </a:dk1>
      <a:lt1>
        <a:sysClr val="window" lastClr="FFFFFF"/>
      </a:lt1>
      <a:dk2>
        <a:srgbClr val="564E4E"/>
      </a:dk2>
      <a:lt2>
        <a:srgbClr val="EEEBE2"/>
      </a:lt2>
      <a:accent1>
        <a:srgbClr val="E54837"/>
      </a:accent1>
      <a:accent2>
        <a:srgbClr val="947F53"/>
      </a:accent2>
      <a:accent3>
        <a:srgbClr val="BE8D64"/>
      </a:accent3>
      <a:accent4>
        <a:srgbClr val="E0C171"/>
      </a:accent4>
      <a:accent5>
        <a:srgbClr val="968572"/>
      </a:accent5>
      <a:accent6>
        <a:srgbClr val="855D5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LinesVTI" id="{8C0B0F05-C8D0-4078-9615-83E590287484}" vid="{43A7BC57-C1E3-4EE6-BDBC-5422DD574A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1376</Words>
  <Application>Microsoft Office PowerPoint</Application>
  <PresentationFormat>Широки екран</PresentationFormat>
  <Paragraphs>39</Paragraphs>
  <Slides>18</Slides>
  <Notes>0</Notes>
  <HiddenSlides>0</HiddenSlides>
  <MMClips>1</MMClips>
  <ScaleCrop>false</ScaleCrop>
  <HeadingPairs>
    <vt:vector size="6" baseType="variant">
      <vt:variant>
        <vt:lpstr>Кориштени фонтови</vt:lpstr>
      </vt:variant>
      <vt:variant>
        <vt:i4>2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18</vt:i4>
      </vt:variant>
    </vt:vector>
  </HeadingPairs>
  <TitlesOfParts>
    <vt:vector size="21" baseType="lpstr">
      <vt:lpstr>Meiryo</vt:lpstr>
      <vt:lpstr>Corbel</vt:lpstr>
      <vt:lpstr>SketchLinesVTI</vt:lpstr>
      <vt:lpstr>Божић</vt:lpstr>
      <vt:lpstr>Бадњи дан</vt:lpstr>
      <vt:lpstr>Шта је бадњак?</vt:lpstr>
      <vt:lpstr>Како се сече бадњак?</vt:lpstr>
      <vt:lpstr>Како се сече бадњак?</vt:lpstr>
      <vt:lpstr>Шта симболише бадњак?</vt:lpstr>
      <vt:lpstr>Бадње вече</vt:lpstr>
      <vt:lpstr>PowerPoint презентација</vt:lpstr>
      <vt:lpstr>Слама</vt:lpstr>
      <vt:lpstr>Вечера уочи Божића</vt:lpstr>
      <vt:lpstr>Божић</vt:lpstr>
      <vt:lpstr>Божић</vt:lpstr>
      <vt:lpstr>Положајник</vt:lpstr>
      <vt:lpstr>Положајник</vt:lpstr>
      <vt:lpstr>Чесница</vt:lpstr>
      <vt:lpstr>Чесница</vt:lpstr>
      <vt:lpstr>Божић - празник деце</vt:lpstr>
      <vt:lpstr>Нека је срећан и Богом благословен овај прелепи празник! Мир божји, Христос се роди!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Korisnik</dc:creator>
  <cp:lastModifiedBy>Korisnik</cp:lastModifiedBy>
  <cp:revision>2</cp:revision>
  <dcterms:created xsi:type="dcterms:W3CDTF">2022-01-09T11:16:12Z</dcterms:created>
  <dcterms:modified xsi:type="dcterms:W3CDTF">2022-02-04T12:42:19Z</dcterms:modified>
</cp:coreProperties>
</file>