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3" autoAdjust="0"/>
    <p:restoredTop sz="94670"/>
  </p:normalViewPr>
  <p:slideViewPr>
    <p:cSldViewPr snapToGrid="0">
      <p:cViewPr varScale="1">
        <p:scale>
          <a:sx n="74" d="100"/>
          <a:sy n="74" d="100"/>
        </p:scale>
        <p:origin x="9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CC8FB3-2F1A-4FE3-ADA5-75B3BAA6CD6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C0653B-4AA5-4419-AD22-CC96F2147EEB}">
      <dgm:prSet/>
      <dgm:spPr/>
      <dgm:t>
        <a:bodyPr/>
        <a:lstStyle/>
        <a:p>
          <a:r>
            <a:rPr lang="sr-Cyrl-RS" dirty="0"/>
            <a:t>У време римског цара Августа наређен је попис становништва у целом Римском царству.</a:t>
          </a:r>
          <a:endParaRPr lang="en-US" dirty="0"/>
        </a:p>
      </dgm:t>
    </dgm:pt>
    <dgm:pt modelId="{2F77537F-D375-4B7F-8F68-46763BDAED14}" type="parTrans" cxnId="{09BC3503-5144-47B7-BA79-18A598ED959E}">
      <dgm:prSet/>
      <dgm:spPr/>
      <dgm:t>
        <a:bodyPr/>
        <a:lstStyle/>
        <a:p>
          <a:endParaRPr lang="en-US"/>
        </a:p>
      </dgm:t>
    </dgm:pt>
    <dgm:pt modelId="{5D8EF4F0-EC2A-4466-9C73-4BA57BAF265D}" type="sibTrans" cxnId="{09BC3503-5144-47B7-BA79-18A598ED959E}">
      <dgm:prSet/>
      <dgm:spPr/>
      <dgm:t>
        <a:bodyPr/>
        <a:lstStyle/>
        <a:p>
          <a:endParaRPr lang="en-US"/>
        </a:p>
      </dgm:t>
    </dgm:pt>
    <dgm:pt modelId="{FDD52967-2E8D-49FB-A5EA-46294A5602EC}">
      <dgm:prSet/>
      <dgm:spPr/>
      <dgm:t>
        <a:bodyPr/>
        <a:lstStyle/>
        <a:p>
          <a:r>
            <a:rPr lang="sr-Cyrl-RS" dirty="0"/>
            <a:t>Покрајина Јудеја у данашњем Израелу била је под римском управом. </a:t>
          </a:r>
          <a:endParaRPr lang="en-US" dirty="0"/>
        </a:p>
      </dgm:t>
    </dgm:pt>
    <dgm:pt modelId="{828AAE32-0343-4066-A29D-72F5DA4BE019}" type="parTrans" cxnId="{A0989A5A-8A1B-4180-B5E1-89311855A57E}">
      <dgm:prSet/>
      <dgm:spPr/>
      <dgm:t>
        <a:bodyPr/>
        <a:lstStyle/>
        <a:p>
          <a:endParaRPr lang="en-US"/>
        </a:p>
      </dgm:t>
    </dgm:pt>
    <dgm:pt modelId="{3F37DF5D-DE3D-431D-A201-022A3023A8D1}" type="sibTrans" cxnId="{A0989A5A-8A1B-4180-B5E1-89311855A57E}">
      <dgm:prSet/>
      <dgm:spPr/>
      <dgm:t>
        <a:bodyPr/>
        <a:lstStyle/>
        <a:p>
          <a:endParaRPr lang="en-US"/>
        </a:p>
      </dgm:t>
    </dgm:pt>
    <dgm:pt modelId="{4325DADC-4A21-474B-8D07-2401FCDD8BF5}">
      <dgm:prSet/>
      <dgm:spPr/>
      <dgm:t>
        <a:bodyPr/>
        <a:lstStyle/>
        <a:p>
          <a:r>
            <a:rPr lang="sr-Cyrl-RS" dirty="0"/>
            <a:t>У малом граду Назарету живео је дрводеља Јосиф за кога је Марија била заручена. </a:t>
          </a:r>
          <a:endParaRPr lang="en-US" dirty="0"/>
        </a:p>
      </dgm:t>
    </dgm:pt>
    <dgm:pt modelId="{BA8F19D1-9503-4E08-ABAD-B4CB9D452CA7}" type="parTrans" cxnId="{F1D30F9D-B8AE-4894-BBF2-9313041D291D}">
      <dgm:prSet/>
      <dgm:spPr/>
      <dgm:t>
        <a:bodyPr/>
        <a:lstStyle/>
        <a:p>
          <a:endParaRPr lang="en-US"/>
        </a:p>
      </dgm:t>
    </dgm:pt>
    <dgm:pt modelId="{14B13D9F-BE85-40B4-B342-B50D5B4E75C6}" type="sibTrans" cxnId="{F1D30F9D-B8AE-4894-BBF2-9313041D291D}">
      <dgm:prSet/>
      <dgm:spPr/>
      <dgm:t>
        <a:bodyPr/>
        <a:lstStyle/>
        <a:p>
          <a:endParaRPr lang="en-US"/>
        </a:p>
      </dgm:t>
    </dgm:pt>
    <dgm:pt modelId="{5DA030D2-5D45-4B25-A61B-B807FA49C33E}">
      <dgm:prSet/>
      <dgm:spPr/>
      <dgm:t>
        <a:bodyPr/>
        <a:lstStyle/>
        <a:p>
          <a:r>
            <a:rPr lang="sr-Cyrl-RS" dirty="0"/>
            <a:t>Када је стигла наредба о попису, Марија је била пред порођајем. Ипак, морала је кренути на пут са Јосифом у град Витлејем који је био недалеко од Јерусалима. </a:t>
          </a:r>
          <a:endParaRPr lang="en-US" dirty="0"/>
        </a:p>
      </dgm:t>
    </dgm:pt>
    <dgm:pt modelId="{FAE76447-2CC7-4711-96BB-4722962E8848}" type="parTrans" cxnId="{D930F3B5-CEA9-4229-A355-4DDD63292E83}">
      <dgm:prSet/>
      <dgm:spPr/>
      <dgm:t>
        <a:bodyPr/>
        <a:lstStyle/>
        <a:p>
          <a:endParaRPr lang="en-US"/>
        </a:p>
      </dgm:t>
    </dgm:pt>
    <dgm:pt modelId="{1DBB99B0-B502-4753-BF59-738B1DE119F9}" type="sibTrans" cxnId="{D930F3B5-CEA9-4229-A355-4DDD63292E83}">
      <dgm:prSet/>
      <dgm:spPr/>
      <dgm:t>
        <a:bodyPr/>
        <a:lstStyle/>
        <a:p>
          <a:endParaRPr lang="en-US"/>
        </a:p>
      </dgm:t>
    </dgm:pt>
    <dgm:pt modelId="{93E7DCCA-0291-4A01-91BE-C9783BD4D68A}" type="pres">
      <dgm:prSet presAssocID="{6BCC8FB3-2F1A-4FE3-ADA5-75B3BAA6CD60}" presName="linear" presStyleCnt="0">
        <dgm:presLayoutVars>
          <dgm:animLvl val="lvl"/>
          <dgm:resizeHandles val="exact"/>
        </dgm:presLayoutVars>
      </dgm:prSet>
      <dgm:spPr/>
    </dgm:pt>
    <dgm:pt modelId="{9378298B-9D93-41EB-918D-059074CC5014}" type="pres">
      <dgm:prSet presAssocID="{EAC0653B-4AA5-4419-AD22-CC96F2147EEB}" presName="parentText" presStyleLbl="node1" presStyleIdx="0" presStyleCnt="4" custScaleY="44622" custLinFactY="-68436" custLinFactNeighborX="-25236" custLinFactNeighborY="-100000">
        <dgm:presLayoutVars>
          <dgm:chMax val="0"/>
          <dgm:bulletEnabled val="1"/>
        </dgm:presLayoutVars>
      </dgm:prSet>
      <dgm:spPr/>
    </dgm:pt>
    <dgm:pt modelId="{80F9D0AA-EE8E-437A-8019-3E70CA65EF60}" type="pres">
      <dgm:prSet presAssocID="{5D8EF4F0-EC2A-4466-9C73-4BA57BAF265D}" presName="spacer" presStyleCnt="0"/>
      <dgm:spPr/>
    </dgm:pt>
    <dgm:pt modelId="{3F0E5DB1-1ECF-438B-95F1-0D32593D807A}" type="pres">
      <dgm:prSet presAssocID="{FDD52967-2E8D-49FB-A5EA-46294A5602EC}" presName="parentText" presStyleLbl="node1" presStyleIdx="1" presStyleCnt="4" custScaleY="33439">
        <dgm:presLayoutVars>
          <dgm:chMax val="0"/>
          <dgm:bulletEnabled val="1"/>
        </dgm:presLayoutVars>
      </dgm:prSet>
      <dgm:spPr/>
    </dgm:pt>
    <dgm:pt modelId="{65BEFBAD-A045-413F-8A7F-ADA0AB598F86}" type="pres">
      <dgm:prSet presAssocID="{3F37DF5D-DE3D-431D-A201-022A3023A8D1}" presName="spacer" presStyleCnt="0"/>
      <dgm:spPr/>
    </dgm:pt>
    <dgm:pt modelId="{2AA34367-A523-4676-84DD-C8D850A6F90E}" type="pres">
      <dgm:prSet presAssocID="{4325DADC-4A21-474B-8D07-2401FCDD8BF5}" presName="parentText" presStyleLbl="node1" presStyleIdx="2" presStyleCnt="4" custScaleY="30292">
        <dgm:presLayoutVars>
          <dgm:chMax val="0"/>
          <dgm:bulletEnabled val="1"/>
        </dgm:presLayoutVars>
      </dgm:prSet>
      <dgm:spPr/>
    </dgm:pt>
    <dgm:pt modelId="{B6910983-103C-45B0-8FF1-879274EEECBF}" type="pres">
      <dgm:prSet presAssocID="{14B13D9F-BE85-40B4-B342-B50D5B4E75C6}" presName="spacer" presStyleCnt="0"/>
      <dgm:spPr/>
    </dgm:pt>
    <dgm:pt modelId="{102BF917-498F-4E82-96A0-5DB0987C7BD8}" type="pres">
      <dgm:prSet presAssocID="{5DA030D2-5D45-4B25-A61B-B807FA49C33E}" presName="parentText" presStyleLbl="node1" presStyleIdx="3" presStyleCnt="4" custScaleY="64402" custLinFactY="12124" custLinFactNeighborX="4262" custLinFactNeighborY="100000">
        <dgm:presLayoutVars>
          <dgm:chMax val="0"/>
          <dgm:bulletEnabled val="1"/>
        </dgm:presLayoutVars>
      </dgm:prSet>
      <dgm:spPr/>
    </dgm:pt>
  </dgm:ptLst>
  <dgm:cxnLst>
    <dgm:cxn modelId="{09BC3503-5144-47B7-BA79-18A598ED959E}" srcId="{6BCC8FB3-2F1A-4FE3-ADA5-75B3BAA6CD60}" destId="{EAC0653B-4AA5-4419-AD22-CC96F2147EEB}" srcOrd="0" destOrd="0" parTransId="{2F77537F-D375-4B7F-8F68-46763BDAED14}" sibTransId="{5D8EF4F0-EC2A-4466-9C73-4BA57BAF265D}"/>
    <dgm:cxn modelId="{086B3B06-B41B-41A1-95EC-E844DBFE7B52}" type="presOf" srcId="{6BCC8FB3-2F1A-4FE3-ADA5-75B3BAA6CD60}" destId="{93E7DCCA-0291-4A01-91BE-C9783BD4D68A}" srcOrd="0" destOrd="0" presId="urn:microsoft.com/office/officeart/2005/8/layout/vList2"/>
    <dgm:cxn modelId="{35826132-E77E-4FEB-A491-567F00C364B5}" type="presOf" srcId="{5DA030D2-5D45-4B25-A61B-B807FA49C33E}" destId="{102BF917-498F-4E82-96A0-5DB0987C7BD8}" srcOrd="0" destOrd="0" presId="urn:microsoft.com/office/officeart/2005/8/layout/vList2"/>
    <dgm:cxn modelId="{5C069538-4EE7-44E6-8F16-232F6D992344}" type="presOf" srcId="{4325DADC-4A21-474B-8D07-2401FCDD8BF5}" destId="{2AA34367-A523-4676-84DD-C8D850A6F90E}" srcOrd="0" destOrd="0" presId="urn:microsoft.com/office/officeart/2005/8/layout/vList2"/>
    <dgm:cxn modelId="{D9F7394C-C44A-4F03-9F05-49608AAFBB84}" type="presOf" srcId="{EAC0653B-4AA5-4419-AD22-CC96F2147EEB}" destId="{9378298B-9D93-41EB-918D-059074CC5014}" srcOrd="0" destOrd="0" presId="urn:microsoft.com/office/officeart/2005/8/layout/vList2"/>
    <dgm:cxn modelId="{4111BC55-DAE6-4754-A8A1-9420D5C5BA75}" type="presOf" srcId="{FDD52967-2E8D-49FB-A5EA-46294A5602EC}" destId="{3F0E5DB1-1ECF-438B-95F1-0D32593D807A}" srcOrd="0" destOrd="0" presId="urn:microsoft.com/office/officeart/2005/8/layout/vList2"/>
    <dgm:cxn modelId="{A0989A5A-8A1B-4180-B5E1-89311855A57E}" srcId="{6BCC8FB3-2F1A-4FE3-ADA5-75B3BAA6CD60}" destId="{FDD52967-2E8D-49FB-A5EA-46294A5602EC}" srcOrd="1" destOrd="0" parTransId="{828AAE32-0343-4066-A29D-72F5DA4BE019}" sibTransId="{3F37DF5D-DE3D-431D-A201-022A3023A8D1}"/>
    <dgm:cxn modelId="{F1D30F9D-B8AE-4894-BBF2-9313041D291D}" srcId="{6BCC8FB3-2F1A-4FE3-ADA5-75B3BAA6CD60}" destId="{4325DADC-4A21-474B-8D07-2401FCDD8BF5}" srcOrd="2" destOrd="0" parTransId="{BA8F19D1-9503-4E08-ABAD-B4CB9D452CA7}" sibTransId="{14B13D9F-BE85-40B4-B342-B50D5B4E75C6}"/>
    <dgm:cxn modelId="{D930F3B5-CEA9-4229-A355-4DDD63292E83}" srcId="{6BCC8FB3-2F1A-4FE3-ADA5-75B3BAA6CD60}" destId="{5DA030D2-5D45-4B25-A61B-B807FA49C33E}" srcOrd="3" destOrd="0" parTransId="{FAE76447-2CC7-4711-96BB-4722962E8848}" sibTransId="{1DBB99B0-B502-4753-BF59-738B1DE119F9}"/>
    <dgm:cxn modelId="{5847CA7D-B94C-428C-BDDF-0D0125BA7244}" type="presParOf" srcId="{93E7DCCA-0291-4A01-91BE-C9783BD4D68A}" destId="{9378298B-9D93-41EB-918D-059074CC5014}" srcOrd="0" destOrd="0" presId="urn:microsoft.com/office/officeart/2005/8/layout/vList2"/>
    <dgm:cxn modelId="{165787C5-4D4A-4CF8-8DD8-FA85C810A4E3}" type="presParOf" srcId="{93E7DCCA-0291-4A01-91BE-C9783BD4D68A}" destId="{80F9D0AA-EE8E-437A-8019-3E70CA65EF60}" srcOrd="1" destOrd="0" presId="urn:microsoft.com/office/officeart/2005/8/layout/vList2"/>
    <dgm:cxn modelId="{318C97E0-514B-4003-9326-06FA2CBC0534}" type="presParOf" srcId="{93E7DCCA-0291-4A01-91BE-C9783BD4D68A}" destId="{3F0E5DB1-1ECF-438B-95F1-0D32593D807A}" srcOrd="2" destOrd="0" presId="urn:microsoft.com/office/officeart/2005/8/layout/vList2"/>
    <dgm:cxn modelId="{0E9211B9-47D3-43EC-A295-FFE8470A1CEB}" type="presParOf" srcId="{93E7DCCA-0291-4A01-91BE-C9783BD4D68A}" destId="{65BEFBAD-A045-413F-8A7F-ADA0AB598F86}" srcOrd="3" destOrd="0" presId="urn:microsoft.com/office/officeart/2005/8/layout/vList2"/>
    <dgm:cxn modelId="{A1042234-110E-4AC8-BFE1-9F69E8867A1A}" type="presParOf" srcId="{93E7DCCA-0291-4A01-91BE-C9783BD4D68A}" destId="{2AA34367-A523-4676-84DD-C8D850A6F90E}" srcOrd="4" destOrd="0" presId="urn:microsoft.com/office/officeart/2005/8/layout/vList2"/>
    <dgm:cxn modelId="{2396AF3E-F306-4AAD-A95C-C49128A8B0FC}" type="presParOf" srcId="{93E7DCCA-0291-4A01-91BE-C9783BD4D68A}" destId="{B6910983-103C-45B0-8FF1-879274EEECBF}" srcOrd="5" destOrd="0" presId="urn:microsoft.com/office/officeart/2005/8/layout/vList2"/>
    <dgm:cxn modelId="{64D057F4-5005-4B43-BBF9-02479653F717}" type="presParOf" srcId="{93E7DCCA-0291-4A01-91BE-C9783BD4D68A}" destId="{102BF917-498F-4E82-96A0-5DB0987C7BD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321C08-332B-4AE9-9449-3427DCF6C28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D79D155-D056-40D2-AE90-B590BF3F4D6D}">
      <dgm:prSet/>
      <dgm:spPr/>
      <dgm:t>
        <a:bodyPr/>
        <a:lstStyle/>
        <a:p>
          <a:r>
            <a:rPr lang="sr-Cyrl-RS"/>
            <a:t>Путовање између ова два града било је прилично напорно и трајало је пет дана</a:t>
          </a:r>
          <a:endParaRPr lang="en-US"/>
        </a:p>
      </dgm:t>
    </dgm:pt>
    <dgm:pt modelId="{AAC16172-C4A3-453D-8484-ED878766E537}" type="parTrans" cxnId="{CEA56C13-BEFE-404F-843F-00D01E6B8300}">
      <dgm:prSet/>
      <dgm:spPr/>
      <dgm:t>
        <a:bodyPr/>
        <a:lstStyle/>
        <a:p>
          <a:endParaRPr lang="en-US"/>
        </a:p>
      </dgm:t>
    </dgm:pt>
    <dgm:pt modelId="{943FA14D-260C-4D9A-842D-C159B42CFE41}" type="sibTrans" cxnId="{CEA56C13-BEFE-404F-843F-00D01E6B8300}">
      <dgm:prSet/>
      <dgm:spPr/>
      <dgm:t>
        <a:bodyPr/>
        <a:lstStyle/>
        <a:p>
          <a:endParaRPr lang="en-US"/>
        </a:p>
      </dgm:t>
    </dgm:pt>
    <dgm:pt modelId="{CF57664B-4ED8-44C6-BEA1-1A9217D6A391}">
      <dgm:prSet/>
      <dgm:spPr/>
      <dgm:t>
        <a:bodyPr/>
        <a:lstStyle/>
        <a:p>
          <a:r>
            <a:rPr lang="sr-Cyrl-RS"/>
            <a:t>Назив града Витлејема потиче од јеврејске речи „Беит-Лехем“, што значи „дом хлеба“</a:t>
          </a:r>
          <a:endParaRPr lang="en-US"/>
        </a:p>
      </dgm:t>
    </dgm:pt>
    <dgm:pt modelId="{EC80FBDD-5208-42B5-891B-A1154712EA26}" type="parTrans" cxnId="{E4A57AC2-655E-4E41-B09A-9C8D81F94B94}">
      <dgm:prSet/>
      <dgm:spPr/>
      <dgm:t>
        <a:bodyPr/>
        <a:lstStyle/>
        <a:p>
          <a:endParaRPr lang="en-US"/>
        </a:p>
      </dgm:t>
    </dgm:pt>
    <dgm:pt modelId="{756EC9B8-EE03-4283-9B42-723E35AFA72C}" type="sibTrans" cxnId="{E4A57AC2-655E-4E41-B09A-9C8D81F94B94}">
      <dgm:prSet/>
      <dgm:spPr/>
      <dgm:t>
        <a:bodyPr/>
        <a:lstStyle/>
        <a:p>
          <a:endParaRPr lang="en-US"/>
        </a:p>
      </dgm:t>
    </dgm:pt>
    <dgm:pt modelId="{FF80D4E5-3507-4DAC-AEE4-416AB56675CA}">
      <dgm:prSet/>
      <dgm:spPr/>
      <dgm:t>
        <a:bodyPr/>
        <a:lstStyle/>
        <a:p>
          <a:r>
            <a:rPr lang="sr-Cyrl-RS"/>
            <a:t>Заиста у њему се родио истинити Хлеб живота-Христос, Бог наш.</a:t>
          </a:r>
          <a:endParaRPr lang="en-US"/>
        </a:p>
      </dgm:t>
    </dgm:pt>
    <dgm:pt modelId="{86FAF3D5-9264-4A99-856B-ED94275055DD}" type="parTrans" cxnId="{3069A975-88BF-457D-9475-E420D4BBB9C1}">
      <dgm:prSet/>
      <dgm:spPr/>
      <dgm:t>
        <a:bodyPr/>
        <a:lstStyle/>
        <a:p>
          <a:endParaRPr lang="en-US"/>
        </a:p>
      </dgm:t>
    </dgm:pt>
    <dgm:pt modelId="{E0242E9B-2800-4B45-9044-6D4EDAA2C436}" type="sibTrans" cxnId="{3069A975-88BF-457D-9475-E420D4BBB9C1}">
      <dgm:prSet/>
      <dgm:spPr/>
      <dgm:t>
        <a:bodyPr/>
        <a:lstStyle/>
        <a:p>
          <a:endParaRPr lang="en-US"/>
        </a:p>
      </dgm:t>
    </dgm:pt>
    <dgm:pt modelId="{8AA13834-BE51-4D46-BDF6-69CA8E9B2489}" type="pres">
      <dgm:prSet presAssocID="{D1321C08-332B-4AE9-9449-3427DCF6C28A}" presName="linear" presStyleCnt="0">
        <dgm:presLayoutVars>
          <dgm:animLvl val="lvl"/>
          <dgm:resizeHandles val="exact"/>
        </dgm:presLayoutVars>
      </dgm:prSet>
      <dgm:spPr/>
    </dgm:pt>
    <dgm:pt modelId="{9B8A8633-AA65-4681-AD87-2DE986B52660}" type="pres">
      <dgm:prSet presAssocID="{3D79D155-D056-40D2-AE90-B590BF3F4D6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B688DAE-5B46-4E7E-8899-D8F8834DE9D3}" type="pres">
      <dgm:prSet presAssocID="{943FA14D-260C-4D9A-842D-C159B42CFE41}" presName="spacer" presStyleCnt="0"/>
      <dgm:spPr/>
    </dgm:pt>
    <dgm:pt modelId="{F430B11D-0898-41D7-ABD6-B784488449E7}" type="pres">
      <dgm:prSet presAssocID="{CF57664B-4ED8-44C6-BEA1-1A9217D6A3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89B397A-ECA9-48EC-B8E0-A92D9EAC1A85}" type="pres">
      <dgm:prSet presAssocID="{756EC9B8-EE03-4283-9B42-723E35AFA72C}" presName="spacer" presStyleCnt="0"/>
      <dgm:spPr/>
    </dgm:pt>
    <dgm:pt modelId="{240EBFAE-0126-43C9-9C72-D8543922A17B}" type="pres">
      <dgm:prSet presAssocID="{FF80D4E5-3507-4DAC-AEE4-416AB56675C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EA56C13-BEFE-404F-843F-00D01E6B8300}" srcId="{D1321C08-332B-4AE9-9449-3427DCF6C28A}" destId="{3D79D155-D056-40D2-AE90-B590BF3F4D6D}" srcOrd="0" destOrd="0" parTransId="{AAC16172-C4A3-453D-8484-ED878766E537}" sibTransId="{943FA14D-260C-4D9A-842D-C159B42CFE41}"/>
    <dgm:cxn modelId="{397FEF29-95C0-406D-874D-6B470025AF18}" type="presOf" srcId="{CF57664B-4ED8-44C6-BEA1-1A9217D6A391}" destId="{F430B11D-0898-41D7-ABD6-B784488449E7}" srcOrd="0" destOrd="0" presId="urn:microsoft.com/office/officeart/2005/8/layout/vList2"/>
    <dgm:cxn modelId="{3069A975-88BF-457D-9475-E420D4BBB9C1}" srcId="{D1321C08-332B-4AE9-9449-3427DCF6C28A}" destId="{FF80D4E5-3507-4DAC-AEE4-416AB56675CA}" srcOrd="2" destOrd="0" parTransId="{86FAF3D5-9264-4A99-856B-ED94275055DD}" sibTransId="{E0242E9B-2800-4B45-9044-6D4EDAA2C436}"/>
    <dgm:cxn modelId="{4E9EB2AC-C454-4B03-B1D4-E9B334850ADC}" type="presOf" srcId="{D1321C08-332B-4AE9-9449-3427DCF6C28A}" destId="{8AA13834-BE51-4D46-BDF6-69CA8E9B2489}" srcOrd="0" destOrd="0" presId="urn:microsoft.com/office/officeart/2005/8/layout/vList2"/>
    <dgm:cxn modelId="{B076DDB7-6FC8-468D-8BBD-DE50C94DB584}" type="presOf" srcId="{FF80D4E5-3507-4DAC-AEE4-416AB56675CA}" destId="{240EBFAE-0126-43C9-9C72-D8543922A17B}" srcOrd="0" destOrd="0" presId="urn:microsoft.com/office/officeart/2005/8/layout/vList2"/>
    <dgm:cxn modelId="{5945A0BF-BAB8-4AE0-9951-A6DDC09DD11D}" type="presOf" srcId="{3D79D155-D056-40D2-AE90-B590BF3F4D6D}" destId="{9B8A8633-AA65-4681-AD87-2DE986B52660}" srcOrd="0" destOrd="0" presId="urn:microsoft.com/office/officeart/2005/8/layout/vList2"/>
    <dgm:cxn modelId="{E4A57AC2-655E-4E41-B09A-9C8D81F94B94}" srcId="{D1321C08-332B-4AE9-9449-3427DCF6C28A}" destId="{CF57664B-4ED8-44C6-BEA1-1A9217D6A391}" srcOrd="1" destOrd="0" parTransId="{EC80FBDD-5208-42B5-891B-A1154712EA26}" sibTransId="{756EC9B8-EE03-4283-9B42-723E35AFA72C}"/>
    <dgm:cxn modelId="{F3C0732D-26EE-4A51-BA10-9C3D5FCC44F1}" type="presParOf" srcId="{8AA13834-BE51-4D46-BDF6-69CA8E9B2489}" destId="{9B8A8633-AA65-4681-AD87-2DE986B52660}" srcOrd="0" destOrd="0" presId="urn:microsoft.com/office/officeart/2005/8/layout/vList2"/>
    <dgm:cxn modelId="{3D54FB5C-3E86-43D2-AB71-BA952A671C3F}" type="presParOf" srcId="{8AA13834-BE51-4D46-BDF6-69CA8E9B2489}" destId="{9B688DAE-5B46-4E7E-8899-D8F8834DE9D3}" srcOrd="1" destOrd="0" presId="urn:microsoft.com/office/officeart/2005/8/layout/vList2"/>
    <dgm:cxn modelId="{2976290C-12C1-497C-A8B0-D83B2F37C86D}" type="presParOf" srcId="{8AA13834-BE51-4D46-BDF6-69CA8E9B2489}" destId="{F430B11D-0898-41D7-ABD6-B784488449E7}" srcOrd="2" destOrd="0" presId="urn:microsoft.com/office/officeart/2005/8/layout/vList2"/>
    <dgm:cxn modelId="{A9BC2367-E080-4D70-B97E-8F69D64656E0}" type="presParOf" srcId="{8AA13834-BE51-4D46-BDF6-69CA8E9B2489}" destId="{F89B397A-ECA9-48EC-B8E0-A92D9EAC1A85}" srcOrd="3" destOrd="0" presId="urn:microsoft.com/office/officeart/2005/8/layout/vList2"/>
    <dgm:cxn modelId="{F993341C-0C89-457D-92D6-B50777762E0B}" type="presParOf" srcId="{8AA13834-BE51-4D46-BDF6-69CA8E9B2489}" destId="{240EBFAE-0126-43C9-9C72-D8543922A17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78298B-9D93-41EB-918D-059074CC5014}">
      <dsp:nvSpPr>
        <dsp:cNvPr id="0" name=""/>
        <dsp:cNvSpPr/>
      </dsp:nvSpPr>
      <dsp:spPr>
        <a:xfrm>
          <a:off x="0" y="0"/>
          <a:ext cx="4741962" cy="14794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800" kern="1200" dirty="0"/>
            <a:t>У време римског цара Августа наређен је попис становништва у целом Римском царству.</a:t>
          </a:r>
          <a:endParaRPr lang="en-US" sz="1800" kern="1200" dirty="0"/>
        </a:p>
      </dsp:txBody>
      <dsp:txXfrm>
        <a:off x="72223" y="72223"/>
        <a:ext cx="4597516" cy="1335039"/>
      </dsp:txXfrm>
    </dsp:sp>
    <dsp:sp modelId="{3F0E5DB1-1ECF-438B-95F1-0D32593D807A}">
      <dsp:nvSpPr>
        <dsp:cNvPr id="0" name=""/>
        <dsp:cNvSpPr/>
      </dsp:nvSpPr>
      <dsp:spPr>
        <a:xfrm>
          <a:off x="0" y="1875501"/>
          <a:ext cx="4741962" cy="11087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800" kern="1200" dirty="0"/>
            <a:t>Покрајина Јудеја у данашњем Израелу била је под римском управом. </a:t>
          </a:r>
          <a:endParaRPr lang="en-US" sz="1800" kern="1200" dirty="0"/>
        </a:p>
      </dsp:txBody>
      <dsp:txXfrm>
        <a:off x="54122" y="1929623"/>
        <a:ext cx="4633718" cy="1000458"/>
      </dsp:txXfrm>
    </dsp:sp>
    <dsp:sp modelId="{2AA34367-A523-4676-84DD-C8D850A6F90E}">
      <dsp:nvSpPr>
        <dsp:cNvPr id="0" name=""/>
        <dsp:cNvSpPr/>
      </dsp:nvSpPr>
      <dsp:spPr>
        <a:xfrm>
          <a:off x="0" y="3067724"/>
          <a:ext cx="4741962" cy="1004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800" kern="1200" dirty="0"/>
            <a:t>У малом граду Назарету живео је дрводеља Јосиф за кога је Марија била заручена. </a:t>
          </a:r>
          <a:endParaRPr lang="en-US" sz="1800" kern="1200" dirty="0"/>
        </a:p>
      </dsp:txBody>
      <dsp:txXfrm>
        <a:off x="49029" y="3116753"/>
        <a:ext cx="4643904" cy="906302"/>
      </dsp:txXfrm>
    </dsp:sp>
    <dsp:sp modelId="{102BF917-498F-4E82-96A0-5DB0987C7BD8}">
      <dsp:nvSpPr>
        <dsp:cNvPr id="0" name=""/>
        <dsp:cNvSpPr/>
      </dsp:nvSpPr>
      <dsp:spPr>
        <a:xfrm>
          <a:off x="0" y="4468101"/>
          <a:ext cx="4741962" cy="21353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1800" kern="1200" dirty="0"/>
            <a:t>Када је стигла наредба о попису, Марија је била пред порођајем. Ипак, морала је кренути на пут са Јосифом у град Витлејем који је био недалеко од Јерусалима. </a:t>
          </a:r>
          <a:endParaRPr lang="en-US" sz="1800" kern="1200" dirty="0"/>
        </a:p>
      </dsp:txBody>
      <dsp:txXfrm>
        <a:off x="104237" y="4572338"/>
        <a:ext cx="4533488" cy="19268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8A8633-AA65-4681-AD87-2DE986B52660}">
      <dsp:nvSpPr>
        <dsp:cNvPr id="0" name=""/>
        <dsp:cNvSpPr/>
      </dsp:nvSpPr>
      <dsp:spPr>
        <a:xfrm>
          <a:off x="0" y="18756"/>
          <a:ext cx="5299585" cy="12916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400" kern="1200"/>
            <a:t>Путовање између ова два града било је прилично напорно и трајало је пет дана</a:t>
          </a:r>
          <a:endParaRPr lang="en-US" sz="2400" kern="1200"/>
        </a:p>
      </dsp:txBody>
      <dsp:txXfrm>
        <a:off x="63055" y="81811"/>
        <a:ext cx="5173475" cy="1165569"/>
      </dsp:txXfrm>
    </dsp:sp>
    <dsp:sp modelId="{F430B11D-0898-41D7-ABD6-B784488449E7}">
      <dsp:nvSpPr>
        <dsp:cNvPr id="0" name=""/>
        <dsp:cNvSpPr/>
      </dsp:nvSpPr>
      <dsp:spPr>
        <a:xfrm>
          <a:off x="0" y="1379556"/>
          <a:ext cx="5299585" cy="12916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400" kern="1200"/>
            <a:t>Назив града Витлејема потиче од јеврејске речи „Беит-Лехем“, што значи „дом хлеба“</a:t>
          </a:r>
          <a:endParaRPr lang="en-US" sz="2400" kern="1200"/>
        </a:p>
      </dsp:txBody>
      <dsp:txXfrm>
        <a:off x="63055" y="1442611"/>
        <a:ext cx="5173475" cy="1165569"/>
      </dsp:txXfrm>
    </dsp:sp>
    <dsp:sp modelId="{240EBFAE-0126-43C9-9C72-D8543922A17B}">
      <dsp:nvSpPr>
        <dsp:cNvPr id="0" name=""/>
        <dsp:cNvSpPr/>
      </dsp:nvSpPr>
      <dsp:spPr>
        <a:xfrm>
          <a:off x="0" y="2740356"/>
          <a:ext cx="5299585" cy="12916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400" kern="1200"/>
            <a:t>Заиста у њему се родио истинити Хлеб живота-Христос, Бог наш.</a:t>
          </a:r>
          <a:endParaRPr lang="en-US" sz="2400" kern="1200"/>
        </a:p>
      </dsp:txBody>
      <dsp:txXfrm>
        <a:off x="63055" y="2803411"/>
        <a:ext cx="5173475" cy="11655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00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137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965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D208048B-57AF-4F53-BC84-8E0A1033FBEC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5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778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38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4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8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685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9/22/2025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686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D208048B-57AF-4F53-BC84-8E0A1033FBEC}" type="datetimeFigureOut">
              <a:rPr lang="en-US" smtClean="0"/>
              <a:pPr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9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9.png"/><Relationship Id="rId7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0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microsoft.com/office/2007/relationships/hdphoto" Target="../media/hdphoto1.wdp"/><Relationship Id="rId5" Type="http://schemas.openxmlformats.org/officeDocument/2006/relationships/diagramData" Target="../diagrams/data1.xml"/><Relationship Id="rId10" Type="http://schemas.openxmlformats.org/officeDocument/2006/relationships/image" Target="../media/image2.png"/><Relationship Id="rId4" Type="http://schemas.microsoft.com/office/2007/relationships/hdphoto" Target="../media/hdphoto2.wdp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ight bulb with business icons">
            <a:extLst>
              <a:ext uri="{FF2B5EF4-FFF2-40B4-BE49-F238E27FC236}">
                <a16:creationId xmlns:a16="http://schemas.microsoft.com/office/drawing/2014/main" id="{30C707B3-0BDA-77EE-4710-83F9222ADD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81" r="12066" b="1"/>
          <a:stretch/>
        </p:blipFill>
        <p:spPr>
          <a:xfrm>
            <a:off x="-606286" y="8769"/>
            <a:ext cx="12798286" cy="6857990"/>
          </a:xfrm>
          <a:custGeom>
            <a:avLst/>
            <a:gdLst/>
            <a:ahLst/>
            <a:cxnLst/>
            <a:rect l="l" t="t" r="r" b="b"/>
            <a:pathLst>
              <a:path w="8234792" h="6821666">
                <a:moveTo>
                  <a:pt x="2322410" y="0"/>
                </a:moveTo>
                <a:lnTo>
                  <a:pt x="8234792" y="0"/>
                </a:lnTo>
                <a:lnTo>
                  <a:pt x="8234792" y="4503719"/>
                </a:lnTo>
                <a:lnTo>
                  <a:pt x="8215888" y="4629599"/>
                </a:lnTo>
                <a:cubicBezTo>
                  <a:pt x="8049795" y="5454493"/>
                  <a:pt x="7647096" y="6191792"/>
                  <a:pt x="7082996" y="6765066"/>
                </a:cubicBezTo>
                <a:lnTo>
                  <a:pt x="7021717" y="6821666"/>
                </a:lnTo>
                <a:lnTo>
                  <a:pt x="0" y="6821666"/>
                </a:lnTo>
                <a:lnTo>
                  <a:pt x="0" y="3790727"/>
                </a:lnTo>
                <a:cubicBezTo>
                  <a:pt x="0" y="2186928"/>
                  <a:pt x="879517" y="791919"/>
                  <a:pt x="2175128" y="76659"/>
                </a:cubicBezTo>
                <a:close/>
              </a:path>
            </a:pathLst>
          </a:cu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B5216B5-E57C-B774-417E-6CEE36EB0CF6}"/>
              </a:ext>
            </a:extLst>
          </p:cNvPr>
          <p:cNvSpPr/>
          <p:nvPr/>
        </p:nvSpPr>
        <p:spPr>
          <a:xfrm>
            <a:off x="4257413" y="2910980"/>
            <a:ext cx="3628238" cy="518020"/>
          </a:xfrm>
          <a:prstGeom prst="rect">
            <a:avLst/>
          </a:prstGeom>
          <a:solidFill>
            <a:schemeClr val="tx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БОЖИЋ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00CCCD-166F-67A2-3019-74835C83B78B}"/>
              </a:ext>
            </a:extLst>
          </p:cNvPr>
          <p:cNvSpPr/>
          <p:nvPr/>
        </p:nvSpPr>
        <p:spPr>
          <a:xfrm>
            <a:off x="3724712" y="2369890"/>
            <a:ext cx="2336334" cy="448811"/>
          </a:xfrm>
          <a:prstGeom prst="rect">
            <a:avLst/>
          </a:prstGeom>
          <a:solidFill>
            <a:schemeClr val="tx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ИСУС ХРИСТОС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E3D12B-3B40-93B3-B233-2D92902DC010}"/>
              </a:ext>
            </a:extLst>
          </p:cNvPr>
          <p:cNvSpPr/>
          <p:nvPr/>
        </p:nvSpPr>
        <p:spPr>
          <a:xfrm>
            <a:off x="6247002" y="2369889"/>
            <a:ext cx="2336334" cy="448811"/>
          </a:xfrm>
          <a:prstGeom prst="rect">
            <a:avLst/>
          </a:prstGeom>
          <a:solidFill>
            <a:schemeClr val="tx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БОГОРОДИЦА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DC4341-6FDD-E09C-7C6E-08A4A438CAE0}"/>
              </a:ext>
            </a:extLst>
          </p:cNvPr>
          <p:cNvSpPr/>
          <p:nvPr/>
        </p:nvSpPr>
        <p:spPr>
          <a:xfrm>
            <a:off x="3758142" y="3521279"/>
            <a:ext cx="2336334" cy="448811"/>
          </a:xfrm>
          <a:prstGeom prst="rect">
            <a:avLst/>
          </a:prstGeom>
          <a:solidFill>
            <a:schemeClr val="tx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ЈАНУАР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9DBCD1-D34F-04FC-4018-5D93D5709507}"/>
              </a:ext>
            </a:extLst>
          </p:cNvPr>
          <p:cNvSpPr/>
          <p:nvPr/>
        </p:nvSpPr>
        <p:spPr>
          <a:xfrm>
            <a:off x="6238613" y="3521278"/>
            <a:ext cx="2336334" cy="448811"/>
          </a:xfrm>
          <a:prstGeom prst="rect">
            <a:avLst/>
          </a:prstGeom>
          <a:solidFill>
            <a:schemeClr val="tx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РОЂЕЊЕ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AF1A99-80F3-46EE-2A0D-9885CB6B1890}"/>
              </a:ext>
            </a:extLst>
          </p:cNvPr>
          <p:cNvSpPr/>
          <p:nvPr/>
        </p:nvSpPr>
        <p:spPr>
          <a:xfrm>
            <a:off x="3489820" y="1937857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2. ЛИЦЕ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7E045C-4C01-BAFC-AC6A-6C23306640A2}"/>
              </a:ext>
            </a:extLst>
          </p:cNvPr>
          <p:cNvSpPr/>
          <p:nvPr/>
        </p:nvSpPr>
        <p:spPr>
          <a:xfrm>
            <a:off x="6723605" y="1945545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ПРЕСВЕТА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81F7F1A-09C7-4BDA-DEC9-3F9CACBC4383}"/>
              </a:ext>
            </a:extLst>
          </p:cNvPr>
          <p:cNvSpPr/>
          <p:nvPr/>
        </p:nvSpPr>
        <p:spPr>
          <a:xfrm>
            <a:off x="2824866" y="675319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СИН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4B41014-880D-0D79-F157-88902F8E9D1B}"/>
              </a:ext>
            </a:extLst>
          </p:cNvPr>
          <p:cNvSpPr/>
          <p:nvPr/>
        </p:nvSpPr>
        <p:spPr>
          <a:xfrm>
            <a:off x="3078759" y="1108397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ГОСПОД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855AC5-EF85-12F3-028A-51BB534DFAAA}"/>
              </a:ext>
            </a:extLst>
          </p:cNvPr>
          <p:cNvSpPr/>
          <p:nvPr/>
        </p:nvSpPr>
        <p:spPr>
          <a:xfrm>
            <a:off x="3315049" y="1540430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БОГ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AAB5FA-C9F0-ED1D-CE69-328BE959C581}"/>
              </a:ext>
            </a:extLst>
          </p:cNvPr>
          <p:cNvSpPr/>
          <p:nvPr/>
        </p:nvSpPr>
        <p:spPr>
          <a:xfrm>
            <a:off x="3520579" y="4029337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СНЕГ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B39E06-DF2C-F96B-4A6F-AECBAC5C1BB1}"/>
              </a:ext>
            </a:extLst>
          </p:cNvPr>
          <p:cNvSpPr/>
          <p:nvPr/>
        </p:nvSpPr>
        <p:spPr>
          <a:xfrm>
            <a:off x="7338968" y="648049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МАРИЈА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A5EA08E-3E1D-935D-42FE-F8FE176B0288}"/>
              </a:ext>
            </a:extLst>
          </p:cNvPr>
          <p:cNvSpPr/>
          <p:nvPr/>
        </p:nvSpPr>
        <p:spPr>
          <a:xfrm>
            <a:off x="7176781" y="1073089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МАЈКА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A02DED4-C359-351A-FDB4-0B05DC2BC746}"/>
              </a:ext>
            </a:extLst>
          </p:cNvPr>
          <p:cNvSpPr/>
          <p:nvPr/>
        </p:nvSpPr>
        <p:spPr>
          <a:xfrm>
            <a:off x="6960066" y="1508969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ДЈЕВА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5D9C11D-AFD2-ABD2-547E-A573D4600EE5}"/>
              </a:ext>
            </a:extLst>
          </p:cNvPr>
          <p:cNvSpPr/>
          <p:nvPr/>
        </p:nvSpPr>
        <p:spPr>
          <a:xfrm>
            <a:off x="7293528" y="5389916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ПЛАЧ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4758E54-5E0C-7195-7B80-1467C2883EB9}"/>
              </a:ext>
            </a:extLst>
          </p:cNvPr>
          <p:cNvSpPr/>
          <p:nvPr/>
        </p:nvSpPr>
        <p:spPr>
          <a:xfrm>
            <a:off x="7091493" y="4939366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СТОМАК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69AF84-13D2-F8FB-FFE2-96CAF5365482}"/>
              </a:ext>
            </a:extLst>
          </p:cNvPr>
          <p:cNvSpPr/>
          <p:nvPr/>
        </p:nvSpPr>
        <p:spPr>
          <a:xfrm>
            <a:off x="6925112" y="4502790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БЕБА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7B7CF58-A97F-C1D0-58A6-6AD5289B5720}"/>
              </a:ext>
            </a:extLst>
          </p:cNvPr>
          <p:cNvSpPr/>
          <p:nvPr/>
        </p:nvSpPr>
        <p:spPr>
          <a:xfrm>
            <a:off x="6662257" y="4065163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9. МЕСЕЦИ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B3E609B-507B-CC3A-A8E4-1DF2C7C64244}"/>
              </a:ext>
            </a:extLst>
          </p:cNvPr>
          <p:cNvSpPr/>
          <p:nvPr/>
        </p:nvSpPr>
        <p:spPr>
          <a:xfrm>
            <a:off x="3099605" y="5349291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МЕСЕЦ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8628CDF-5D9A-0E8D-FF17-19B4127D8D22}"/>
              </a:ext>
            </a:extLst>
          </p:cNvPr>
          <p:cNvSpPr/>
          <p:nvPr/>
        </p:nvSpPr>
        <p:spPr>
          <a:xfrm>
            <a:off x="3206691" y="4893490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ЗИМА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A9D5842-2871-81B0-1FC8-928E4D73093C}"/>
              </a:ext>
            </a:extLst>
          </p:cNvPr>
          <p:cNvSpPr/>
          <p:nvPr/>
        </p:nvSpPr>
        <p:spPr>
          <a:xfrm>
            <a:off x="3315049" y="4450184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ПРВИ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6F1EDEF-BC8A-5F19-6E4A-C04177E54E2F}"/>
              </a:ext>
            </a:extLst>
          </p:cNvPr>
          <p:cNvSpPr/>
          <p:nvPr/>
        </p:nvSpPr>
        <p:spPr>
          <a:xfrm>
            <a:off x="4280357" y="2919744"/>
            <a:ext cx="3628238" cy="518020"/>
          </a:xfrm>
          <a:prstGeom prst="rect">
            <a:avLst/>
          </a:prstGeom>
          <a:solidFill>
            <a:schemeClr val="tx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КОНАЧНО РЕШЕЊЕ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CBAB9BA-AD06-9B70-48AF-2D8D946095A8}"/>
              </a:ext>
            </a:extLst>
          </p:cNvPr>
          <p:cNvSpPr/>
          <p:nvPr/>
        </p:nvSpPr>
        <p:spPr>
          <a:xfrm>
            <a:off x="6247002" y="2367441"/>
            <a:ext cx="2336334" cy="448811"/>
          </a:xfrm>
          <a:prstGeom prst="rect">
            <a:avLst/>
          </a:prstGeom>
          <a:solidFill>
            <a:schemeClr val="tx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Б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5CCFF6C-5718-BEEE-7F40-22918E42DE08}"/>
              </a:ext>
            </a:extLst>
          </p:cNvPr>
          <p:cNvSpPr/>
          <p:nvPr/>
        </p:nvSpPr>
        <p:spPr>
          <a:xfrm>
            <a:off x="3735198" y="2367440"/>
            <a:ext cx="2336334" cy="448811"/>
          </a:xfrm>
          <a:prstGeom prst="rect">
            <a:avLst/>
          </a:prstGeom>
          <a:solidFill>
            <a:schemeClr val="tx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028186F-6A8C-565C-1E35-06C30E5F6928}"/>
              </a:ext>
            </a:extLst>
          </p:cNvPr>
          <p:cNvSpPr/>
          <p:nvPr/>
        </p:nvSpPr>
        <p:spPr>
          <a:xfrm>
            <a:off x="3758142" y="3531438"/>
            <a:ext cx="2336334" cy="448811"/>
          </a:xfrm>
          <a:prstGeom prst="rect">
            <a:avLst/>
          </a:prstGeom>
          <a:solidFill>
            <a:schemeClr val="tx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В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3BC8738-FC49-A241-E1FF-CC0A524F29FF}"/>
              </a:ext>
            </a:extLst>
          </p:cNvPr>
          <p:cNvSpPr/>
          <p:nvPr/>
        </p:nvSpPr>
        <p:spPr>
          <a:xfrm>
            <a:off x="6236515" y="3514643"/>
            <a:ext cx="2336334" cy="448811"/>
          </a:xfrm>
          <a:prstGeom prst="rect">
            <a:avLst/>
          </a:prstGeom>
          <a:solidFill>
            <a:schemeClr val="tx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Г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BCDCE4A-B145-FC99-2858-CC8BBAB9BC43}"/>
              </a:ext>
            </a:extLst>
          </p:cNvPr>
          <p:cNvSpPr/>
          <p:nvPr/>
        </p:nvSpPr>
        <p:spPr>
          <a:xfrm>
            <a:off x="3486897" y="1949043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А-4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538CB31-0BD7-8D86-A65F-9DDA96D4B7D8}"/>
              </a:ext>
            </a:extLst>
          </p:cNvPr>
          <p:cNvSpPr/>
          <p:nvPr/>
        </p:nvSpPr>
        <p:spPr>
          <a:xfrm>
            <a:off x="3312000" y="1544287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А-3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2C8F417-12A7-965D-C811-80106ED7379A}"/>
              </a:ext>
            </a:extLst>
          </p:cNvPr>
          <p:cNvSpPr/>
          <p:nvPr/>
        </p:nvSpPr>
        <p:spPr>
          <a:xfrm>
            <a:off x="3096734" y="1104539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А-2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6AA7C8F-2848-B526-E874-53BBAB122A30}"/>
              </a:ext>
            </a:extLst>
          </p:cNvPr>
          <p:cNvSpPr/>
          <p:nvPr/>
        </p:nvSpPr>
        <p:spPr>
          <a:xfrm>
            <a:off x="2821817" y="685895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А-1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E571DF9-874C-30A0-5B12-570F2C092150}"/>
              </a:ext>
            </a:extLst>
          </p:cNvPr>
          <p:cNvSpPr/>
          <p:nvPr/>
        </p:nvSpPr>
        <p:spPr>
          <a:xfrm>
            <a:off x="7341764" y="666923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Б-1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2B33B20-DF11-9FDC-3E5F-6BA7D4B6FD4B}"/>
              </a:ext>
            </a:extLst>
          </p:cNvPr>
          <p:cNvSpPr/>
          <p:nvPr/>
        </p:nvSpPr>
        <p:spPr>
          <a:xfrm>
            <a:off x="7176780" y="1066454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Б-2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DE3DEC9-F0B3-C37D-CD79-53D2A8E3DCC8}"/>
              </a:ext>
            </a:extLst>
          </p:cNvPr>
          <p:cNvSpPr/>
          <p:nvPr/>
        </p:nvSpPr>
        <p:spPr>
          <a:xfrm>
            <a:off x="6960066" y="1507214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Б-3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A743952-42FD-D9D1-197C-1AA51239DBF1}"/>
              </a:ext>
            </a:extLst>
          </p:cNvPr>
          <p:cNvSpPr/>
          <p:nvPr/>
        </p:nvSpPr>
        <p:spPr>
          <a:xfrm>
            <a:off x="6703532" y="1944492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Б-4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36C94EA-E796-ACC3-C1DA-93EA0AF02ABA}"/>
              </a:ext>
            </a:extLst>
          </p:cNvPr>
          <p:cNvSpPr/>
          <p:nvPr/>
        </p:nvSpPr>
        <p:spPr>
          <a:xfrm>
            <a:off x="3103323" y="5349291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В-1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FCA20F0-B6FB-0FAD-D3BB-A977009464CE}"/>
              </a:ext>
            </a:extLst>
          </p:cNvPr>
          <p:cNvSpPr/>
          <p:nvPr/>
        </p:nvSpPr>
        <p:spPr>
          <a:xfrm>
            <a:off x="3199254" y="4891728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В-2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2FA17DB-96D7-D5FA-28C1-B1FB354C3D2C}"/>
              </a:ext>
            </a:extLst>
          </p:cNvPr>
          <p:cNvSpPr/>
          <p:nvPr/>
        </p:nvSpPr>
        <p:spPr>
          <a:xfrm>
            <a:off x="3318767" y="4451410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В-3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26BD3DB-CCE1-DE4B-B246-0D3F9A3F1A21}"/>
              </a:ext>
            </a:extLst>
          </p:cNvPr>
          <p:cNvSpPr/>
          <p:nvPr/>
        </p:nvSpPr>
        <p:spPr>
          <a:xfrm>
            <a:off x="3508569" y="4036167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В-4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636CC14-2283-1ADC-71DE-D33C805FBB03}"/>
              </a:ext>
            </a:extLst>
          </p:cNvPr>
          <p:cNvSpPr/>
          <p:nvPr/>
        </p:nvSpPr>
        <p:spPr>
          <a:xfrm>
            <a:off x="7293528" y="5389916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Г-1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9716393-D3FE-3B92-43BC-E6E2739C8C7C}"/>
              </a:ext>
            </a:extLst>
          </p:cNvPr>
          <p:cNvSpPr/>
          <p:nvPr/>
        </p:nvSpPr>
        <p:spPr>
          <a:xfrm>
            <a:off x="7084056" y="4939366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Г-2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514D082-ACFE-4CE7-7B90-B4C9121C9B56}"/>
              </a:ext>
            </a:extLst>
          </p:cNvPr>
          <p:cNvSpPr/>
          <p:nvPr/>
        </p:nvSpPr>
        <p:spPr>
          <a:xfrm>
            <a:off x="6925112" y="4499991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Г-3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1A7530E-EDB1-5E26-5F36-EDB770B80C57}"/>
              </a:ext>
            </a:extLst>
          </p:cNvPr>
          <p:cNvSpPr/>
          <p:nvPr/>
        </p:nvSpPr>
        <p:spPr>
          <a:xfrm>
            <a:off x="6674267" y="4066563"/>
            <a:ext cx="2101443" cy="339754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chemeClr val="bg1"/>
                </a:solidFill>
              </a:rPr>
              <a:t>Г-4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82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42" grpId="0" animBg="1"/>
      <p:bldP spid="42" grpId="1" animBg="1"/>
      <p:bldP spid="42" grpId="2" animBg="1"/>
      <p:bldP spid="43" grpId="0" animBg="1"/>
      <p:bldP spid="43" grpId="1" animBg="1"/>
      <p:bldP spid="43" grpId="2" animBg="1"/>
      <p:bldP spid="44" grpId="0" animBg="1"/>
      <p:bldP spid="44" grpId="1" animBg="1"/>
      <p:bldP spid="44" grpId="2" animBg="1"/>
      <p:bldP spid="45" grpId="0" animBg="1"/>
      <p:bldP spid="45" grpId="1" animBg="1"/>
      <p:bldP spid="45" grpId="2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8" grpId="0" animBg="1"/>
      <p:bldP spid="48" grpId="1" animBg="1"/>
      <p:bldP spid="48" grpId="2" animBg="1"/>
      <p:bldP spid="49" grpId="0" animBg="1"/>
      <p:bldP spid="49" grpId="1" animBg="1"/>
      <p:bldP spid="49" grpId="2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le of brown leaves&#10;&#10;Description automatically generated">
            <a:extLst>
              <a:ext uri="{FF2B5EF4-FFF2-40B4-BE49-F238E27FC236}">
                <a16:creationId xmlns:a16="http://schemas.microsoft.com/office/drawing/2014/main" id="{31B66D34-3161-703A-75DD-0C814E97E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" r="3921"/>
          <a:stretch/>
        </p:blipFill>
        <p:spPr>
          <a:xfrm>
            <a:off x="20" y="4"/>
            <a:ext cx="6089884" cy="6857999"/>
          </a:xfrm>
          <a:prstGeom prst="rect">
            <a:avLst/>
          </a:prstGeom>
        </p:spPr>
      </p:pic>
      <p:pic>
        <p:nvPicPr>
          <p:cNvPr id="7" name="Picture 6" descr="A painting of a manger and a baby person&#10;&#10;Description automatically generated">
            <a:extLst>
              <a:ext uri="{FF2B5EF4-FFF2-40B4-BE49-F238E27FC236}">
                <a16:creationId xmlns:a16="http://schemas.microsoft.com/office/drawing/2014/main" id="{A2E91E53-6816-3843-DF40-3F92129BF5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2" r="9153" b="1"/>
          <a:stretch/>
        </p:blipFill>
        <p:spPr>
          <a:xfrm>
            <a:off x="6089904" y="-5"/>
            <a:ext cx="6089904" cy="6858000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F79FF99C-BAA9-404F-9C96-6DD456B4F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9C44AFD-C72D-4D9C-84C6-73E615CE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 dpi="0" rotWithShape="1">
            <a:blip r:embed="rId4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257B0-9644-2230-BEAC-F72D187DE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050792"/>
          </a:xfrm>
        </p:spPr>
        <p:txBody>
          <a:bodyPr>
            <a:normAutofit/>
          </a:bodyPr>
          <a:lstStyle/>
          <a:p>
            <a:r>
              <a:rPr lang="sr-Cyrl-RS"/>
              <a:t>ОВДЕ СЕ ЗАВРШАВА НАША ИСТИНИТА ПРИЧА О БОЖИЋУ</a:t>
            </a:r>
          </a:p>
          <a:p>
            <a:r>
              <a:rPr lang="sr-Cyrl-RS"/>
              <a:t>Да ли сте се некада запитали зашто се овај празник назива „БОЖИЋ“?</a:t>
            </a:r>
          </a:p>
          <a:p>
            <a:r>
              <a:rPr lang="sr-Cyrl-RS"/>
              <a:t>Једноставан је одговор, зато што се родило детенце Исус, „мали“ Бог-Божић!</a:t>
            </a:r>
          </a:p>
          <a:p>
            <a:pPr marL="0" indent="0">
              <a:buNone/>
            </a:pPr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D25B14F-36E0-41E8-956F-CABEF1ADD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AFB9EA5-DE4D-4E6B-A302-F55174E4B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E44092F4-4D9B-4D0A-8832-C29E786F8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0839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9830760-26BB-4DF9-938D-77E5D34C8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0CDF42-5202-A17C-FB27-54F6C05E9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804335"/>
            <a:ext cx="5712824" cy="1917518"/>
          </a:xfrm>
        </p:spPr>
        <p:txBody>
          <a:bodyPr>
            <a:normAutofit/>
          </a:bodyPr>
          <a:lstStyle/>
          <a:p>
            <a:pPr rtl="0"/>
            <a:br>
              <a:rPr lang="ru-RU" sz="3000"/>
            </a:br>
            <a:r>
              <a:rPr lang="ru-RU" sz="3000"/>
              <a:t>Бадње вече - вече пред Божић</a:t>
            </a:r>
            <a:br>
              <a:rPr lang="ru-RU" sz="3000"/>
            </a:br>
            <a:endParaRPr lang="en-US" sz="3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E5F02-CC22-FD5B-D3C1-B260F812F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2871982"/>
            <a:ext cx="4558309" cy="3181684"/>
          </a:xfrm>
        </p:spPr>
        <p:txBody>
          <a:bodyPr anchor="t">
            <a:normAutofit/>
          </a:bodyPr>
          <a:lstStyle/>
          <a:p>
            <a:r>
              <a:rPr lang="ru-RU" sz="1500" dirty="0"/>
              <a:t>Дан уочи Божића, у кућу се уноси:</a:t>
            </a:r>
          </a:p>
          <a:p>
            <a:r>
              <a:rPr lang="ru-RU" sz="1500" dirty="0"/>
              <a:t>Бадњак – младо храстово дрво или гранчица која нас подсећа на дрво које је Јосиф запалио у пећини кад се Христос родио. Оно симболизује  топлину, мир, љубав, радост, светлост – све оно што нам је својим доласком на земљу донео Исус Христос. Око запаљеног бадњака певају се божићне песме и божићни тропар (свечана песма посвећена празнику).</a:t>
            </a:r>
          </a:p>
          <a:p>
            <a:r>
              <a:rPr lang="ru-RU" sz="1500" dirty="0"/>
              <a:t>Слама и скромни поклони (јабуке, ораси, суво воће) које уносимо у дом подсећају нас на шталицу у којој је Христос рођен и поклоне које су донели мудраци.</a:t>
            </a:r>
          </a:p>
          <a:p>
            <a:endParaRPr lang="en-US" sz="1500" dirty="0"/>
          </a:p>
        </p:txBody>
      </p:sp>
      <p:pic>
        <p:nvPicPr>
          <p:cNvPr id="9" name="Picture 8" descr="A group of people standing outside a cabin&#10;&#10;Description automatically generated">
            <a:extLst>
              <a:ext uri="{FF2B5EF4-FFF2-40B4-BE49-F238E27FC236}">
                <a16:creationId xmlns:a16="http://schemas.microsoft.com/office/drawing/2014/main" id="{B4788852-F400-467F-2B3D-076066235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9" r="-3" b="15297"/>
          <a:stretch/>
        </p:blipFill>
        <p:spPr>
          <a:xfrm>
            <a:off x="7853983" y="-2"/>
            <a:ext cx="4329965" cy="3793338"/>
          </a:xfrm>
          <a:custGeom>
            <a:avLst/>
            <a:gdLst/>
            <a:ahLst/>
            <a:cxnLst/>
            <a:rect l="l" t="t" r="r" b="b"/>
            <a:pathLst>
              <a:path w="4329965" h="3793338">
                <a:moveTo>
                  <a:pt x="620085" y="0"/>
                </a:moveTo>
                <a:lnTo>
                  <a:pt x="4329965" y="0"/>
                </a:lnTo>
                <a:lnTo>
                  <a:pt x="4329965" y="2733720"/>
                </a:lnTo>
                <a:lnTo>
                  <a:pt x="4251051" y="2820548"/>
                </a:lnTo>
                <a:cubicBezTo>
                  <a:pt x="3831561" y="3240037"/>
                  <a:pt x="3252041" y="3499497"/>
                  <a:pt x="2611921" y="3499497"/>
                </a:cubicBezTo>
                <a:cubicBezTo>
                  <a:pt x="1331680" y="3499497"/>
                  <a:pt x="293841" y="2461658"/>
                  <a:pt x="293841" y="1181418"/>
                </a:cubicBezTo>
                <a:cubicBezTo>
                  <a:pt x="293841" y="781342"/>
                  <a:pt x="395193" y="404939"/>
                  <a:pt x="573621" y="76483"/>
                </a:cubicBezTo>
                <a:close/>
                <a:moveTo>
                  <a:pt x="284617" y="0"/>
                </a:moveTo>
                <a:lnTo>
                  <a:pt x="543760" y="0"/>
                </a:lnTo>
                <a:lnTo>
                  <a:pt x="516204" y="45359"/>
                </a:lnTo>
                <a:cubicBezTo>
                  <a:pt x="332750" y="383067"/>
                  <a:pt x="228543" y="770073"/>
                  <a:pt x="228543" y="1181418"/>
                </a:cubicBezTo>
                <a:cubicBezTo>
                  <a:pt x="228543" y="2497720"/>
                  <a:pt x="1295618" y="3564795"/>
                  <a:pt x="2611921" y="3564795"/>
                </a:cubicBezTo>
                <a:cubicBezTo>
                  <a:pt x="3270072" y="3564795"/>
                  <a:pt x="3865916" y="3298026"/>
                  <a:pt x="4297223" y="2866720"/>
                </a:cubicBezTo>
                <a:lnTo>
                  <a:pt x="4329965" y="2830694"/>
                </a:lnTo>
                <a:lnTo>
                  <a:pt x="4329965" y="3145443"/>
                </a:lnTo>
                <a:lnTo>
                  <a:pt x="4273345" y="3196903"/>
                </a:lnTo>
                <a:cubicBezTo>
                  <a:pt x="3821851" y="3569508"/>
                  <a:pt x="3243025" y="3793338"/>
                  <a:pt x="2611921" y="3793338"/>
                </a:cubicBezTo>
                <a:cubicBezTo>
                  <a:pt x="1169396" y="3793338"/>
                  <a:pt x="0" y="2623942"/>
                  <a:pt x="0" y="1181418"/>
                </a:cubicBezTo>
                <a:cubicBezTo>
                  <a:pt x="0" y="820786"/>
                  <a:pt x="73088" y="477226"/>
                  <a:pt x="205258" y="16474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12B191D-14E0-48C6-9541-2DC3B7D19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62035" y="0"/>
            <a:ext cx="4329965" cy="3793338"/>
          </a:xfrm>
          <a:custGeom>
            <a:avLst/>
            <a:gdLst>
              <a:gd name="connsiteX0" fmla="*/ 620085 w 4329965"/>
              <a:gd name="connsiteY0" fmla="*/ 0 h 3793338"/>
              <a:gd name="connsiteX1" fmla="*/ 4329965 w 4329965"/>
              <a:gd name="connsiteY1" fmla="*/ 0 h 3793338"/>
              <a:gd name="connsiteX2" fmla="*/ 4329965 w 4329965"/>
              <a:gd name="connsiteY2" fmla="*/ 2733720 h 3793338"/>
              <a:gd name="connsiteX3" fmla="*/ 4251051 w 4329965"/>
              <a:gd name="connsiteY3" fmla="*/ 2820548 h 3793338"/>
              <a:gd name="connsiteX4" fmla="*/ 2611921 w 4329965"/>
              <a:gd name="connsiteY4" fmla="*/ 3499497 h 3793338"/>
              <a:gd name="connsiteX5" fmla="*/ 293841 w 4329965"/>
              <a:gd name="connsiteY5" fmla="*/ 1181418 h 3793338"/>
              <a:gd name="connsiteX6" fmla="*/ 573621 w 4329965"/>
              <a:gd name="connsiteY6" fmla="*/ 76483 h 3793338"/>
              <a:gd name="connsiteX7" fmla="*/ 284617 w 4329965"/>
              <a:gd name="connsiteY7" fmla="*/ 0 h 3793338"/>
              <a:gd name="connsiteX8" fmla="*/ 543760 w 4329965"/>
              <a:gd name="connsiteY8" fmla="*/ 0 h 3793338"/>
              <a:gd name="connsiteX9" fmla="*/ 516204 w 4329965"/>
              <a:gd name="connsiteY9" fmla="*/ 45359 h 3793338"/>
              <a:gd name="connsiteX10" fmla="*/ 228543 w 4329965"/>
              <a:gd name="connsiteY10" fmla="*/ 1181418 h 3793338"/>
              <a:gd name="connsiteX11" fmla="*/ 2611921 w 4329965"/>
              <a:gd name="connsiteY11" fmla="*/ 3564795 h 3793338"/>
              <a:gd name="connsiteX12" fmla="*/ 4297223 w 4329965"/>
              <a:gd name="connsiteY12" fmla="*/ 2866720 h 3793338"/>
              <a:gd name="connsiteX13" fmla="*/ 4329965 w 4329965"/>
              <a:gd name="connsiteY13" fmla="*/ 2830694 h 3793338"/>
              <a:gd name="connsiteX14" fmla="*/ 4329965 w 4329965"/>
              <a:gd name="connsiteY14" fmla="*/ 3145443 h 3793338"/>
              <a:gd name="connsiteX15" fmla="*/ 4273345 w 4329965"/>
              <a:gd name="connsiteY15" fmla="*/ 3196903 h 3793338"/>
              <a:gd name="connsiteX16" fmla="*/ 2611921 w 4329965"/>
              <a:gd name="connsiteY16" fmla="*/ 3793338 h 3793338"/>
              <a:gd name="connsiteX17" fmla="*/ 0 w 4329965"/>
              <a:gd name="connsiteY17" fmla="*/ 1181418 h 3793338"/>
              <a:gd name="connsiteX18" fmla="*/ 205258 w 4329965"/>
              <a:gd name="connsiteY18" fmla="*/ 164740 h 3793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329965" h="3793338">
                <a:moveTo>
                  <a:pt x="620085" y="0"/>
                </a:moveTo>
                <a:lnTo>
                  <a:pt x="4329965" y="0"/>
                </a:lnTo>
                <a:lnTo>
                  <a:pt x="4329965" y="2733720"/>
                </a:lnTo>
                <a:lnTo>
                  <a:pt x="4251051" y="2820548"/>
                </a:lnTo>
                <a:cubicBezTo>
                  <a:pt x="3831561" y="3240037"/>
                  <a:pt x="3252041" y="3499497"/>
                  <a:pt x="2611921" y="3499497"/>
                </a:cubicBezTo>
                <a:cubicBezTo>
                  <a:pt x="1331680" y="3499497"/>
                  <a:pt x="293841" y="2461658"/>
                  <a:pt x="293841" y="1181418"/>
                </a:cubicBezTo>
                <a:cubicBezTo>
                  <a:pt x="293841" y="781342"/>
                  <a:pt x="395193" y="404939"/>
                  <a:pt x="573621" y="76483"/>
                </a:cubicBezTo>
                <a:close/>
                <a:moveTo>
                  <a:pt x="284617" y="0"/>
                </a:moveTo>
                <a:lnTo>
                  <a:pt x="543760" y="0"/>
                </a:lnTo>
                <a:lnTo>
                  <a:pt x="516204" y="45359"/>
                </a:lnTo>
                <a:cubicBezTo>
                  <a:pt x="332750" y="383067"/>
                  <a:pt x="228543" y="770073"/>
                  <a:pt x="228543" y="1181418"/>
                </a:cubicBezTo>
                <a:cubicBezTo>
                  <a:pt x="228543" y="2497720"/>
                  <a:pt x="1295618" y="3564795"/>
                  <a:pt x="2611921" y="3564795"/>
                </a:cubicBezTo>
                <a:cubicBezTo>
                  <a:pt x="3270072" y="3564795"/>
                  <a:pt x="3865916" y="3298026"/>
                  <a:pt x="4297223" y="2866720"/>
                </a:cubicBezTo>
                <a:lnTo>
                  <a:pt x="4329965" y="2830694"/>
                </a:lnTo>
                <a:lnTo>
                  <a:pt x="4329965" y="3145443"/>
                </a:lnTo>
                <a:lnTo>
                  <a:pt x="4273345" y="3196903"/>
                </a:lnTo>
                <a:cubicBezTo>
                  <a:pt x="3821851" y="3569508"/>
                  <a:pt x="3243025" y="3793338"/>
                  <a:pt x="2611921" y="3793338"/>
                </a:cubicBezTo>
                <a:cubicBezTo>
                  <a:pt x="1169396" y="3793338"/>
                  <a:pt x="0" y="2623942"/>
                  <a:pt x="0" y="1181418"/>
                </a:cubicBezTo>
                <a:cubicBezTo>
                  <a:pt x="0" y="820786"/>
                  <a:pt x="73088" y="477226"/>
                  <a:pt x="205258" y="164740"/>
                </a:cubicBezTo>
                <a:close/>
              </a:path>
            </a:pathLst>
          </a:cu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5" name="Picture 4" descr="A person and child in the snow&#10;&#10;Description automatically generated">
            <a:extLst>
              <a:ext uri="{FF2B5EF4-FFF2-40B4-BE49-F238E27FC236}">
                <a16:creationId xmlns:a16="http://schemas.microsoft.com/office/drawing/2014/main" id="{83DFD28C-ECA5-C07C-18A7-04C3AB2DD5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1" r="-5" b="44"/>
          <a:stretch/>
        </p:blipFill>
        <p:spPr>
          <a:xfrm>
            <a:off x="5679762" y="2646306"/>
            <a:ext cx="3197072" cy="3197072"/>
          </a:xfrm>
          <a:custGeom>
            <a:avLst/>
            <a:gdLst/>
            <a:ahLst/>
            <a:cxnLst/>
            <a:rect l="l" t="t" r="r" b="b"/>
            <a:pathLst>
              <a:path w="3197072" h="3197072">
                <a:moveTo>
                  <a:pt x="1598536" y="179835"/>
                </a:moveTo>
                <a:cubicBezTo>
                  <a:pt x="2382063" y="179835"/>
                  <a:pt x="3017237" y="815009"/>
                  <a:pt x="3017237" y="1598536"/>
                </a:cubicBezTo>
                <a:cubicBezTo>
                  <a:pt x="3017237" y="2382063"/>
                  <a:pt x="2382063" y="3017237"/>
                  <a:pt x="1598536" y="3017237"/>
                </a:cubicBezTo>
                <a:cubicBezTo>
                  <a:pt x="815009" y="3017237"/>
                  <a:pt x="179836" y="2382063"/>
                  <a:pt x="179836" y="1598536"/>
                </a:cubicBezTo>
                <a:cubicBezTo>
                  <a:pt x="179836" y="815009"/>
                  <a:pt x="815009" y="179835"/>
                  <a:pt x="1598536" y="179835"/>
                </a:cubicBezTo>
                <a:close/>
                <a:moveTo>
                  <a:pt x="1598536" y="139872"/>
                </a:moveTo>
                <a:cubicBezTo>
                  <a:pt x="792938" y="139872"/>
                  <a:pt x="139872" y="792939"/>
                  <a:pt x="139872" y="1598536"/>
                </a:cubicBezTo>
                <a:cubicBezTo>
                  <a:pt x="139872" y="2404134"/>
                  <a:pt x="792938" y="3057200"/>
                  <a:pt x="1598536" y="3057200"/>
                </a:cubicBezTo>
                <a:cubicBezTo>
                  <a:pt x="2404134" y="3057200"/>
                  <a:pt x="3057200" y="2404134"/>
                  <a:pt x="3057200" y="1598536"/>
                </a:cubicBezTo>
                <a:cubicBezTo>
                  <a:pt x="3057200" y="792939"/>
                  <a:pt x="2404134" y="139872"/>
                  <a:pt x="1598536" y="139872"/>
                </a:cubicBezTo>
                <a:close/>
                <a:moveTo>
                  <a:pt x="1598536" y="0"/>
                </a:moveTo>
                <a:cubicBezTo>
                  <a:pt x="2481383" y="0"/>
                  <a:pt x="3197072" y="715689"/>
                  <a:pt x="3197072" y="1598536"/>
                </a:cubicBezTo>
                <a:cubicBezTo>
                  <a:pt x="3197072" y="2481383"/>
                  <a:pt x="2481383" y="3197072"/>
                  <a:pt x="1598536" y="3197072"/>
                </a:cubicBezTo>
                <a:cubicBezTo>
                  <a:pt x="715689" y="3197072"/>
                  <a:pt x="0" y="2481383"/>
                  <a:pt x="0" y="1598536"/>
                </a:cubicBezTo>
                <a:cubicBezTo>
                  <a:pt x="0" y="715689"/>
                  <a:pt x="715689" y="0"/>
                  <a:pt x="1598536" y="0"/>
                </a:cubicBez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75806C2-AB07-4F56-936F-6EA1070F7F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9762" y="2646306"/>
            <a:ext cx="3197072" cy="3197072"/>
          </a:xfrm>
          <a:custGeom>
            <a:avLst/>
            <a:gdLst>
              <a:gd name="connsiteX0" fmla="*/ 3657600 w 7315200"/>
              <a:gd name="connsiteY0" fmla="*/ 411480 h 7315200"/>
              <a:gd name="connsiteX1" fmla="*/ 6903720 w 7315200"/>
              <a:gd name="connsiteY1" fmla="*/ 3657600 h 7315200"/>
              <a:gd name="connsiteX2" fmla="*/ 3657600 w 7315200"/>
              <a:gd name="connsiteY2" fmla="*/ 6903720 h 7315200"/>
              <a:gd name="connsiteX3" fmla="*/ 411480 w 7315200"/>
              <a:gd name="connsiteY3" fmla="*/ 3657600 h 7315200"/>
              <a:gd name="connsiteX4" fmla="*/ 3657600 w 7315200"/>
              <a:gd name="connsiteY4" fmla="*/ 411480 h 7315200"/>
              <a:gd name="connsiteX5" fmla="*/ 3657600 w 7315200"/>
              <a:gd name="connsiteY5" fmla="*/ 320040 h 7315200"/>
              <a:gd name="connsiteX6" fmla="*/ 320040 w 7315200"/>
              <a:gd name="connsiteY6" fmla="*/ 3657600 h 7315200"/>
              <a:gd name="connsiteX7" fmla="*/ 3657600 w 7315200"/>
              <a:gd name="connsiteY7" fmla="*/ 6995160 h 7315200"/>
              <a:gd name="connsiteX8" fmla="*/ 6995160 w 7315200"/>
              <a:gd name="connsiteY8" fmla="*/ 3657600 h 7315200"/>
              <a:gd name="connsiteX9" fmla="*/ 3657600 w 7315200"/>
              <a:gd name="connsiteY9" fmla="*/ 320040 h 7315200"/>
              <a:gd name="connsiteX10" fmla="*/ 3657600 w 7315200"/>
              <a:gd name="connsiteY10" fmla="*/ 0 h 7315200"/>
              <a:gd name="connsiteX11" fmla="*/ 7315200 w 7315200"/>
              <a:gd name="connsiteY11" fmla="*/ 3657600 h 7315200"/>
              <a:gd name="connsiteX12" fmla="*/ 3657600 w 7315200"/>
              <a:gd name="connsiteY12" fmla="*/ 7315200 h 7315200"/>
              <a:gd name="connsiteX13" fmla="*/ 0 w 7315200"/>
              <a:gd name="connsiteY13" fmla="*/ 3657600 h 7315200"/>
              <a:gd name="connsiteX14" fmla="*/ 3657600 w 7315200"/>
              <a:gd name="connsiteY14" fmla="*/ 0 h 73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15200" h="7315200">
                <a:moveTo>
                  <a:pt x="3657600" y="411480"/>
                </a:moveTo>
                <a:cubicBezTo>
                  <a:pt x="5450383" y="411480"/>
                  <a:pt x="6903720" y="1864817"/>
                  <a:pt x="6903720" y="3657600"/>
                </a:cubicBezTo>
                <a:cubicBezTo>
                  <a:pt x="6903720" y="5450383"/>
                  <a:pt x="5450383" y="6903720"/>
                  <a:pt x="3657600" y="6903720"/>
                </a:cubicBezTo>
                <a:cubicBezTo>
                  <a:pt x="1864817" y="6903720"/>
                  <a:pt x="411480" y="5450383"/>
                  <a:pt x="411480" y="3657600"/>
                </a:cubicBezTo>
                <a:cubicBezTo>
                  <a:pt x="411480" y="1864817"/>
                  <a:pt x="1864817" y="411480"/>
                  <a:pt x="3657600" y="411480"/>
                </a:cubicBezTo>
                <a:close/>
                <a:moveTo>
                  <a:pt x="3657600" y="320040"/>
                </a:moveTo>
                <a:cubicBezTo>
                  <a:pt x="1814317" y="320040"/>
                  <a:pt x="320040" y="1814317"/>
                  <a:pt x="320040" y="3657600"/>
                </a:cubicBezTo>
                <a:cubicBezTo>
                  <a:pt x="320040" y="5500883"/>
                  <a:pt x="1814317" y="6995160"/>
                  <a:pt x="3657600" y="6995160"/>
                </a:cubicBezTo>
                <a:cubicBezTo>
                  <a:pt x="5500883" y="6995160"/>
                  <a:pt x="6995160" y="5500883"/>
                  <a:pt x="6995160" y="3657600"/>
                </a:cubicBezTo>
                <a:cubicBezTo>
                  <a:pt x="6995160" y="1814317"/>
                  <a:pt x="5500883" y="320040"/>
                  <a:pt x="3657600" y="320040"/>
                </a:cubicBezTo>
                <a:close/>
                <a:moveTo>
                  <a:pt x="3657600" y="0"/>
                </a:moveTo>
                <a:cubicBezTo>
                  <a:pt x="5677637" y="0"/>
                  <a:pt x="7315200" y="1637563"/>
                  <a:pt x="7315200" y="3657600"/>
                </a:cubicBezTo>
                <a:cubicBezTo>
                  <a:pt x="7315200" y="5677637"/>
                  <a:pt x="5677637" y="7315200"/>
                  <a:pt x="3657600" y="7315200"/>
                </a:cubicBezTo>
                <a:cubicBezTo>
                  <a:pt x="1637563" y="7315200"/>
                  <a:pt x="0" y="5677637"/>
                  <a:pt x="0" y="3657600"/>
                </a:cubicBezTo>
                <a:cubicBezTo>
                  <a:pt x="0" y="1637563"/>
                  <a:pt x="1637563" y="0"/>
                  <a:pt x="3657600" y="0"/>
                </a:cubicBezTo>
                <a:close/>
              </a:path>
            </a:pathLst>
          </a:cu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69923DF-00DF-45A6-86A0-5AD7FE498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42428" y="6229681"/>
            <a:ext cx="457200" cy="457200"/>
            <a:chOff x="11361456" y="6195813"/>
            <a:chExt cx="548640" cy="54864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2CF2C9B-5727-4B1C-9BEF-9E7BB40FB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E8D297F-5AA5-452D-BA3A-F410FA845E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7" name="Picture 6" descr="A person and child walking in the snow&#10;&#10;Description automatically generated">
            <a:extLst>
              <a:ext uri="{FF2B5EF4-FFF2-40B4-BE49-F238E27FC236}">
                <a16:creationId xmlns:a16="http://schemas.microsoft.com/office/drawing/2014/main" id="{554DDC58-0379-4E25-E354-FB06CDB019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84" r="-4" b="-4"/>
          <a:stretch/>
        </p:blipFill>
        <p:spPr>
          <a:xfrm>
            <a:off x="8775850" y="3931477"/>
            <a:ext cx="3416150" cy="2926525"/>
          </a:xfrm>
          <a:custGeom>
            <a:avLst/>
            <a:gdLst/>
            <a:ahLst/>
            <a:cxnLst/>
            <a:rect l="l" t="t" r="r" b="b"/>
            <a:pathLst>
              <a:path w="3416150" h="2926525">
                <a:moveTo>
                  <a:pt x="2001856" y="225209"/>
                </a:moveTo>
                <a:cubicBezTo>
                  <a:pt x="2553790" y="225209"/>
                  <a:pt x="3046941" y="476889"/>
                  <a:pt x="3372804" y="871744"/>
                </a:cubicBezTo>
                <a:lnTo>
                  <a:pt x="3416150" y="929710"/>
                </a:lnTo>
                <a:lnTo>
                  <a:pt x="3416150" y="2926525"/>
                </a:lnTo>
                <a:lnTo>
                  <a:pt x="486913" y="2926525"/>
                </a:lnTo>
                <a:lnTo>
                  <a:pt x="439641" y="2848713"/>
                </a:lnTo>
                <a:cubicBezTo>
                  <a:pt x="302888" y="2596974"/>
                  <a:pt x="225209" y="2308487"/>
                  <a:pt x="225209" y="2001857"/>
                </a:cubicBezTo>
                <a:cubicBezTo>
                  <a:pt x="225209" y="1020641"/>
                  <a:pt x="1020641" y="225209"/>
                  <a:pt x="2001856" y="225209"/>
                </a:cubicBezTo>
                <a:close/>
                <a:moveTo>
                  <a:pt x="2001856" y="0"/>
                </a:moveTo>
                <a:cubicBezTo>
                  <a:pt x="2485554" y="0"/>
                  <a:pt x="2929185" y="171550"/>
                  <a:pt x="3275223" y="457127"/>
                </a:cubicBezTo>
                <a:lnTo>
                  <a:pt x="3416150" y="585210"/>
                </a:lnTo>
                <a:lnTo>
                  <a:pt x="3416150" y="846232"/>
                </a:lnTo>
                <a:lnTo>
                  <a:pt x="3411422" y="839910"/>
                </a:lnTo>
                <a:cubicBezTo>
                  <a:pt x="3076380" y="433932"/>
                  <a:pt x="2569338" y="175163"/>
                  <a:pt x="2001856" y="175163"/>
                </a:cubicBezTo>
                <a:cubicBezTo>
                  <a:pt x="993002" y="175163"/>
                  <a:pt x="175162" y="993002"/>
                  <a:pt x="175162" y="2001857"/>
                </a:cubicBezTo>
                <a:cubicBezTo>
                  <a:pt x="175162" y="2317124"/>
                  <a:pt x="255029" y="2613738"/>
                  <a:pt x="395634" y="2872568"/>
                </a:cubicBezTo>
                <a:lnTo>
                  <a:pt x="428414" y="2926525"/>
                </a:lnTo>
                <a:lnTo>
                  <a:pt x="227385" y="2926525"/>
                </a:lnTo>
                <a:lnTo>
                  <a:pt x="157316" y="2781070"/>
                </a:lnTo>
                <a:cubicBezTo>
                  <a:pt x="56016" y="2541571"/>
                  <a:pt x="0" y="2278256"/>
                  <a:pt x="0" y="2001857"/>
                </a:cubicBezTo>
                <a:cubicBezTo>
                  <a:pt x="0" y="896262"/>
                  <a:pt x="896262" y="0"/>
                  <a:pt x="2001856" y="0"/>
                </a:cubicBezTo>
                <a:close/>
              </a:path>
            </a:pathLst>
          </a:cu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55F217F-C24D-4846-B638-491EF6D27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5850" y="3931475"/>
            <a:ext cx="3416150" cy="2926525"/>
          </a:xfrm>
          <a:custGeom>
            <a:avLst/>
            <a:gdLst>
              <a:gd name="connsiteX0" fmla="*/ 2001856 w 3416150"/>
              <a:gd name="connsiteY0" fmla="*/ 225209 h 2926525"/>
              <a:gd name="connsiteX1" fmla="*/ 3372804 w 3416150"/>
              <a:gd name="connsiteY1" fmla="*/ 871744 h 2926525"/>
              <a:gd name="connsiteX2" fmla="*/ 3416150 w 3416150"/>
              <a:gd name="connsiteY2" fmla="*/ 929710 h 2926525"/>
              <a:gd name="connsiteX3" fmla="*/ 3416150 w 3416150"/>
              <a:gd name="connsiteY3" fmla="*/ 2926525 h 2926525"/>
              <a:gd name="connsiteX4" fmla="*/ 486913 w 3416150"/>
              <a:gd name="connsiteY4" fmla="*/ 2926525 h 2926525"/>
              <a:gd name="connsiteX5" fmla="*/ 439641 w 3416150"/>
              <a:gd name="connsiteY5" fmla="*/ 2848713 h 2926525"/>
              <a:gd name="connsiteX6" fmla="*/ 225209 w 3416150"/>
              <a:gd name="connsiteY6" fmla="*/ 2001857 h 2926525"/>
              <a:gd name="connsiteX7" fmla="*/ 2001856 w 3416150"/>
              <a:gd name="connsiteY7" fmla="*/ 225209 h 2926525"/>
              <a:gd name="connsiteX8" fmla="*/ 2001856 w 3416150"/>
              <a:gd name="connsiteY8" fmla="*/ 0 h 2926525"/>
              <a:gd name="connsiteX9" fmla="*/ 3275223 w 3416150"/>
              <a:gd name="connsiteY9" fmla="*/ 457127 h 2926525"/>
              <a:gd name="connsiteX10" fmla="*/ 3416150 w 3416150"/>
              <a:gd name="connsiteY10" fmla="*/ 585210 h 2926525"/>
              <a:gd name="connsiteX11" fmla="*/ 3416150 w 3416150"/>
              <a:gd name="connsiteY11" fmla="*/ 846232 h 2926525"/>
              <a:gd name="connsiteX12" fmla="*/ 3411422 w 3416150"/>
              <a:gd name="connsiteY12" fmla="*/ 839910 h 2926525"/>
              <a:gd name="connsiteX13" fmla="*/ 2001856 w 3416150"/>
              <a:gd name="connsiteY13" fmla="*/ 175163 h 2926525"/>
              <a:gd name="connsiteX14" fmla="*/ 175162 w 3416150"/>
              <a:gd name="connsiteY14" fmla="*/ 2001857 h 2926525"/>
              <a:gd name="connsiteX15" fmla="*/ 395634 w 3416150"/>
              <a:gd name="connsiteY15" fmla="*/ 2872568 h 2926525"/>
              <a:gd name="connsiteX16" fmla="*/ 428414 w 3416150"/>
              <a:gd name="connsiteY16" fmla="*/ 2926525 h 2926525"/>
              <a:gd name="connsiteX17" fmla="*/ 227385 w 3416150"/>
              <a:gd name="connsiteY17" fmla="*/ 2926525 h 2926525"/>
              <a:gd name="connsiteX18" fmla="*/ 157316 w 3416150"/>
              <a:gd name="connsiteY18" fmla="*/ 2781070 h 2926525"/>
              <a:gd name="connsiteX19" fmla="*/ 0 w 3416150"/>
              <a:gd name="connsiteY19" fmla="*/ 2001857 h 2926525"/>
              <a:gd name="connsiteX20" fmla="*/ 2001856 w 3416150"/>
              <a:gd name="connsiteY20" fmla="*/ 0 h 292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16150" h="2926525">
                <a:moveTo>
                  <a:pt x="2001856" y="225209"/>
                </a:moveTo>
                <a:cubicBezTo>
                  <a:pt x="2553790" y="225209"/>
                  <a:pt x="3046941" y="476889"/>
                  <a:pt x="3372804" y="871744"/>
                </a:cubicBezTo>
                <a:lnTo>
                  <a:pt x="3416150" y="929710"/>
                </a:lnTo>
                <a:lnTo>
                  <a:pt x="3416150" y="2926525"/>
                </a:lnTo>
                <a:lnTo>
                  <a:pt x="486913" y="2926525"/>
                </a:lnTo>
                <a:lnTo>
                  <a:pt x="439641" y="2848713"/>
                </a:lnTo>
                <a:cubicBezTo>
                  <a:pt x="302888" y="2596974"/>
                  <a:pt x="225209" y="2308487"/>
                  <a:pt x="225209" y="2001857"/>
                </a:cubicBezTo>
                <a:cubicBezTo>
                  <a:pt x="225209" y="1020641"/>
                  <a:pt x="1020641" y="225209"/>
                  <a:pt x="2001856" y="225209"/>
                </a:cubicBezTo>
                <a:close/>
                <a:moveTo>
                  <a:pt x="2001856" y="0"/>
                </a:moveTo>
                <a:cubicBezTo>
                  <a:pt x="2485554" y="0"/>
                  <a:pt x="2929185" y="171550"/>
                  <a:pt x="3275223" y="457127"/>
                </a:cubicBezTo>
                <a:lnTo>
                  <a:pt x="3416150" y="585210"/>
                </a:lnTo>
                <a:lnTo>
                  <a:pt x="3416150" y="846232"/>
                </a:lnTo>
                <a:lnTo>
                  <a:pt x="3411422" y="839910"/>
                </a:lnTo>
                <a:cubicBezTo>
                  <a:pt x="3076380" y="433932"/>
                  <a:pt x="2569338" y="175163"/>
                  <a:pt x="2001856" y="175163"/>
                </a:cubicBezTo>
                <a:cubicBezTo>
                  <a:pt x="993002" y="175163"/>
                  <a:pt x="175162" y="993002"/>
                  <a:pt x="175162" y="2001857"/>
                </a:cubicBezTo>
                <a:cubicBezTo>
                  <a:pt x="175162" y="2317124"/>
                  <a:pt x="255029" y="2613738"/>
                  <a:pt x="395634" y="2872568"/>
                </a:cubicBezTo>
                <a:lnTo>
                  <a:pt x="428414" y="2926525"/>
                </a:lnTo>
                <a:lnTo>
                  <a:pt x="227385" y="2926525"/>
                </a:lnTo>
                <a:lnTo>
                  <a:pt x="157316" y="2781070"/>
                </a:lnTo>
                <a:cubicBezTo>
                  <a:pt x="56016" y="2541571"/>
                  <a:pt x="0" y="2278256"/>
                  <a:pt x="0" y="2001857"/>
                </a:cubicBezTo>
                <a:cubicBezTo>
                  <a:pt x="0" y="896262"/>
                  <a:pt x="896262" y="0"/>
                  <a:pt x="2001856" y="0"/>
                </a:cubicBezTo>
                <a:close/>
              </a:path>
            </a:pathLst>
          </a:cu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158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lass of wine next to food and a candle&#10;&#10;Description automatically generated">
            <a:extLst>
              <a:ext uri="{FF2B5EF4-FFF2-40B4-BE49-F238E27FC236}">
                <a16:creationId xmlns:a16="http://schemas.microsoft.com/office/drawing/2014/main" id="{ADE7F8CC-FBB5-80DC-7312-6674EC80C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17" r="3434" b="-1"/>
          <a:stretch/>
        </p:blipFill>
        <p:spPr>
          <a:xfrm>
            <a:off x="1" y="10"/>
            <a:ext cx="7546216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6B3BB-61FF-8F4B-3264-89EB3211C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5805" y="407504"/>
            <a:ext cx="3677263" cy="5806483"/>
          </a:xfrm>
        </p:spPr>
        <p:txBody>
          <a:bodyPr>
            <a:normAutofit/>
          </a:bodyPr>
          <a:lstStyle/>
          <a:p>
            <a:r>
              <a:rPr lang="ru-RU" sz="2800" dirty="0"/>
              <a:t>На Бадње вече спрема се искључиво посна храна, јер је то последњи дан Божићњег поста од 40 дана. </a:t>
            </a:r>
          </a:p>
          <a:p>
            <a:r>
              <a:rPr lang="ru-RU" sz="2800" dirty="0"/>
              <a:t>Запаљена свећа ставља се у чинију са израслим младим житом, као симбол светлости Христове која је обасјала свет.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12999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453FF84-60C1-4EA8-B49B-1B8C2D0C5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5859484" cy="6857997"/>
          </a:xfrm>
          <a:custGeom>
            <a:avLst/>
            <a:gdLst>
              <a:gd name="connsiteX0" fmla="*/ 3198825 w 5859484"/>
              <a:gd name="connsiteY0" fmla="*/ 0 h 6857997"/>
              <a:gd name="connsiteX1" fmla="*/ 3962351 w 5859484"/>
              <a:gd name="connsiteY1" fmla="*/ 0 h 6857997"/>
              <a:gd name="connsiteX2" fmla="*/ 4129776 w 5859484"/>
              <a:gd name="connsiteY2" fmla="*/ 128761 h 6857997"/>
              <a:gd name="connsiteX3" fmla="*/ 5859484 w 5859484"/>
              <a:gd name="connsiteY3" fmla="*/ 3718209 h 6857997"/>
              <a:gd name="connsiteX4" fmla="*/ 4624700 w 5859484"/>
              <a:gd name="connsiteY4" fmla="*/ 6845880 h 6857997"/>
              <a:gd name="connsiteX5" fmla="*/ 4612896 w 5859484"/>
              <a:gd name="connsiteY5" fmla="*/ 6857997 h 6857997"/>
              <a:gd name="connsiteX6" fmla="*/ 4017658 w 5859484"/>
              <a:gd name="connsiteY6" fmla="*/ 6857997 h 6857997"/>
              <a:gd name="connsiteX7" fmla="*/ 4173230 w 5859484"/>
              <a:gd name="connsiteY7" fmla="*/ 6719623 h 6857997"/>
              <a:gd name="connsiteX8" fmla="*/ 5443583 w 5859484"/>
              <a:gd name="connsiteY8" fmla="*/ 3718209 h 6857997"/>
              <a:gd name="connsiteX9" fmla="*/ 3355352 w 5859484"/>
              <a:gd name="connsiteY9" fmla="*/ 88079 h 6857997"/>
              <a:gd name="connsiteX10" fmla="*/ 0 w 5859484"/>
              <a:gd name="connsiteY10" fmla="*/ 0 h 6857997"/>
              <a:gd name="connsiteX11" fmla="*/ 2941255 w 5859484"/>
              <a:gd name="connsiteY11" fmla="*/ 0 h 6857997"/>
              <a:gd name="connsiteX12" fmla="*/ 3117080 w 5859484"/>
              <a:gd name="connsiteY12" fmla="*/ 88129 h 6857997"/>
              <a:gd name="connsiteX13" fmla="*/ 5324754 w 5859484"/>
              <a:gd name="connsiteY13" fmla="*/ 3718209 h 6857997"/>
              <a:gd name="connsiteX14" fmla="*/ 4089206 w 5859484"/>
              <a:gd name="connsiteY14" fmla="*/ 6637392 h 6857997"/>
              <a:gd name="connsiteX15" fmla="*/ 3841183 w 5859484"/>
              <a:gd name="connsiteY15" fmla="*/ 6857997 h 6857997"/>
              <a:gd name="connsiteX16" fmla="*/ 0 w 5859484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59484" h="6857997">
                <a:moveTo>
                  <a:pt x="3198825" y="0"/>
                </a:moveTo>
                <a:lnTo>
                  <a:pt x="3962351" y="0"/>
                </a:lnTo>
                <a:lnTo>
                  <a:pt x="4129776" y="128761"/>
                </a:lnTo>
                <a:cubicBezTo>
                  <a:pt x="5186152" y="981944"/>
                  <a:pt x="5859484" y="2273123"/>
                  <a:pt x="5859484" y="3718209"/>
                </a:cubicBezTo>
                <a:cubicBezTo>
                  <a:pt x="5859484" y="4922447"/>
                  <a:pt x="5391893" y="6019805"/>
                  <a:pt x="4624700" y="6845880"/>
                </a:cubicBezTo>
                <a:lnTo>
                  <a:pt x="4612896" y="6857997"/>
                </a:lnTo>
                <a:lnTo>
                  <a:pt x="4017658" y="6857997"/>
                </a:lnTo>
                <a:lnTo>
                  <a:pt x="4173230" y="6719623"/>
                </a:lnTo>
                <a:cubicBezTo>
                  <a:pt x="4958119" y="5951494"/>
                  <a:pt x="5443583" y="4890334"/>
                  <a:pt x="5443583" y="3718209"/>
                </a:cubicBezTo>
                <a:cubicBezTo>
                  <a:pt x="5443583" y="2179795"/>
                  <a:pt x="4607295" y="832535"/>
                  <a:pt x="3355352" y="88079"/>
                </a:cubicBezTo>
                <a:close/>
                <a:moveTo>
                  <a:pt x="0" y="0"/>
                </a:moveTo>
                <a:lnTo>
                  <a:pt x="2941255" y="0"/>
                </a:lnTo>
                <a:lnTo>
                  <a:pt x="3117080" y="88129"/>
                </a:lnTo>
                <a:cubicBezTo>
                  <a:pt x="4432070" y="787221"/>
                  <a:pt x="5324754" y="2150692"/>
                  <a:pt x="5324754" y="3718209"/>
                </a:cubicBezTo>
                <a:cubicBezTo>
                  <a:pt x="5324754" y="4858221"/>
                  <a:pt x="4852591" y="5890308"/>
                  <a:pt x="4089206" y="6637392"/>
                </a:cubicBezTo>
                <a:lnTo>
                  <a:pt x="3841183" y="6857997"/>
                </a:lnTo>
                <a:lnTo>
                  <a:pt x="0" y="68579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FDFBE2-21BD-4A36-C7CC-0862641F22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79" r="13780" b="1"/>
          <a:stretch/>
        </p:blipFill>
        <p:spPr>
          <a:xfrm>
            <a:off x="1" y="2"/>
            <a:ext cx="6095695" cy="6857997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A11C8-E833-3AFF-CAA2-59D213896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5580" y="388621"/>
            <a:ext cx="4920019" cy="12115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/>
              <a:t>На Божић рано ујутро идемо на Свету Литургију на којој се причешћујемо и радосно поздрављамо посебним поздравом:</a:t>
            </a:r>
          </a:p>
          <a:p>
            <a:pPr marL="0" indent="0">
              <a:buNone/>
            </a:pPr>
            <a:endParaRPr lang="ru-RU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13B1B7-7225-26C8-5E12-B2364FA10988}"/>
              </a:ext>
            </a:extLst>
          </p:cNvPr>
          <p:cNvSpPr txBox="1"/>
          <p:nvPr/>
        </p:nvSpPr>
        <p:spPr>
          <a:xfrm>
            <a:off x="6991350" y="2240280"/>
            <a:ext cx="5200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4000" dirty="0"/>
              <a:t>ХРИСТОС СЕ РОДИ!</a:t>
            </a:r>
            <a:endParaRPr lang="en-US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3B63C9-F123-BE50-713A-E85A302E01A3}"/>
              </a:ext>
            </a:extLst>
          </p:cNvPr>
          <p:cNvSpPr txBox="1"/>
          <p:nvPr/>
        </p:nvSpPr>
        <p:spPr>
          <a:xfrm>
            <a:off x="6991350" y="3403579"/>
            <a:ext cx="4731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dirty="0"/>
              <a:t>ВАИСТИНУ СЕ РОДИ!</a:t>
            </a:r>
            <a:endParaRPr lang="en-US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54B5D5-F6DB-58EF-96CD-624F9D02FF28}"/>
              </a:ext>
            </a:extLst>
          </p:cNvPr>
          <p:cNvSpPr txBox="1"/>
          <p:nvPr/>
        </p:nvSpPr>
        <p:spPr>
          <a:xfrm>
            <a:off x="6370983" y="4949687"/>
            <a:ext cx="5351394" cy="15196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/>
              <a:t>Рођењем Твојим, Христе Боже наш, засија свету светлост разума, у којој они који се звездама клањаху, од звезде научени беху да се поклоне Теби – Сунцу правде, и да познају Тебе са висине Истока, Господе, слава Теби!</a:t>
            </a:r>
          </a:p>
        </p:txBody>
      </p:sp>
    </p:spTree>
    <p:extLst>
      <p:ext uri="{BB962C8B-B14F-4D97-AF65-F5344CB8AC3E}">
        <p14:creationId xmlns:p14="http://schemas.microsoft.com/office/powerpoint/2010/main" val="24113337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3964958D-AF5D-4863-B5FB-83F6B8CB1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4" y="0"/>
            <a:ext cx="12188656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0602BB-076F-BAB0-002A-75FEF6018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954" y="2164626"/>
            <a:ext cx="6730277" cy="3071876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sr-Cyrl-RS" sz="4800" b="1" dirty="0"/>
              <a:t>Рођење господа исуса христа</a:t>
            </a:r>
            <a:br>
              <a:rPr lang="sr-Cyrl-RS" sz="4800" b="1" dirty="0"/>
            </a:br>
            <a:r>
              <a:rPr lang="sr-Cyrl-RS" sz="4800" b="1" dirty="0"/>
              <a:t>-божић-</a:t>
            </a:r>
            <a:endParaRPr lang="en-US" sz="4800" b="1" dirty="0"/>
          </a:p>
        </p:txBody>
      </p:sp>
      <p:pic>
        <p:nvPicPr>
          <p:cNvPr id="5" name="Content Placeholder 4" descr="A religious painting of a person sleeping in a cave&#10;&#10;Description automatically generated">
            <a:extLst>
              <a:ext uri="{FF2B5EF4-FFF2-40B4-BE49-F238E27FC236}">
                <a16:creationId xmlns:a16="http://schemas.microsoft.com/office/drawing/2014/main" id="{43C5481F-0578-6362-AD21-7C081C4CDA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1" r="-1" b="-1"/>
          <a:stretch/>
        </p:blipFill>
        <p:spPr>
          <a:xfrm>
            <a:off x="3344" y="10"/>
            <a:ext cx="4646726" cy="685799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11002ACD-3B0C-4885-8754-8A00E926F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F0313CD-4196-4456-A70D-5EE2B995B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0DE0B32-9EE8-4975-AD48-3855B0A82A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811C557-CB8B-FBD6-2F25-9877057DF8D5}"/>
              </a:ext>
            </a:extLst>
          </p:cNvPr>
          <p:cNvSpPr txBox="1"/>
          <p:nvPr/>
        </p:nvSpPr>
        <p:spPr>
          <a:xfrm>
            <a:off x="10375900" y="127000"/>
            <a:ext cx="1812756" cy="376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IV - </a:t>
            </a:r>
            <a:r>
              <a:rPr lang="sr-Cyrl-RS" dirty="0"/>
              <a:t>разред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314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9453FF84-60C1-4EA8-B49B-1B8C2D0C5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5859484" cy="6857997"/>
          </a:xfrm>
          <a:custGeom>
            <a:avLst/>
            <a:gdLst>
              <a:gd name="connsiteX0" fmla="*/ 3198825 w 5859484"/>
              <a:gd name="connsiteY0" fmla="*/ 0 h 6857997"/>
              <a:gd name="connsiteX1" fmla="*/ 3962351 w 5859484"/>
              <a:gd name="connsiteY1" fmla="*/ 0 h 6857997"/>
              <a:gd name="connsiteX2" fmla="*/ 4129776 w 5859484"/>
              <a:gd name="connsiteY2" fmla="*/ 128761 h 6857997"/>
              <a:gd name="connsiteX3" fmla="*/ 5859484 w 5859484"/>
              <a:gd name="connsiteY3" fmla="*/ 3718209 h 6857997"/>
              <a:gd name="connsiteX4" fmla="*/ 4624700 w 5859484"/>
              <a:gd name="connsiteY4" fmla="*/ 6845880 h 6857997"/>
              <a:gd name="connsiteX5" fmla="*/ 4612896 w 5859484"/>
              <a:gd name="connsiteY5" fmla="*/ 6857997 h 6857997"/>
              <a:gd name="connsiteX6" fmla="*/ 4017658 w 5859484"/>
              <a:gd name="connsiteY6" fmla="*/ 6857997 h 6857997"/>
              <a:gd name="connsiteX7" fmla="*/ 4173230 w 5859484"/>
              <a:gd name="connsiteY7" fmla="*/ 6719623 h 6857997"/>
              <a:gd name="connsiteX8" fmla="*/ 5443583 w 5859484"/>
              <a:gd name="connsiteY8" fmla="*/ 3718209 h 6857997"/>
              <a:gd name="connsiteX9" fmla="*/ 3355352 w 5859484"/>
              <a:gd name="connsiteY9" fmla="*/ 88079 h 6857997"/>
              <a:gd name="connsiteX10" fmla="*/ 0 w 5859484"/>
              <a:gd name="connsiteY10" fmla="*/ 0 h 6857997"/>
              <a:gd name="connsiteX11" fmla="*/ 2941255 w 5859484"/>
              <a:gd name="connsiteY11" fmla="*/ 0 h 6857997"/>
              <a:gd name="connsiteX12" fmla="*/ 3117080 w 5859484"/>
              <a:gd name="connsiteY12" fmla="*/ 88129 h 6857997"/>
              <a:gd name="connsiteX13" fmla="*/ 5324754 w 5859484"/>
              <a:gd name="connsiteY13" fmla="*/ 3718209 h 6857997"/>
              <a:gd name="connsiteX14" fmla="*/ 4089206 w 5859484"/>
              <a:gd name="connsiteY14" fmla="*/ 6637392 h 6857997"/>
              <a:gd name="connsiteX15" fmla="*/ 3841183 w 5859484"/>
              <a:gd name="connsiteY15" fmla="*/ 6857997 h 6857997"/>
              <a:gd name="connsiteX16" fmla="*/ 0 w 5859484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59484" h="6857997">
                <a:moveTo>
                  <a:pt x="3198825" y="0"/>
                </a:moveTo>
                <a:lnTo>
                  <a:pt x="3962351" y="0"/>
                </a:lnTo>
                <a:lnTo>
                  <a:pt x="4129776" y="128761"/>
                </a:lnTo>
                <a:cubicBezTo>
                  <a:pt x="5186152" y="981944"/>
                  <a:pt x="5859484" y="2273123"/>
                  <a:pt x="5859484" y="3718209"/>
                </a:cubicBezTo>
                <a:cubicBezTo>
                  <a:pt x="5859484" y="4922447"/>
                  <a:pt x="5391893" y="6019805"/>
                  <a:pt x="4624700" y="6845880"/>
                </a:cubicBezTo>
                <a:lnTo>
                  <a:pt x="4612896" y="6857997"/>
                </a:lnTo>
                <a:lnTo>
                  <a:pt x="4017658" y="6857997"/>
                </a:lnTo>
                <a:lnTo>
                  <a:pt x="4173230" y="6719623"/>
                </a:lnTo>
                <a:cubicBezTo>
                  <a:pt x="4958119" y="5951494"/>
                  <a:pt x="5443583" y="4890334"/>
                  <a:pt x="5443583" y="3718209"/>
                </a:cubicBezTo>
                <a:cubicBezTo>
                  <a:pt x="5443583" y="2179795"/>
                  <a:pt x="4607295" y="832535"/>
                  <a:pt x="3355352" y="88079"/>
                </a:cubicBezTo>
                <a:close/>
                <a:moveTo>
                  <a:pt x="0" y="0"/>
                </a:moveTo>
                <a:lnTo>
                  <a:pt x="2941255" y="0"/>
                </a:lnTo>
                <a:lnTo>
                  <a:pt x="3117080" y="88129"/>
                </a:lnTo>
                <a:cubicBezTo>
                  <a:pt x="4432070" y="787221"/>
                  <a:pt x="5324754" y="2150692"/>
                  <a:pt x="5324754" y="3718209"/>
                </a:cubicBezTo>
                <a:cubicBezTo>
                  <a:pt x="5324754" y="4858221"/>
                  <a:pt x="4852591" y="5890308"/>
                  <a:pt x="4089206" y="6637392"/>
                </a:cubicBezTo>
                <a:lnTo>
                  <a:pt x="3841183" y="6857997"/>
                </a:lnTo>
                <a:lnTo>
                  <a:pt x="0" y="68579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candle and a glass of wine&#10;&#10;Description automatically generated">
            <a:extLst>
              <a:ext uri="{FF2B5EF4-FFF2-40B4-BE49-F238E27FC236}">
                <a16:creationId xmlns:a16="http://schemas.microsoft.com/office/drawing/2014/main" id="{94132A37-1AC8-D3D6-0277-64B5C7FB9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0" r="17015"/>
          <a:stretch/>
        </p:blipFill>
        <p:spPr>
          <a:xfrm>
            <a:off x="1" y="2"/>
            <a:ext cx="6095695" cy="6857997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B0C67632-7FA8-CC41-F108-B91B0C41A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3686" y="1443302"/>
            <a:ext cx="4920019" cy="3971395"/>
          </a:xfrm>
        </p:spPr>
        <p:txBody>
          <a:bodyPr>
            <a:normAutofit/>
          </a:bodyPr>
          <a:lstStyle/>
          <a:p>
            <a:r>
              <a:rPr lang="sr-Cyrl-RS" b="1" dirty="0"/>
              <a:t>Драга децо</a:t>
            </a:r>
            <a:r>
              <a:rPr lang="sr-Cyrl-RS" dirty="0"/>
              <a:t>, приближавамо се једном од најрадоснијих дана у години, а то је дан </a:t>
            </a:r>
            <a:r>
              <a:rPr lang="sr-Cyrl-RS" b="1" dirty="0"/>
              <a:t>РОЂЕЊА ГОСПОДА ИСУСА ХРИСТА или БОЖИЋ</a:t>
            </a:r>
            <a:r>
              <a:rPr lang="sr-Cyrl-RS" dirty="0"/>
              <a:t>.</a:t>
            </a:r>
          </a:p>
          <a:p>
            <a:r>
              <a:rPr lang="sr-Cyrl-RS" dirty="0"/>
              <a:t>Српска православна црква овај дан прославља </a:t>
            </a:r>
            <a:r>
              <a:rPr lang="sr-Cyrl-RS" b="1" dirty="0"/>
              <a:t>7.јануара </a:t>
            </a:r>
            <a:r>
              <a:rPr lang="sr-Cyrl-RS" dirty="0"/>
              <a:t>и то је црквени и породични празник који се весело и свечано прославља.</a:t>
            </a:r>
          </a:p>
          <a:p>
            <a:r>
              <a:rPr lang="sr-Cyrl-RS" dirty="0"/>
              <a:t>У данашњој лекцији кроз ову презентацију подсетићемо се најважнијих догађаја везаних за овај празник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10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C2158-4491-C9C2-F12D-C77E29E08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798394"/>
            <a:ext cx="4730451" cy="1637730"/>
          </a:xfrm>
        </p:spPr>
        <p:txBody>
          <a:bodyPr>
            <a:normAutofit/>
          </a:bodyPr>
          <a:lstStyle/>
          <a:p>
            <a:r>
              <a:rPr lang="sr-Cyrl-RS" sz="4100" dirty="0"/>
              <a:t>Прича о божићу почиње овако:</a:t>
            </a:r>
            <a:endParaRPr lang="en-US" sz="4100" dirty="0"/>
          </a:p>
        </p:txBody>
      </p:sp>
      <p:sp>
        <p:nvSpPr>
          <p:cNvPr id="50" name="Content Placeholder 8">
            <a:extLst>
              <a:ext uri="{FF2B5EF4-FFF2-40B4-BE49-F238E27FC236}">
                <a16:creationId xmlns:a16="http://schemas.microsoft.com/office/drawing/2014/main" id="{0B692EB7-1F73-5D26-4B5E-8AF6F2380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578608"/>
            <a:ext cx="4730451" cy="3593592"/>
          </a:xfrm>
        </p:spPr>
        <p:txBody>
          <a:bodyPr>
            <a:normAutofit/>
          </a:bodyPr>
          <a:lstStyle/>
          <a:p>
            <a:r>
              <a:rPr lang="sr-Cyrl-RS" sz="2400" dirty="0"/>
              <a:t>Девојци </a:t>
            </a:r>
            <a:r>
              <a:rPr lang="sr-Cyrl-RS" sz="2400" b="1" dirty="0"/>
              <a:t>МАРИЈИ</a:t>
            </a:r>
            <a:r>
              <a:rPr lang="sr-Cyrl-RS" sz="2400" dirty="0"/>
              <a:t> јавио се </a:t>
            </a:r>
            <a:r>
              <a:rPr lang="sr-Cyrl-RS" sz="2400" b="1" dirty="0"/>
              <a:t>АРХАНГЕЛ ГАВРИЛО</a:t>
            </a:r>
            <a:r>
              <a:rPr lang="sr-Cyrl-RS" sz="2400" dirty="0"/>
              <a:t>, Божији гласник </a:t>
            </a:r>
          </a:p>
          <a:p>
            <a:r>
              <a:rPr lang="sr-Cyrl-RS" sz="2400" dirty="0"/>
              <a:t>Он јој је саопштио радосну, благу вест, да је Бог изабрао управо њу, као најдостојнију међу девојкама, да роди на земљи </a:t>
            </a:r>
            <a:r>
              <a:rPr lang="sr-Cyrl-RS" sz="2400" b="1" dirty="0"/>
              <a:t>СИНА БОЖИЈЕГ </a:t>
            </a:r>
            <a:r>
              <a:rPr lang="sr-Cyrl-RS" sz="2400" dirty="0"/>
              <a:t>и да му да име </a:t>
            </a:r>
            <a:r>
              <a:rPr lang="sr-Cyrl-RS" sz="2400" b="1" dirty="0"/>
              <a:t>ИСУС</a:t>
            </a:r>
            <a:r>
              <a:rPr lang="sr-Cyrl-RS" sz="2400" dirty="0"/>
              <a:t>, што значи </a:t>
            </a:r>
            <a:r>
              <a:rPr lang="sr-Cyrl-RS" sz="2400" b="1" dirty="0"/>
              <a:t>„СПАСИТЕЉ“ </a:t>
            </a:r>
            <a:endParaRPr lang="en-US" sz="2400" b="1" dirty="0"/>
          </a:p>
        </p:txBody>
      </p:sp>
      <p:pic>
        <p:nvPicPr>
          <p:cNvPr id="5" name="Content Placeholder 4" descr="A painting of two people&#10;&#10;Description automatically generated">
            <a:extLst>
              <a:ext uri="{FF2B5EF4-FFF2-40B4-BE49-F238E27FC236}">
                <a16:creationId xmlns:a16="http://schemas.microsoft.com/office/drawing/2014/main" id="{C8177637-72CF-7437-E639-DB7AC74C76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" b="23918"/>
          <a:stretch/>
        </p:blipFill>
        <p:spPr>
          <a:xfrm>
            <a:off x="5913124" y="10"/>
            <a:ext cx="6278877" cy="6857990"/>
          </a:xfrm>
          <a:custGeom>
            <a:avLst/>
            <a:gdLst/>
            <a:ahLst/>
            <a:cxnLst/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484E34F7-E155-426C-A88E-8AEA6CF3F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3" y="0"/>
            <a:ext cx="6278877" cy="6858000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26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map of europe with different colors&#10;&#10;Description automatically generated">
            <a:extLst>
              <a:ext uri="{FF2B5EF4-FFF2-40B4-BE49-F238E27FC236}">
                <a16:creationId xmlns:a16="http://schemas.microsoft.com/office/drawing/2014/main" id="{C75B7441-4984-A3BB-95F7-A552E8CDF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2" r="22647"/>
          <a:stretch/>
        </p:blipFill>
        <p:spPr>
          <a:xfrm>
            <a:off x="1" y="2"/>
            <a:ext cx="6095695" cy="6857997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0060CE1A-A2ED-43AC-857D-05822177F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2598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graphicFrame>
        <p:nvGraphicFramePr>
          <p:cNvPr id="45" name="Content Placeholder 8">
            <a:extLst>
              <a:ext uri="{FF2B5EF4-FFF2-40B4-BE49-F238E27FC236}">
                <a16:creationId xmlns:a16="http://schemas.microsoft.com/office/drawing/2014/main" id="{AF3DBABB-2328-DEF0-CB5C-CAAB97A2EE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9467959"/>
              </p:ext>
            </p:extLst>
          </p:nvPr>
        </p:nvGraphicFramePr>
        <p:xfrm>
          <a:off x="6124887" y="0"/>
          <a:ext cx="4741962" cy="6603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41" name="Group 40">
            <a:extLst>
              <a:ext uri="{FF2B5EF4-FFF2-40B4-BE49-F238E27FC236}">
                <a16:creationId xmlns:a16="http://schemas.microsoft.com/office/drawing/2014/main" id="{D68B9961-F007-40D1-AF51-61B6DE510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9FDF494-C7FB-47DF-BD39-1F65FA550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0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A822E1C-4C1A-4BEE-B19C-0FFB2D57B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7" name="Picture 6" descr="A statue of a person&#10;&#10;Description automatically generated">
            <a:extLst>
              <a:ext uri="{FF2B5EF4-FFF2-40B4-BE49-F238E27FC236}">
                <a16:creationId xmlns:a16="http://schemas.microsoft.com/office/drawing/2014/main" id="{C2E8B73B-8209-A651-97AE-D43E585645F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2" y="4682474"/>
            <a:ext cx="1976097" cy="20558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264695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9C8D586-1ECD-4981-BED2-97336112C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EE78F7-685E-B0B0-D258-45BD64963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sr-Cyrl-RS" sz="4000" dirty="0"/>
              <a:t>Назарет - Витлејем</a:t>
            </a:r>
            <a:endParaRPr lang="en-US" sz="4000" dirty="0"/>
          </a:p>
        </p:txBody>
      </p:sp>
      <p:pic>
        <p:nvPicPr>
          <p:cNvPr id="5" name="Content Placeholder 4" descr="A map of the middle east">
            <a:extLst>
              <a:ext uri="{FF2B5EF4-FFF2-40B4-BE49-F238E27FC236}">
                <a16:creationId xmlns:a16="http://schemas.microsoft.com/office/drawing/2014/main" id="{0642D04F-4E68-DF37-AF57-246FF68F64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7" r="-2" b="4953"/>
          <a:stretch/>
        </p:blipFill>
        <p:spPr>
          <a:xfrm>
            <a:off x="1" y="10"/>
            <a:ext cx="6066502" cy="6857989"/>
          </a:xfrm>
          <a:prstGeom prst="rect">
            <a:avLst/>
          </a:prstGeom>
        </p:spPr>
      </p:pic>
      <p:graphicFrame>
        <p:nvGraphicFramePr>
          <p:cNvPr id="18" name="Content Placeholder 8">
            <a:extLst>
              <a:ext uri="{FF2B5EF4-FFF2-40B4-BE49-F238E27FC236}">
                <a16:creationId xmlns:a16="http://schemas.microsoft.com/office/drawing/2014/main" id="{0B916DA2-9B34-72AC-8D60-BBE08D2E3C6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00799" y="2121408"/>
          <a:ext cx="5299585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AF001A23-2767-4A31-BD30-56112DE95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6BD30CE-7C6B-4C5B-8206-2A912062D6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9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FA45EC6-AD58-4CAF-846D-46D82B614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B603C5F-28D8-801D-B198-77849B2B2E47}"/>
              </a:ext>
            </a:extLst>
          </p:cNvPr>
          <p:cNvCxnSpPr/>
          <p:nvPr/>
        </p:nvCxnSpPr>
        <p:spPr>
          <a:xfrm flipH="1">
            <a:off x="2595370" y="2044881"/>
            <a:ext cx="437882" cy="374775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2312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D8AFD15B-CF29-4306-884F-47675092F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ainting of a manger with angels and animals&#10;&#10;Description automatically generated">
            <a:extLst>
              <a:ext uri="{FF2B5EF4-FFF2-40B4-BE49-F238E27FC236}">
                <a16:creationId xmlns:a16="http://schemas.microsoft.com/office/drawing/2014/main" id="{DC912D3E-8D42-E285-AC5D-C8FAF913E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6" r="15115" b="2"/>
          <a:stretch/>
        </p:blipFill>
        <p:spPr>
          <a:xfrm>
            <a:off x="-9866" y="401980"/>
            <a:ext cx="6115733" cy="6456021"/>
          </a:xfrm>
          <a:custGeom>
            <a:avLst/>
            <a:gdLst/>
            <a:ahLst/>
            <a:cxnLst/>
            <a:rect l="l" t="t" r="r" b="b"/>
            <a:pathLst>
              <a:path w="6115733" h="6456021">
                <a:moveTo>
                  <a:pt x="2259477" y="433395"/>
                </a:moveTo>
                <a:cubicBezTo>
                  <a:pt x="4149632" y="433395"/>
                  <a:pt x="5681904" y="1964133"/>
                  <a:pt x="5681904" y="3852396"/>
                </a:cubicBezTo>
                <a:cubicBezTo>
                  <a:pt x="5681904" y="4796527"/>
                  <a:pt x="5298836" y="5651278"/>
                  <a:pt x="4679499" y="6269995"/>
                </a:cubicBezTo>
                <a:lnTo>
                  <a:pt x="4474613" y="6456021"/>
                </a:lnTo>
                <a:lnTo>
                  <a:pt x="44341" y="6456021"/>
                </a:lnTo>
                <a:lnTo>
                  <a:pt x="0" y="6415762"/>
                </a:lnTo>
                <a:lnTo>
                  <a:pt x="0" y="1289029"/>
                </a:lnTo>
                <a:lnTo>
                  <a:pt x="82495" y="1214128"/>
                </a:lnTo>
                <a:cubicBezTo>
                  <a:pt x="674092" y="726388"/>
                  <a:pt x="1432534" y="433395"/>
                  <a:pt x="2259477" y="433395"/>
                </a:cubicBezTo>
                <a:close/>
                <a:moveTo>
                  <a:pt x="2259477" y="0"/>
                </a:moveTo>
                <a:cubicBezTo>
                  <a:pt x="4389229" y="0"/>
                  <a:pt x="6115733" y="1724776"/>
                  <a:pt x="6115733" y="3852396"/>
                </a:cubicBezTo>
                <a:cubicBezTo>
                  <a:pt x="6115733" y="4783230"/>
                  <a:pt x="5785270" y="5636956"/>
                  <a:pt x="5235152" y="6302877"/>
                </a:cubicBezTo>
                <a:lnTo>
                  <a:pt x="5095826" y="6456021"/>
                </a:lnTo>
                <a:lnTo>
                  <a:pt x="4617788" y="6456021"/>
                </a:lnTo>
                <a:lnTo>
                  <a:pt x="4747668" y="6338096"/>
                </a:lnTo>
                <a:cubicBezTo>
                  <a:pt x="5384452" y="5701950"/>
                  <a:pt x="5778311" y="4823122"/>
                  <a:pt x="5778311" y="3852396"/>
                </a:cubicBezTo>
                <a:cubicBezTo>
                  <a:pt x="5778311" y="1910944"/>
                  <a:pt x="4202875" y="337085"/>
                  <a:pt x="2259477" y="337085"/>
                </a:cubicBezTo>
                <a:cubicBezTo>
                  <a:pt x="1409240" y="337085"/>
                  <a:pt x="629434" y="638331"/>
                  <a:pt x="21172" y="1139811"/>
                </a:cubicBezTo>
                <a:lnTo>
                  <a:pt x="0" y="1159034"/>
                </a:lnTo>
                <a:lnTo>
                  <a:pt x="0" y="735177"/>
                </a:lnTo>
                <a:lnTo>
                  <a:pt x="103407" y="657929"/>
                </a:lnTo>
                <a:cubicBezTo>
                  <a:pt x="718869" y="242547"/>
                  <a:pt x="1460820" y="0"/>
                  <a:pt x="2259477" y="0"/>
                </a:cubicBezTo>
                <a:close/>
              </a:path>
            </a:pathLst>
          </a:cu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6349AB3-1BD3-41E1-8979-1DBDCB5CD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9866" y="401980"/>
            <a:ext cx="6115733" cy="6456021"/>
          </a:xfrm>
          <a:custGeom>
            <a:avLst/>
            <a:gdLst>
              <a:gd name="connsiteX0" fmla="*/ 2259477 w 6115733"/>
              <a:gd name="connsiteY0" fmla="*/ 433395 h 6456021"/>
              <a:gd name="connsiteX1" fmla="*/ 5681904 w 6115733"/>
              <a:gd name="connsiteY1" fmla="*/ 3852396 h 6456021"/>
              <a:gd name="connsiteX2" fmla="*/ 4679499 w 6115733"/>
              <a:gd name="connsiteY2" fmla="*/ 6269995 h 6456021"/>
              <a:gd name="connsiteX3" fmla="*/ 4474613 w 6115733"/>
              <a:gd name="connsiteY3" fmla="*/ 6456021 h 6456021"/>
              <a:gd name="connsiteX4" fmla="*/ 44341 w 6115733"/>
              <a:gd name="connsiteY4" fmla="*/ 6456021 h 6456021"/>
              <a:gd name="connsiteX5" fmla="*/ 0 w 6115733"/>
              <a:gd name="connsiteY5" fmla="*/ 6415762 h 6456021"/>
              <a:gd name="connsiteX6" fmla="*/ 0 w 6115733"/>
              <a:gd name="connsiteY6" fmla="*/ 1289029 h 6456021"/>
              <a:gd name="connsiteX7" fmla="*/ 82495 w 6115733"/>
              <a:gd name="connsiteY7" fmla="*/ 1214128 h 6456021"/>
              <a:gd name="connsiteX8" fmla="*/ 2259477 w 6115733"/>
              <a:gd name="connsiteY8" fmla="*/ 433395 h 6456021"/>
              <a:gd name="connsiteX9" fmla="*/ 2259477 w 6115733"/>
              <a:gd name="connsiteY9" fmla="*/ 0 h 6456021"/>
              <a:gd name="connsiteX10" fmla="*/ 6115733 w 6115733"/>
              <a:gd name="connsiteY10" fmla="*/ 3852396 h 6456021"/>
              <a:gd name="connsiteX11" fmla="*/ 5235152 w 6115733"/>
              <a:gd name="connsiteY11" fmla="*/ 6302877 h 6456021"/>
              <a:gd name="connsiteX12" fmla="*/ 5095826 w 6115733"/>
              <a:gd name="connsiteY12" fmla="*/ 6456021 h 6456021"/>
              <a:gd name="connsiteX13" fmla="*/ 4617788 w 6115733"/>
              <a:gd name="connsiteY13" fmla="*/ 6456021 h 6456021"/>
              <a:gd name="connsiteX14" fmla="*/ 4747668 w 6115733"/>
              <a:gd name="connsiteY14" fmla="*/ 6338096 h 6456021"/>
              <a:gd name="connsiteX15" fmla="*/ 5778311 w 6115733"/>
              <a:gd name="connsiteY15" fmla="*/ 3852396 h 6456021"/>
              <a:gd name="connsiteX16" fmla="*/ 2259477 w 6115733"/>
              <a:gd name="connsiteY16" fmla="*/ 337085 h 6456021"/>
              <a:gd name="connsiteX17" fmla="*/ 21172 w 6115733"/>
              <a:gd name="connsiteY17" fmla="*/ 1139811 h 6456021"/>
              <a:gd name="connsiteX18" fmla="*/ 0 w 6115733"/>
              <a:gd name="connsiteY18" fmla="*/ 1159034 h 6456021"/>
              <a:gd name="connsiteX19" fmla="*/ 0 w 6115733"/>
              <a:gd name="connsiteY19" fmla="*/ 735177 h 6456021"/>
              <a:gd name="connsiteX20" fmla="*/ 103407 w 6115733"/>
              <a:gd name="connsiteY20" fmla="*/ 657929 h 6456021"/>
              <a:gd name="connsiteX21" fmla="*/ 2259477 w 6115733"/>
              <a:gd name="connsiteY21" fmla="*/ 0 h 645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115733" h="6456021">
                <a:moveTo>
                  <a:pt x="2259477" y="433395"/>
                </a:moveTo>
                <a:cubicBezTo>
                  <a:pt x="4149632" y="433395"/>
                  <a:pt x="5681904" y="1964133"/>
                  <a:pt x="5681904" y="3852396"/>
                </a:cubicBezTo>
                <a:cubicBezTo>
                  <a:pt x="5681904" y="4796527"/>
                  <a:pt x="5298836" y="5651278"/>
                  <a:pt x="4679499" y="6269995"/>
                </a:cubicBezTo>
                <a:lnTo>
                  <a:pt x="4474613" y="6456021"/>
                </a:lnTo>
                <a:lnTo>
                  <a:pt x="44341" y="6456021"/>
                </a:lnTo>
                <a:lnTo>
                  <a:pt x="0" y="6415762"/>
                </a:lnTo>
                <a:lnTo>
                  <a:pt x="0" y="1289029"/>
                </a:lnTo>
                <a:lnTo>
                  <a:pt x="82495" y="1214128"/>
                </a:lnTo>
                <a:cubicBezTo>
                  <a:pt x="674092" y="726388"/>
                  <a:pt x="1432534" y="433395"/>
                  <a:pt x="2259477" y="433395"/>
                </a:cubicBezTo>
                <a:close/>
                <a:moveTo>
                  <a:pt x="2259477" y="0"/>
                </a:moveTo>
                <a:cubicBezTo>
                  <a:pt x="4389229" y="0"/>
                  <a:pt x="6115733" y="1724776"/>
                  <a:pt x="6115733" y="3852396"/>
                </a:cubicBezTo>
                <a:cubicBezTo>
                  <a:pt x="6115733" y="4783230"/>
                  <a:pt x="5785270" y="5636956"/>
                  <a:pt x="5235152" y="6302877"/>
                </a:cubicBezTo>
                <a:lnTo>
                  <a:pt x="5095826" y="6456021"/>
                </a:lnTo>
                <a:lnTo>
                  <a:pt x="4617788" y="6456021"/>
                </a:lnTo>
                <a:lnTo>
                  <a:pt x="4747668" y="6338096"/>
                </a:lnTo>
                <a:cubicBezTo>
                  <a:pt x="5384452" y="5701950"/>
                  <a:pt x="5778311" y="4823122"/>
                  <a:pt x="5778311" y="3852396"/>
                </a:cubicBezTo>
                <a:cubicBezTo>
                  <a:pt x="5778311" y="1910944"/>
                  <a:pt x="4202875" y="337085"/>
                  <a:pt x="2259477" y="337085"/>
                </a:cubicBezTo>
                <a:cubicBezTo>
                  <a:pt x="1409240" y="337085"/>
                  <a:pt x="629434" y="638331"/>
                  <a:pt x="21172" y="1139811"/>
                </a:cubicBezTo>
                <a:lnTo>
                  <a:pt x="0" y="1159034"/>
                </a:lnTo>
                <a:lnTo>
                  <a:pt x="0" y="735177"/>
                </a:lnTo>
                <a:lnTo>
                  <a:pt x="103407" y="657929"/>
                </a:lnTo>
                <a:cubicBezTo>
                  <a:pt x="718869" y="242547"/>
                  <a:pt x="1460820" y="0"/>
                  <a:pt x="2259477" y="0"/>
                </a:cubicBezTo>
                <a:close/>
              </a:path>
            </a:pathLst>
          </a:cu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6F446-0152-4A43-2E8F-F27F8467A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7545" y="2027105"/>
            <a:ext cx="4869179" cy="4046150"/>
          </a:xfrm>
        </p:spPr>
        <p:txBody>
          <a:bodyPr anchor="t">
            <a:normAutofit/>
          </a:bodyPr>
          <a:lstStyle/>
          <a:p>
            <a:r>
              <a:rPr lang="sr-Cyrl-RS" sz="1700">
                <a:solidFill>
                  <a:srgbClr val="000000"/>
                </a:solidFill>
              </a:rPr>
              <a:t>Када су стигли у Витлејем, због мноштва људи који су дошли због пописа нигде нису могли да нађу место за преноћиште.</a:t>
            </a:r>
          </a:p>
          <a:p>
            <a:r>
              <a:rPr lang="sr-Cyrl-RS" sz="1700">
                <a:solidFill>
                  <a:srgbClr val="000000"/>
                </a:solidFill>
              </a:rPr>
              <a:t>Морали су да прихвате да се сместе у једној малој пећини која је служила као штала.</a:t>
            </a:r>
          </a:p>
          <a:p>
            <a:r>
              <a:rPr lang="sr-Cyrl-RS" sz="1700">
                <a:solidFill>
                  <a:srgbClr val="000000"/>
                </a:solidFill>
              </a:rPr>
              <a:t>Ту је праведни Јосиф наложио ватру да се загреју, а били су октужени и кротким животињама које су их грејале дахом. </a:t>
            </a:r>
          </a:p>
          <a:p>
            <a:r>
              <a:rPr lang="sr-Cyrl-RS" sz="1700">
                <a:solidFill>
                  <a:srgbClr val="000000"/>
                </a:solidFill>
              </a:rPr>
              <a:t>Те ноћи Марија је на чудесан начин донела на свет Сина Божијег Господа Исуса Христа.</a:t>
            </a:r>
            <a:endParaRPr lang="en-US" sz="1700">
              <a:solidFill>
                <a:srgbClr val="000000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4CA915D-BDF0-41F8-B00E-FB186EFF7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7AAC03-BF64-4E67-9032-3BD024998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A131397-5A45-4344-9983-5E400A3EA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0963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erson and a herd of sheep">
            <a:extLst>
              <a:ext uri="{FF2B5EF4-FFF2-40B4-BE49-F238E27FC236}">
                <a16:creationId xmlns:a16="http://schemas.microsoft.com/office/drawing/2014/main" id="{D6F09FFD-609C-D067-751A-F465D6ADF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5" r="13048" b="1"/>
          <a:stretch/>
        </p:blipFill>
        <p:spPr>
          <a:xfrm>
            <a:off x="-74419" y="11"/>
            <a:ext cx="12191980" cy="68579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79FF99C-BAA9-404F-9C96-6DD456B4F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C44AFD-C72D-4D9C-84C6-73E615CE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72DF6D4-484D-2954-41C0-BED5D924C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9421" y="879514"/>
            <a:ext cx="6172293" cy="1404800"/>
          </a:xfrm>
        </p:spPr>
        <p:txBody>
          <a:bodyPr>
            <a:normAutofit/>
          </a:bodyPr>
          <a:lstStyle/>
          <a:p>
            <a:r>
              <a:rPr lang="sr-Cyrl-RS" dirty="0"/>
              <a:t>ПРВИ О РОЂЕЊУ СПАСИТЕЉА САЗНАЛИ СУ ПАСТИРИ, КОЈИМА СУ АНЂЕЛИ ЈАВИЛИ, ПЕВАЈУЋИ „СЛАВА НА ВИСИНИ БОГУ И НА ЗЕМЉИ МИР, МЕЂУ ЉУДИМА ДОБРА ВОЉА“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D25B14F-36E0-41E8-956F-CABEF1ADD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AFB9EA5-DE4D-4E6B-A302-F55174E4B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44092F4-4D9B-4D0A-8832-C29E786F8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FCDD0A6-7582-671F-9EDB-D6E684745EF0}"/>
              </a:ext>
            </a:extLst>
          </p:cNvPr>
          <p:cNvSpPr txBox="1"/>
          <p:nvPr/>
        </p:nvSpPr>
        <p:spPr>
          <a:xfrm>
            <a:off x="362268" y="5973417"/>
            <a:ext cx="4756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ОНИ СУ ПРВИ ДАРИВАЛИ МАЛОГ ХРИСТА, ДОНЕВШИ НА ДАР ОВЧИЦУ, ВУНУ И МЛЕКО</a:t>
            </a:r>
            <a:endParaRPr lang="en-US" dirty="0"/>
          </a:p>
        </p:txBody>
      </p:sp>
      <p:pic>
        <p:nvPicPr>
          <p:cNvPr id="8" name="Picture 7" descr="A painting of an angel&#10;&#10;Description automatically generated">
            <a:extLst>
              <a:ext uri="{FF2B5EF4-FFF2-40B4-BE49-F238E27FC236}">
                <a16:creationId xmlns:a16="http://schemas.microsoft.com/office/drawing/2014/main" id="{CFAFD3AD-3C2B-71AA-7EC5-FA7429E747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126" y="0"/>
            <a:ext cx="3032353" cy="2583116"/>
          </a:xfrm>
          <a:prstGeom prst="rect">
            <a:avLst/>
          </a:prstGeom>
        </p:spPr>
      </p:pic>
      <p:pic>
        <p:nvPicPr>
          <p:cNvPr id="10" name="Picture 9" descr="A painting of an angel&#10;&#10;Description automatically generated">
            <a:extLst>
              <a:ext uri="{FF2B5EF4-FFF2-40B4-BE49-F238E27FC236}">
                <a16:creationId xmlns:a16="http://schemas.microsoft.com/office/drawing/2014/main" id="{E702B3C1-B119-2774-EDD6-90E2DBE96D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521" y="0"/>
            <a:ext cx="3032353" cy="258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9025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men on camels leading a star&#10;&#10;Description automatically generated">
            <a:extLst>
              <a:ext uri="{FF2B5EF4-FFF2-40B4-BE49-F238E27FC236}">
                <a16:creationId xmlns:a16="http://schemas.microsoft.com/office/drawing/2014/main" id="{8054D8A7-B427-6E84-C354-2BDD3D8CD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83" b="-1"/>
          <a:stretch/>
        </p:blipFill>
        <p:spPr>
          <a:xfrm>
            <a:off x="428596" y="147390"/>
            <a:ext cx="8693372" cy="65632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8" name="Content Placeholder 8">
            <a:extLst>
              <a:ext uri="{FF2B5EF4-FFF2-40B4-BE49-F238E27FC236}">
                <a16:creationId xmlns:a16="http://schemas.microsoft.com/office/drawing/2014/main" id="{A65E6586-12DB-068B-8ACA-13FED8328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95692" y="275422"/>
            <a:ext cx="2060154" cy="5938566"/>
          </a:xfrm>
        </p:spPr>
        <p:txBody>
          <a:bodyPr>
            <a:normAutofit/>
          </a:bodyPr>
          <a:lstStyle/>
          <a:p>
            <a:r>
              <a:rPr lang="sr-Cyrl-RS" sz="1800" dirty="0"/>
              <a:t>У Витлејем су стигла три мудраца из далеких земаља којима је једна сјајна звезда показала пут.</a:t>
            </a:r>
          </a:p>
          <a:p>
            <a:r>
              <a:rPr lang="sr-Cyrl-RS" sz="1800" dirty="0"/>
              <a:t>Они су се поклонили новорођеном Христу и донели му на дар </a:t>
            </a:r>
            <a:r>
              <a:rPr lang="sr-Cyrl-RS" sz="1800" b="1" dirty="0"/>
              <a:t>ЗЛАТО, ТАМЈАН и СМИРНУ</a:t>
            </a:r>
            <a:r>
              <a:rPr lang="sr-Cyrl-RS" sz="1800" dirty="0"/>
              <a:t>(врста биљке), поклоне који су достојни једног цара.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769802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434</TotalTime>
  <Words>718</Words>
  <Application>Microsoft Office PowerPoint</Application>
  <PresentationFormat>Широки екран</PresentationFormat>
  <Paragraphs>79</Paragraphs>
  <Slides>13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5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13</vt:i4>
      </vt:variant>
    </vt:vector>
  </HeadingPairs>
  <TitlesOfParts>
    <vt:vector size="19" baseType="lpstr">
      <vt:lpstr>Calibri</vt:lpstr>
      <vt:lpstr>Rockwell</vt:lpstr>
      <vt:lpstr>Rockwell Condensed</vt:lpstr>
      <vt:lpstr>Rockwell Extra Bold</vt:lpstr>
      <vt:lpstr>Wingdings</vt:lpstr>
      <vt:lpstr>Wood Type</vt:lpstr>
      <vt:lpstr>PowerPoint презентација</vt:lpstr>
      <vt:lpstr>Рођење господа исуса христа -божић-</vt:lpstr>
      <vt:lpstr>PowerPoint презентација</vt:lpstr>
      <vt:lpstr>Прича о божићу почиње овако:</vt:lpstr>
      <vt:lpstr>PowerPoint презентација</vt:lpstr>
      <vt:lpstr>Назарет - Витлејем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 Бадње вече - вече пред Божић </vt:lpstr>
      <vt:lpstr>PowerPoint презентација</vt:lpstr>
      <vt:lpstr>PowerPoint презентација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Ilija</dc:creator>
  <cp:lastModifiedBy>Драган Ђурић</cp:lastModifiedBy>
  <cp:revision>3</cp:revision>
  <dcterms:created xsi:type="dcterms:W3CDTF">2024-12-07T11:49:05Z</dcterms:created>
  <dcterms:modified xsi:type="dcterms:W3CDTF">2025-09-22T13:48:28Z</dcterms:modified>
</cp:coreProperties>
</file>