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60" r:id="rId3"/>
    <p:sldId id="261" r:id="rId4"/>
    <p:sldId id="262" r:id="rId5"/>
    <p:sldId id="263" r:id="rId6"/>
    <p:sldId id="264" r:id="rId7"/>
    <p:sldId id="269" r:id="rId8"/>
    <p:sldId id="270" r:id="rId9"/>
    <p:sldId id="271" r:id="rId10"/>
    <p:sldId id="272" r:id="rId11"/>
    <p:sldId id="279" r:id="rId12"/>
    <p:sldId id="280" r:id="rId13"/>
    <p:sldId id="281" r:id="rId14"/>
    <p:sldId id="284" r:id="rId15"/>
    <p:sldId id="282" r:id="rId16"/>
    <p:sldId id="283" r:id="rId17"/>
    <p:sldId id="285" r:id="rId18"/>
    <p:sldId id="274" r:id="rId19"/>
    <p:sldId id="286" r:id="rId2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E76D5E8-3B5D-4CB2-BEDF-2D04FA0D1AF0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F14937B-87F0-471E-A383-26D053C93CE4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9EF9B63-0439-4FD6-8B15-A5B8175C81A9}" type="datetimeFigureOut">
              <a:rPr lang="sr-Latn-CS" smtClean="0"/>
              <a:pPr/>
              <a:t>10.12.2013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BAE8FEF-797C-4855-94B3-02697345E9B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random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704832"/>
          </a:xfrm>
        </p:spPr>
        <p:txBody>
          <a:bodyPr>
            <a:normAutofit fontScale="90000"/>
          </a:bodyPr>
          <a:lstStyle/>
          <a:p>
            <a:r>
              <a:rPr lang="sr-Cyrl-CS" b="1" dirty="0" smtClean="0">
                <a:solidFill>
                  <a:srgbClr val="002060"/>
                </a:solidFill>
              </a:rPr>
              <a:t>10 ЗАНИМЉИВОСТИ О АНЂЕЛИМА</a:t>
            </a:r>
            <a:endParaRPr lang="sr-Cyrl-CS" b="1" dirty="0">
              <a:solidFill>
                <a:srgbClr val="002060"/>
              </a:solidFill>
            </a:endParaRPr>
          </a:p>
        </p:txBody>
      </p:sp>
      <p:pic>
        <p:nvPicPr>
          <p:cNvPr id="8" name="Picture 7" descr="vaznesenje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99" y="1023682"/>
            <a:ext cx="7907277" cy="51199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 rot="19430269">
            <a:off x="-521" y="1172545"/>
            <a:ext cx="255069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400" b="0" cap="none" spc="0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ПРАВОСЛАВНИ </a:t>
            </a:r>
          </a:p>
          <a:p>
            <a:pPr algn="ctr"/>
            <a:r>
              <a:rPr lang="sr-Cyrl-CS" sz="2400" b="0" cap="none" spc="0" dirty="0" smtClean="0">
                <a:ln w="18415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КАТИХИЗИС</a:t>
            </a:r>
            <a:endParaRPr lang="en-US" sz="2400" b="0" cap="none" spc="0" dirty="0">
              <a:ln w="18415" cmpd="sng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0" y="5929330"/>
            <a:ext cx="9144000" cy="752468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sr-Cyrl-C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Марко Радаковић, вероучитељ</a:t>
            </a: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sr-Cyrl-C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Сомбор, </a:t>
            </a:r>
          </a:p>
          <a:p>
            <a:pPr marL="548640" marR="0" lvl="0" indent="-4114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r>
              <a:rPr kumimoji="0" lang="sr-Cyrl-C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2013.л.Г.</a:t>
            </a:r>
            <a:endParaRPr kumimoji="0" lang="sr-Cyrl-CS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bastabalkana.com/wp-content/uploads/2012/05/Heruvimi-i-serafimi-nebeske-sile-i-hijerarhij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70765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/>
          </a:bodyPr>
          <a:lstStyle/>
          <a:p>
            <a:r>
              <a:rPr lang="sr-Cyrl-CS" b="1" dirty="0" smtClean="0">
                <a:solidFill>
                  <a:schemeClr val="tx1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4. Како се зову?</a:t>
            </a:r>
            <a:endParaRPr lang="sr-Cyrl-CS" b="1" dirty="0">
              <a:solidFill>
                <a:schemeClr val="tx1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929190" y="304800"/>
            <a:ext cx="3910010" cy="6124596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1200" cap="none" spc="0" normalizeH="0" baseline="0" noProof="0" dirty="0" smtClean="0">
                <a:ln w="6350">
                  <a:solidFill>
                    <a:srgbClr val="002060"/>
                  </a:solidFill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Михаило,</a:t>
            </a:r>
            <a:r>
              <a:rPr kumimoji="0" lang="sr-Cyrl-CS" sz="2800" b="1" i="0" u="none" strike="noStrike" kern="1200" cap="none" spc="0" normalizeH="0" noProof="0" dirty="0" smtClean="0">
                <a:ln w="6350">
                  <a:solidFill>
                    <a:srgbClr val="002060"/>
                  </a:solidFill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Гаврило, Рафаило, Урило, </a:t>
            </a: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r>
              <a:rPr lang="sr-Cyrl-CS" b="1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5. По чему се разликују од људи?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929190" y="304800"/>
            <a:ext cx="3910010" cy="6124596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7753" y="1500174"/>
            <a:ext cx="36433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Анђели су бестелесни и бесмртни. Зато не морају да једу или пију, нити им треба одећа или стан. Не венчавају се, немају децу. Не брину о будућности.</a:t>
            </a:r>
            <a:endParaRPr lang="sr-Cyrl-C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r>
              <a:rPr lang="sr-Cyrl-CS" b="1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. По чему су анђели слични људима?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929190" y="304800"/>
            <a:ext cx="3910010" cy="6124596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7753" y="1500174"/>
            <a:ext cx="36433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они су личности, са именом и особинама. Имају разум, осећања, слободну вољу и могућност да делују. </a:t>
            </a:r>
            <a:endParaRPr lang="sr-Cyrl-C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http://neomisli.files.wordpress.com/2011/09/andjeo-cuvar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928802"/>
            <a:ext cx="4552950" cy="374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pload.wikimedia.org/wikipedia/commons/thumb/8/86/Paradise_Lost_1.jpg/250px-Paradise_Lost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4862" y="1000084"/>
            <a:ext cx="4649138" cy="585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8229600" cy="557218"/>
          </a:xfrm>
        </p:spPr>
        <p:txBody>
          <a:bodyPr>
            <a:normAutofit/>
          </a:bodyPr>
          <a:lstStyle/>
          <a:p>
            <a:r>
              <a:rPr lang="sr-Cyrl-CS" sz="3200" dirty="0" smtClean="0">
                <a:solidFill>
                  <a:schemeClr val="bg1"/>
                </a:solidFill>
              </a:rPr>
              <a:t>7. И анђели могу бити лоши и зли.</a:t>
            </a:r>
            <a:endParaRPr lang="sr-Cyrl-CS" sz="32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28670"/>
            <a:ext cx="4643438" cy="5929330"/>
          </a:xfrm>
        </p:spPr>
        <p:txBody>
          <a:bodyPr>
            <a:normAutofit/>
          </a:bodyPr>
          <a:lstStyle/>
          <a:p>
            <a:r>
              <a:rPr lang="ru-RU" b="1" dirty="0" smtClean="0"/>
              <a:t>Анђели, који су отпали од Бога и постали непријатељи и Бога и људи зову се ДЕМОНИ, или ЗЛИ ДУХОВИ, а ми их називамо ЂАВОЛИ. Не треба да их се плашимо све док смо уз Бога и не грешимо, а ако и грешимо исповедамо грехове и причешћујемо се редовно.</a:t>
            </a:r>
            <a:endParaRPr lang="sr-Cyrl-C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altertv.org/tv/media/k2/items/cache/f3ad4a234535b69ec9bf916a25462992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38" y="0"/>
            <a:ext cx="9112762" cy="6858001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tx1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8</a:t>
            </a:r>
            <a:r>
              <a:rPr lang="sr-Cyrl-CS" b="1" dirty="0" smtClean="0">
                <a:solidFill>
                  <a:schemeClr val="tx1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. </a:t>
            </a:r>
            <a:r>
              <a:rPr lang="sr-Cyrl-CS" dirty="0" smtClean="0">
                <a:solidFill>
                  <a:schemeClr val="tx1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Сваки понедељак је посвећен </a:t>
            </a:r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светим анђелима.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929190" y="304800"/>
            <a:ext cx="3910010" cy="6124596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71670" y="3500438"/>
            <a:ext cx="36433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 је одредила наша Црква и зато се на крају сваке службе спомињу “Часне и Бестелесне силе небеске.”</a:t>
            </a:r>
            <a:endParaRPr lang="sr-Cyrl-C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9</a:t>
            </a:r>
            <a:r>
              <a:rPr lang="sr-Cyrl-CS" b="1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. Сваки човек на крштењу добија свог анђела чувара.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929190" y="304800"/>
            <a:ext cx="3910010" cy="6124596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57753" y="1500174"/>
            <a:ext cx="36433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Тај анђео неће никад одступити од нас, осим ако се ми не удаљимо од њега својим злим делима. </a:t>
            </a:r>
            <a:endParaRPr lang="sr-Cyrl-C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http://www.ikonograf.co.rs/ikone/83_andjeo_cuvar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43019"/>
            <a:ext cx="4000496" cy="5614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7" y="0"/>
            <a:ext cx="546793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0"/>
            <a:ext cx="3578466" cy="205741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10. анђели се називају и неким другим именИМА.</a:t>
            </a:r>
            <a:endParaRPr lang="sr-Cyrl-CS" sz="32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214554"/>
            <a:ext cx="3843342" cy="325279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Врло често се зову „Небеске војске", „Војске Господње«. Називају се таквим војничким менима з</a:t>
            </a:r>
            <a:r>
              <a:rPr lang="ru-RU" b="1" dirty="0" smtClean="0">
                <a:solidFill>
                  <a:srgbClr val="002060"/>
                </a:solidFill>
              </a:rPr>
              <a:t>ато што су они божанска борбена сила против злих духова, који су против Бога и који нападају људе.</a:t>
            </a:r>
            <a:endParaRPr lang="sr-Cyrl-CS" dirty="0" smtClean="0">
              <a:solidFill>
                <a:srgbClr val="002060"/>
              </a:solidFill>
            </a:endParaRPr>
          </a:p>
          <a:p>
            <a:endParaRPr lang="sr-Cyrl-C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000108"/>
            <a:ext cx="4857752" cy="5702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704832"/>
          </a:xfrm>
        </p:spPr>
        <p:txBody>
          <a:bodyPr>
            <a:normAutofit fontScale="90000"/>
          </a:bodyPr>
          <a:lstStyle/>
          <a:p>
            <a:r>
              <a:rPr lang="sr-Cyrl-CS" b="1" dirty="0" smtClean="0"/>
              <a:t>Аранђеловдан_21</a:t>
            </a:r>
            <a:r>
              <a:rPr lang="sr-Cyrl-CS" b="1" dirty="0" smtClean="0"/>
              <a:t>. новембар</a:t>
            </a:r>
            <a:endParaRPr lang="sr-Cyrl-CS" b="1" dirty="0"/>
          </a:p>
        </p:txBody>
      </p:sp>
      <p:pic>
        <p:nvPicPr>
          <p:cNvPr id="4" name="Content Placeholder 3" descr="158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>
          <a:xfrm>
            <a:off x="-1" y="1142984"/>
            <a:ext cx="4332351" cy="571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572000" y="1500174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Вођа анђела, духовних сила. </a:t>
            </a:r>
          </a:p>
          <a:p>
            <a:r>
              <a:rPr lang="sr-Cyrl-CS" sz="3200" b="1" dirty="0" smtClean="0"/>
              <a:t>Спрема се жито.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r>
              <a:rPr lang="sr-Cyrl-CS" b="1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1. </a:t>
            </a:r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Анђели имају две функције: на Небу и на земљи. 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4929190" y="304800"/>
            <a:ext cx="3910010" cy="6124596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1200" cap="none" spc="0" normalizeH="0" baseline="0" noProof="0" dirty="0" smtClean="0">
                <a:ln w="635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На</a:t>
            </a:r>
            <a:r>
              <a:rPr kumimoji="0" lang="sr-Cyrl-CS" sz="2800" b="1" i="0" u="none" strike="noStrike" kern="1200" cap="none" spc="0" normalizeH="0" noProof="0" dirty="0" smtClean="0">
                <a:ln w="635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Небу славе Бога, а на земљи испуњавају Божија наређења која се односе на људе. Они их штите, обавештавају, воде душу након смрти.</a:t>
            </a: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http://www.pravoslavlje.net/images/6/68/BeliAndje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357298"/>
            <a:ext cx="3714776" cy="5176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2. Сама реч “анђео”, на грчком ангелос – </a:t>
            </a:r>
            <a:r>
              <a:rPr lang="el-GR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ανγελος, </a:t>
            </a:r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значи гласник, онај који обавештава.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www.bastabalkana.com/wp-content/uploads/2010/01/Serafimi-andje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96603"/>
            <a:ext cx="9144000" cy="5061397"/>
          </a:xfrm>
          <a:prstGeom prst="rect">
            <a:avLst/>
          </a:prstGeom>
          <a:noFill/>
        </p:spPr>
      </p:pic>
      <p:pic>
        <p:nvPicPr>
          <p:cNvPr id="7" name="Picture 2" descr="http://www.bastabalkana.com/wp-content/uploads/2010/01/Serafimi-andje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061397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3. Колико их је?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929190" y="2000240"/>
            <a:ext cx="3910010" cy="4429156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CS" sz="2800" b="1" i="0" u="none" strike="noStrike" kern="1200" cap="none" spc="0" normalizeH="0" baseline="0" noProof="0" dirty="0" smtClean="0">
                <a:ln w="635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Не</a:t>
            </a:r>
            <a:r>
              <a:rPr kumimoji="0" lang="sr-Cyrl-CS" sz="2800" b="1" i="0" u="none" strike="noStrike" kern="1200" cap="none" spc="0" normalizeH="0" noProof="0" dirty="0" smtClean="0">
                <a:ln w="6350"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зна се тачно, али их је пуно више од људи. Пророк Данило говори да је видео Бога на трону и хиљаду хиљада анђела.</a:t>
            </a: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28596" y="152400"/>
            <a:ext cx="8258204" cy="1276336"/>
          </a:xfrm>
        </p:spPr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rgbClr val="002060"/>
                </a:solidFill>
                <a:effectLst>
                  <a:glow rad="228600">
                    <a:srgbClr val="0070C0">
                      <a:alpha val="40000"/>
                    </a:srgbClr>
                  </a:glow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3. Постоје различите врсте анђела.</a:t>
            </a:r>
            <a:endParaRPr lang="sr-Cyrl-CS" b="1" dirty="0">
              <a:solidFill>
                <a:srgbClr val="002060"/>
              </a:solidFill>
              <a:effectLst>
                <a:glow rad="228600">
                  <a:srgbClr val="0070C0">
                    <a:alpha val="40000"/>
                  </a:srgbClr>
                </a:glow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929190" y="304800"/>
            <a:ext cx="3910010" cy="6124596"/>
          </a:xfrm>
          <a:prstGeom prst="rect">
            <a:avLst/>
          </a:prstGeom>
        </p:spPr>
        <p:txBody>
          <a:bodyPr vert="horz"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 анђели су исте природе, али се разликују у слави, сили и делатности. Постоји девет анђеоских чинова: Престоли, Херувими и Серафими, Господства, Силе, Власти, Начела, Арханђели и Анђели</a:t>
            </a:r>
            <a:endParaRPr kumimoji="0" lang="sr-Cyrl-CS" sz="2800" b="1" i="0" u="none" strike="noStrike" kern="1200" cap="none" spc="0" normalizeH="0" baseline="0" noProof="0" dirty="0">
              <a:ln w="6350">
                <a:solidFill>
                  <a:srgbClr val="002060"/>
                </a:solidFill>
              </a:ln>
              <a:solidFill>
                <a:srgbClr val="002060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381924"/>
            <a:ext cx="3786214" cy="5224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428604"/>
            <a:ext cx="3929090" cy="5710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3000364" y="0"/>
            <a:ext cx="20601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>
                <a:solidFill>
                  <a:prstClr val="black"/>
                </a:solidFill>
                <a:latin typeface="Calibri"/>
              </a:rPr>
              <a:t>Серафими</a:t>
            </a:r>
            <a:endParaRPr lang="ru-RU" sz="3200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00364" y="0"/>
            <a:ext cx="19733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Calibri"/>
              </a:rPr>
              <a:t>Херувими</a:t>
            </a:r>
            <a:endParaRPr lang="ru-RU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928670"/>
            <a:ext cx="4643470" cy="5931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00364" y="0"/>
            <a:ext cx="18574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Calibri"/>
              </a:rPr>
              <a:t>Престоли</a:t>
            </a:r>
            <a:endParaRPr lang="ru-RU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57166"/>
            <a:ext cx="5214942" cy="61406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CS"/>
          </a:p>
        </p:txBody>
      </p:sp>
      <p:pic>
        <p:nvPicPr>
          <p:cNvPr id="4" name="Picture 3" descr="0_ab689_43b5aeed_L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23777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00364" y="0"/>
            <a:ext cx="2136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prstClr val="black"/>
                </a:solidFill>
                <a:latin typeface="Calibri"/>
              </a:rPr>
              <a:t>Арханђели</a:t>
            </a:r>
            <a:endParaRPr lang="ru-RU" sz="3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571480"/>
            <a:ext cx="5072098" cy="6224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1">
      <a:dk1>
        <a:sysClr val="windowText" lastClr="000000"/>
      </a:dk1>
      <a:lt1>
        <a:sysClr val="window" lastClr="FFFFFF"/>
      </a:lt1>
      <a:dk2>
        <a:srgbClr val="FF0000"/>
      </a:dk2>
      <a:lt2>
        <a:srgbClr val="F4E7ED"/>
      </a:lt2>
      <a:accent1>
        <a:srgbClr val="C00000"/>
      </a:accent1>
      <a:accent2>
        <a:srgbClr val="C00000"/>
      </a:accent2>
      <a:accent3>
        <a:srgbClr val="DE6C36"/>
      </a:accent3>
      <a:accent4>
        <a:srgbClr val="F9B639"/>
      </a:accent4>
      <a:accent5>
        <a:srgbClr val="C00000"/>
      </a:accent5>
      <a:accent6>
        <a:srgbClr val="FA8D3D"/>
      </a:accent6>
      <a:hlink>
        <a:srgbClr val="FFDE66"/>
      </a:hlink>
      <a:folHlink>
        <a:srgbClr val="FF6565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pex">
  <a:themeElements>
    <a:clrScheme name="Custom 2">
      <a:dk1>
        <a:srgbClr val="C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428</Words>
  <Application>Microsoft Office PowerPoint</Application>
  <PresentationFormat>On-screen Show (4:3)</PresentationFormat>
  <Paragraphs>34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Apex</vt:lpstr>
      <vt:lpstr>1_Apex</vt:lpstr>
      <vt:lpstr>10 ЗАНИМЉИВОСТИ О АНЂЕЛИМА</vt:lpstr>
      <vt:lpstr>1. Анђели имају две функције: на Небу и на земљи. </vt:lpstr>
      <vt:lpstr>2. Сама реч “анђео”, на грчком ангелос – ανγελος, значи гласник, онај који обавештава.</vt:lpstr>
      <vt:lpstr>3. Колико их је?</vt:lpstr>
      <vt:lpstr>3. Постоје различите врсте анђела.</vt:lpstr>
      <vt:lpstr>Slide 6</vt:lpstr>
      <vt:lpstr>Slide 7</vt:lpstr>
      <vt:lpstr>Slide 8</vt:lpstr>
      <vt:lpstr>Slide 9</vt:lpstr>
      <vt:lpstr>4. Како се зову?</vt:lpstr>
      <vt:lpstr>5. По чему се разликују од људи?</vt:lpstr>
      <vt:lpstr>6. По чему су анђели слични људима?</vt:lpstr>
      <vt:lpstr>7. И анђели могу бити лоши и зли.</vt:lpstr>
      <vt:lpstr>8. Сваки понедељак је посвећен светим анђелима.</vt:lpstr>
      <vt:lpstr>9. Сваки човек на крштењу добија свог анђела чувара.</vt:lpstr>
      <vt:lpstr>Slide 16</vt:lpstr>
      <vt:lpstr>10. анђели се називају и неким другим именИМА.</vt:lpstr>
      <vt:lpstr>Аранђеловдан_21. новембар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Home</cp:lastModifiedBy>
  <cp:revision>8</cp:revision>
  <dcterms:created xsi:type="dcterms:W3CDTF">2013-11-21T12:03:38Z</dcterms:created>
  <dcterms:modified xsi:type="dcterms:W3CDTF">2013-12-10T10:30:49Z</dcterms:modified>
</cp:coreProperties>
</file>