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media/media1.WAV" ContentType="audio/x-wav"/>
  <Override PartName="/ppt/notesSlides/notesSlide1.xml" ContentType="application/vnd.openxmlformats-officedocument.presentationml.notesSlide+xml"/>
  <Override PartName="/ppt/media/media2.WAV" ContentType="audio/x-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37"/>
  </p:notesMasterIdLst>
  <p:sldIdLst>
    <p:sldId id="257" r:id="rId6"/>
    <p:sldId id="277" r:id="rId7"/>
    <p:sldId id="278" r:id="rId8"/>
    <p:sldId id="279" r:id="rId9"/>
    <p:sldId id="280" r:id="rId10"/>
    <p:sldId id="301" r:id="rId11"/>
    <p:sldId id="30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303" r:id="rId20"/>
    <p:sldId id="291" r:id="rId21"/>
    <p:sldId id="304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276" r:id="rId31"/>
    <p:sldId id="309" r:id="rId32"/>
    <p:sldId id="310" r:id="rId33"/>
    <p:sldId id="305" r:id="rId34"/>
    <p:sldId id="311" r:id="rId35"/>
    <p:sldId id="312" r:id="rId3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74" d="100"/>
          <a:sy n="74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D0AEB-4F65-47B1-A5D5-B5606F9AE0C2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50BFA-C28F-4219-A34D-7469497ABB5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r-Cyrl-CS"/>
              <a:t>МОЛИТВА, ХЛЕБ, ВИНО, ЖИТО – КРСНА СЛАВА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8E662E-C1D9-4B52-8DD6-36248C0C25EC}" type="slidenum">
              <a:rPr lang="sr-Cyrl-CS" smtClean="0"/>
              <a:pPr/>
              <a:t>6</a:t>
            </a:fld>
            <a:endParaRPr lang="sr-Cyrl-C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Latn-CS"/>
              <a:t> </a:t>
            </a:r>
            <a:r>
              <a:rPr lang="sr-Cyrl-CS"/>
              <a:t>СВЕТИ ЂОРЂЕ</a:t>
            </a:r>
            <a:endParaRPr lang="hr-HR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CE1923-99C1-444A-94E5-8380EBD885F8}" type="slidenum">
              <a:rPr lang="hr-HR" smtClean="0"/>
              <a:pPr/>
              <a:t>30</a:t>
            </a:fld>
            <a:endParaRPr lang="hr-H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Latn-CS"/>
              <a:t> </a:t>
            </a:r>
            <a:r>
              <a:rPr lang="sr-Cyrl-CS"/>
              <a:t>СВЕТИ ЂОРЂЕ</a:t>
            </a:r>
            <a:endParaRPr lang="hr-HR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CE1923-99C1-444A-94E5-8380EBD885F8}" type="slidenum">
              <a:rPr lang="hr-HR" smtClean="0"/>
              <a:pPr/>
              <a:t>31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2E8F4-3C8D-4B3E-BA73-806BC936335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C8D90-AB45-43F1-8635-EE4E5C7CCA49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6494F-B93B-49DE-9236-51C3421448E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21D9-1B90-431A-AFE0-876FF136FED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D6CD8-D694-40BE-BFCD-D2C215D1A2D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81819-8B0A-4452-A65B-F241494DD0E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7029F-930E-41EA-AB26-A6E8EB963C06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2FC32-F0E8-4DFE-850D-E81DC1F4391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B9CFA-A9BA-410D-8071-0A7ACBE862E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C99AD-38E8-49EE-BBEE-644F13F3B24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A08DD-E95D-45BF-8D94-E216F690F8F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5AC83-9730-444F-9BF5-1D6F187EA23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CFD18-CC08-46B8-A3BE-FBA4D234BFB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90063-90DE-4FD6-A39E-C867A89DAFE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B0A00-1F39-49D8-9159-9E215FC64B1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0D69C-F55C-4245-94E8-122C80B5C68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2447-6F87-445C-8555-D027FC8B3CC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3C988-F067-40C4-9DC1-A0F555CB056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33645-3E53-4E39-8643-F3ACD9E1104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/>
              <a:t>Pritisnite ikonu za dodavanje slike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8BE38-00B2-41F2-A413-918F61C17E9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D4C40-B8FB-4625-876A-861FE401F78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A33B-19E7-4A33-B966-724CB7EABAC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Click to edit Master text styles</a:t>
            </a:r>
          </a:p>
          <a:p>
            <a:pPr lvl="1"/>
            <a:r>
              <a:rPr lang="hr-HR"/>
              <a:t>Second level</a:t>
            </a:r>
          </a:p>
          <a:p>
            <a:pPr lvl="2"/>
            <a:r>
              <a:rPr lang="hr-HR"/>
              <a:t>Third level</a:t>
            </a:r>
          </a:p>
          <a:p>
            <a:pPr lvl="3"/>
            <a:r>
              <a:rPr lang="hr-HR"/>
              <a:t>Fourth level</a:t>
            </a:r>
          </a:p>
          <a:p>
            <a:pPr lvl="4"/>
            <a:r>
              <a:rPr lang="hr-H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39258B8-D7A0-4E82-A9A5-F6D17799959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A0E0C-E310-4F36-89E2-DEF1F8620D40}" type="datetimeFigureOut">
              <a:rPr lang="sr-Latn-CS" smtClean="0"/>
              <a:pPr/>
              <a:t>30.4.2026.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Kliknite da biste uredili stil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5010F266-F65A-4E01-BC1E-3ABC31E48C9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8.xml"/><Relationship Id="rId26" Type="http://schemas.openxmlformats.org/officeDocument/2006/relationships/slide" Target="slide14.xml"/><Relationship Id="rId3" Type="http://schemas.openxmlformats.org/officeDocument/2006/relationships/control" Target="../activeX/activeX2.xml"/><Relationship Id="rId21" Type="http://schemas.openxmlformats.org/officeDocument/2006/relationships/slide" Target="slide21.xml"/><Relationship Id="rId7" Type="http://schemas.openxmlformats.org/officeDocument/2006/relationships/audio" Target="../media/audio2.wav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5" Type="http://schemas.openxmlformats.org/officeDocument/2006/relationships/slide" Target="slide25.xml"/><Relationship Id="rId2" Type="http://schemas.openxmlformats.org/officeDocument/2006/relationships/control" Target="../activeX/activeX1.xml"/><Relationship Id="rId16" Type="http://schemas.openxmlformats.org/officeDocument/2006/relationships/slide" Target="slide12.xml"/><Relationship Id="rId20" Type="http://schemas.openxmlformats.org/officeDocument/2006/relationships/slide" Target="slide20.xml"/><Relationship Id="rId29" Type="http://schemas.openxmlformats.org/officeDocument/2006/relationships/slide" Target="slide17.xml"/><Relationship Id="rId1" Type="http://schemas.openxmlformats.org/officeDocument/2006/relationships/audio" Target="file:///D:\za%20film\Sound\HeartBeat.wav" TargetMode="External"/><Relationship Id="rId6" Type="http://schemas.openxmlformats.org/officeDocument/2006/relationships/slide" Target="slide3.xml"/><Relationship Id="rId11" Type="http://schemas.openxmlformats.org/officeDocument/2006/relationships/slide" Target="slide7.xml"/><Relationship Id="rId24" Type="http://schemas.openxmlformats.org/officeDocument/2006/relationships/slide" Target="slide24.xml"/><Relationship Id="rId5" Type="http://schemas.openxmlformats.org/officeDocument/2006/relationships/audio" Target="../media/audio1.wav"/><Relationship Id="rId15" Type="http://schemas.openxmlformats.org/officeDocument/2006/relationships/slide" Target="slide11.xml"/><Relationship Id="rId23" Type="http://schemas.openxmlformats.org/officeDocument/2006/relationships/slide" Target="slide23.xml"/><Relationship Id="rId28" Type="http://schemas.openxmlformats.org/officeDocument/2006/relationships/slide" Target="slide16.xml"/><Relationship Id="rId10" Type="http://schemas.openxmlformats.org/officeDocument/2006/relationships/slide" Target="slide6.xml"/><Relationship Id="rId19" Type="http://schemas.openxmlformats.org/officeDocument/2006/relationships/slide" Target="slide19.xml"/><Relationship Id="rId31" Type="http://schemas.openxmlformats.org/officeDocument/2006/relationships/image" Target="../media/image5.wmf"/><Relationship Id="rId4" Type="http://schemas.openxmlformats.org/officeDocument/2006/relationships/slideLayout" Target="../slideLayouts/slideLayout7.xml"/><Relationship Id="rId9" Type="http://schemas.openxmlformats.org/officeDocument/2006/relationships/slide" Target="slide5.xml"/><Relationship Id="rId14" Type="http://schemas.openxmlformats.org/officeDocument/2006/relationships/slide" Target="slide10.xml"/><Relationship Id="rId22" Type="http://schemas.openxmlformats.org/officeDocument/2006/relationships/slide" Target="slide22.xml"/><Relationship Id="rId27" Type="http://schemas.openxmlformats.org/officeDocument/2006/relationships/slide" Target="slide15.xml"/><Relationship Id="rId30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2.wav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5" Type="http://schemas.openxmlformats.org/officeDocument/2006/relationships/audio" Target="../media/audio2.wav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WAV"/><Relationship Id="rId7" Type="http://schemas.openxmlformats.org/officeDocument/2006/relationships/image" Target="../media/image21.png"/><Relationship Id="rId2" Type="http://schemas.openxmlformats.org/officeDocument/2006/relationships/audio" Target="file:///D:\za%20film\Sound\BOOM.WAV" TargetMode="External"/><Relationship Id="rId1" Type="http://schemas.openxmlformats.org/officeDocument/2006/relationships/audio" Target="file:///D:\za%20film\Sound\cricketamb02.wav" TargetMode="Externa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40.xml"/><Relationship Id="rId10" Type="http://schemas.openxmlformats.org/officeDocument/2006/relationships/audio" Target="../media/audio2.wav"/><Relationship Id="rId4" Type="http://schemas.openxmlformats.org/officeDocument/2006/relationships/audio" Target="../media/media2.WAV"/><Relationship Id="rId9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5" Type="http://schemas.openxmlformats.org/officeDocument/2006/relationships/slide" Target="slide1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5" Type="http://schemas.openxmlformats.org/officeDocument/2006/relationships/audio" Target="../media/audio2.wav"/><Relationship Id="rId4" Type="http://schemas.openxmlformats.org/officeDocument/2006/relationships/slide" Target="slid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5" Type="http://schemas.openxmlformats.org/officeDocument/2006/relationships/audio" Target="../media/audio2.wav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Layout" Target="../slideLayouts/slideLayout29.xml"/><Relationship Id="rId7" Type="http://schemas.openxmlformats.org/officeDocument/2006/relationships/slide" Target="slide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3143248"/>
            <a:ext cx="642910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1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4" name="AutoShape 149">
            <a:hlinkClick r:id="rId6" action="ppaction://hlinksldjump" highlightClick="1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642910" y="3143248"/>
            <a:ext cx="71438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2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6" name="AutoShape 149">
            <a:hlinkClick r:id="rId8" action="ppaction://hlinksldjump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1357290" y="3143248"/>
            <a:ext cx="71438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3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8" name="AutoShape 149">
            <a:hlinkClick r:id="rId9" action="ppaction://hlinksldjump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2071670" y="3143248"/>
            <a:ext cx="642942" cy="68579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4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9" name="AutoShape 149">
            <a:hlinkClick r:id="rId10" action="ppaction://hlinksldjump" highlightClick="1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2714612" y="3143248"/>
            <a:ext cx="642942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200" b="1" kern="0" dirty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0" name="AutoShape 149">
            <a:hlinkClick r:id="rId11" action="ppaction://hlinksldjump" highlightClick="1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3357554" y="3143248"/>
            <a:ext cx="714380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Latn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6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1" name="AutoShape 149">
            <a:hlinkClick r:id="rId12" action="ppaction://hlinksldjump" highlightClick="1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4071934" y="3143248"/>
            <a:ext cx="642942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>
                <a:solidFill>
                  <a:srgbClr val="FFFFFF"/>
                </a:solidFill>
              </a:rPr>
              <a:t>7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2" name="AutoShape 149">
            <a:hlinkClick r:id="rId13" action="ppaction://hlinksldjump" highlightClick="1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4714876" y="3143248"/>
            <a:ext cx="642942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>
                <a:solidFill>
                  <a:srgbClr val="FFFFFF"/>
                </a:solidFill>
              </a:rPr>
              <a:t>8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5" name="Rectangle 60"/>
          <p:cNvSpPr>
            <a:spLocks noChangeArrowheads="1"/>
          </p:cNvSpPr>
          <p:nvPr/>
        </p:nvSpPr>
        <p:spPr bwMode="auto">
          <a:xfrm>
            <a:off x="0" y="0"/>
            <a:ext cx="85722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>
                <a:solidFill>
                  <a:prstClr val="white"/>
                </a:solidFill>
              </a:rPr>
              <a:t> 1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>
            <a:off x="857224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>
                <a:solidFill>
                  <a:prstClr val="white"/>
                </a:solidFill>
              </a:rPr>
              <a:t> 2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9" name="Rectangle 60"/>
          <p:cNvSpPr>
            <a:spLocks noChangeArrowheads="1"/>
          </p:cNvSpPr>
          <p:nvPr/>
        </p:nvSpPr>
        <p:spPr bwMode="auto">
          <a:xfrm>
            <a:off x="1714480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kumimoji="0" lang="sr-Latn-C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3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1" name="Rectangle 60"/>
          <p:cNvSpPr>
            <a:spLocks noChangeArrowheads="1"/>
          </p:cNvSpPr>
          <p:nvPr/>
        </p:nvSpPr>
        <p:spPr bwMode="auto">
          <a:xfrm>
            <a:off x="2571736" y="0"/>
            <a:ext cx="92869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>
                <a:solidFill>
                  <a:srgbClr val="FFFFFF"/>
                </a:solidFill>
              </a:rPr>
              <a:t>4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3500430" y="0"/>
            <a:ext cx="92869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>
                <a:solidFill>
                  <a:srgbClr val="FFFFFF"/>
                </a:solidFill>
              </a:rPr>
              <a:t>5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5" name="Rectangle 60"/>
          <p:cNvSpPr>
            <a:spLocks noChangeArrowheads="1"/>
          </p:cNvSpPr>
          <p:nvPr/>
        </p:nvSpPr>
        <p:spPr bwMode="auto">
          <a:xfrm>
            <a:off x="4429124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6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Rectangle 60"/>
          <p:cNvSpPr>
            <a:spLocks noChangeArrowheads="1"/>
          </p:cNvSpPr>
          <p:nvPr/>
        </p:nvSpPr>
        <p:spPr bwMode="auto">
          <a:xfrm>
            <a:off x="5286380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7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9" name="Rectangle 60"/>
          <p:cNvSpPr>
            <a:spLocks noChangeArrowheads="1"/>
          </p:cNvSpPr>
          <p:nvPr/>
        </p:nvSpPr>
        <p:spPr bwMode="auto">
          <a:xfrm>
            <a:off x="6143636" y="0"/>
            <a:ext cx="92869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8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1" name="AutoShape 149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357818" y="3143248"/>
            <a:ext cx="64291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43" name="AutoShape 14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000760" y="3143248"/>
            <a:ext cx="642942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endParaRPr kumimoji="0" lang="sr-Latn-CS" sz="12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algn="ctr" eaLnBrk="0" hangingPunct="0">
              <a:defRPr/>
            </a:pPr>
            <a:r>
              <a:rPr lang="hr-HR" sz="2000" b="1" kern="0" dirty="0">
                <a:solidFill>
                  <a:srgbClr val="FFFFFF"/>
                </a:solidFill>
              </a:rPr>
              <a:t>10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8" name="AutoShape 149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0" y="3786190"/>
            <a:ext cx="71438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 eaLnBrk="0" hangingPunct="0">
              <a:defRPr/>
            </a:pPr>
            <a:r>
              <a:rPr lang="hr-HR" sz="2000" b="1" kern="0" dirty="0">
                <a:solidFill>
                  <a:srgbClr val="FFFFFF"/>
                </a:solidFill>
              </a:rPr>
              <a:t>11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0" name="AutoShape 149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14348" y="3786190"/>
            <a:ext cx="642942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dirty="0">
                <a:solidFill>
                  <a:srgbClr val="FFFFFF"/>
                </a:solidFill>
              </a:rPr>
              <a:t>12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072330" y="0"/>
            <a:ext cx="1000132" cy="92867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/>
              <a:t>  9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072430" y="0"/>
            <a:ext cx="1071570" cy="92867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5400" kern="0" dirty="0"/>
              <a:t>10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0" y="928670"/>
            <a:ext cx="1000100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>
                <a:solidFill>
                  <a:prstClr val="white"/>
                </a:solidFill>
              </a:rPr>
              <a:t>11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857224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>
                <a:solidFill>
                  <a:prstClr val="white"/>
                </a:solidFill>
              </a:rPr>
              <a:t>12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1714480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>
                <a:solidFill>
                  <a:prstClr val="white"/>
                </a:solidFill>
              </a:rPr>
              <a:t>13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2571736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sr-Latn-CS" sz="5400" kern="0" dirty="0"/>
              <a:t>14</a:t>
            </a:r>
            <a:endParaRPr lang="sr-Cyrl-CS" sz="5400" dirty="0">
              <a:ln>
                <a:solidFill>
                  <a:schemeClr val="bg1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500430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15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429124" y="928670"/>
            <a:ext cx="100013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>
                <a:solidFill>
                  <a:prstClr val="white"/>
                </a:solidFill>
              </a:rPr>
              <a:t>16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9" name="AutoShape 149">
            <a:hlinkClick r:id="rId18" action="ppaction://hlinksldjump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4000496" y="3786190"/>
            <a:ext cx="714348" cy="7143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71" name="AutoShape 149">
            <a:hlinkClick r:id="rId19" action="ppaction://hlinksldjump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4714876" y="3786190"/>
            <a:ext cx="714380" cy="7143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73" name="AutoShape 149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5357818" y="3786190"/>
            <a:ext cx="709634" cy="71913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algn="ctr" eaLnBrk="0" hangingPunct="0">
              <a:defRPr/>
            </a:pPr>
            <a:r>
              <a:rPr lang="hr-HR" sz="2000" b="1" kern="0" dirty="0">
                <a:solidFill>
                  <a:srgbClr val="FFFFFF"/>
                </a:solidFill>
              </a:rPr>
              <a:t>19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5" name="AutoShape 149">
            <a:hlinkClick r:id="rId21" action="ppaction://hlinksldjump">
              <a:snd r:embed="rId7" name="bomb.wav"/>
            </a:hlinkClick>
          </p:cNvPr>
          <p:cNvSpPr>
            <a:spLocks noChangeArrowheads="1"/>
          </p:cNvSpPr>
          <p:nvPr/>
        </p:nvSpPr>
        <p:spPr bwMode="auto">
          <a:xfrm>
            <a:off x="6072198" y="3786190"/>
            <a:ext cx="642918" cy="7143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algn="ctr" eaLnBrk="0" hangingPunct="0">
              <a:defRPr/>
            </a:pPr>
            <a:r>
              <a:rPr kumimoji="0" lang="hr-H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20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6" name="Rounded Rectangle 75">
            <a:hlinkClick r:id="rId22" action="ppaction://hlinksldjump"/>
          </p:cNvPr>
          <p:cNvSpPr/>
          <p:nvPr/>
        </p:nvSpPr>
        <p:spPr>
          <a:xfrm>
            <a:off x="0" y="4429132"/>
            <a:ext cx="71434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77" name="Rounded Rectangle 76">
            <a:hlinkClick r:id="rId23" action="ppaction://hlinksldjump"/>
          </p:cNvPr>
          <p:cNvSpPr/>
          <p:nvPr/>
        </p:nvSpPr>
        <p:spPr>
          <a:xfrm>
            <a:off x="714348" y="4429132"/>
            <a:ext cx="71434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78" name="Rounded Rectangle 77">
            <a:hlinkClick r:id="rId24" action="ppaction://hlinksldjump">
              <a:snd r:embed="rId7" name="bomb.wav"/>
            </a:hlinkClick>
          </p:cNvPr>
          <p:cNvSpPr/>
          <p:nvPr/>
        </p:nvSpPr>
        <p:spPr>
          <a:xfrm>
            <a:off x="1428728" y="4429132"/>
            <a:ext cx="71434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79" name="Rounded Rectangle 78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2143108" y="4429132"/>
            <a:ext cx="571504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5286380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>
                <a:solidFill>
                  <a:prstClr val="white"/>
                </a:solidFill>
              </a:rPr>
              <a:t>17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143636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>
                <a:solidFill>
                  <a:prstClr val="white"/>
                </a:solidFill>
              </a:rPr>
              <a:t>18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072330" y="928670"/>
            <a:ext cx="100013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>
                <a:solidFill>
                  <a:prstClr val="white"/>
                </a:solidFill>
              </a:rPr>
              <a:t>19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072430" y="928670"/>
            <a:ext cx="1071570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6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2o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0" y="1928802"/>
            <a:ext cx="92866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21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57224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22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1714480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23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2571736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24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5" name="Rounded Rectangle 54">
            <a:hlinkClick r:id="rId26" action="ppaction://hlinksldjump"/>
          </p:cNvPr>
          <p:cNvSpPr/>
          <p:nvPr/>
        </p:nvSpPr>
        <p:spPr>
          <a:xfrm>
            <a:off x="1357290" y="3786190"/>
            <a:ext cx="714380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defRPr/>
            </a:pPr>
            <a:r>
              <a:rPr lang="hr-HR" b="1" kern="0" dirty="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59" name="Rounded Rectangle 58">
            <a:hlinkClick r:id="rId27" action="ppaction://hlinksldjump"/>
          </p:cNvPr>
          <p:cNvSpPr/>
          <p:nvPr/>
        </p:nvSpPr>
        <p:spPr>
          <a:xfrm>
            <a:off x="2071670" y="3786190"/>
            <a:ext cx="642942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60" name="Rounded Rectangle 59">
            <a:hlinkClick r:id="rId28" action="ppaction://hlinksldjump"/>
          </p:cNvPr>
          <p:cNvSpPr/>
          <p:nvPr/>
        </p:nvSpPr>
        <p:spPr>
          <a:xfrm>
            <a:off x="2714612" y="3786190"/>
            <a:ext cx="642942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61" name="Rounded Rectangle 60">
            <a:hlinkClick r:id="rId29" action="ppaction://hlinksldjump"/>
          </p:cNvPr>
          <p:cNvSpPr/>
          <p:nvPr/>
        </p:nvSpPr>
        <p:spPr>
          <a:xfrm>
            <a:off x="3357554" y="3786190"/>
            <a:ext cx="642942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072198" y="5357826"/>
            <a:ext cx="1561646" cy="461665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ЕКИПА 1: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143636" y="6000768"/>
            <a:ext cx="1561646" cy="461665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ЕКИПА 2: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500430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25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429124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26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214942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27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6143636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28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7072330" y="1928802"/>
            <a:ext cx="100013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29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072462" y="1928802"/>
            <a:ext cx="1071538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>
                <a:solidFill>
                  <a:prstClr val="white"/>
                </a:solidFill>
              </a:rPr>
              <a:t>30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2" name="Rounded Rectangle 81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2714612" y="4429132"/>
            <a:ext cx="642942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90" name="Rounded Rectangle 89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3357554" y="4429132"/>
            <a:ext cx="571504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26</a:t>
            </a:r>
          </a:p>
        </p:txBody>
      </p:sp>
      <p:sp>
        <p:nvSpPr>
          <p:cNvPr id="91" name="Rounded Rectangle 90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3929058" y="4500570"/>
            <a:ext cx="714380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27</a:t>
            </a:r>
          </a:p>
        </p:txBody>
      </p:sp>
      <p:sp>
        <p:nvSpPr>
          <p:cNvPr id="92" name="Rounded Rectangle 91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4643438" y="4500570"/>
            <a:ext cx="78581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93" name="Rounded Rectangle 92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5429256" y="4500570"/>
            <a:ext cx="642942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94" name="Rounded Rectangle 93">
            <a:hlinkClick r:id="rId25" action="ppaction://hlinksldjump">
              <a:snd r:embed="rId7" name="bomb.wav"/>
            </a:hlinkClick>
          </p:cNvPr>
          <p:cNvSpPr/>
          <p:nvPr/>
        </p:nvSpPr>
        <p:spPr>
          <a:xfrm>
            <a:off x="6072198" y="4500570"/>
            <a:ext cx="642942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95" name="Rectangle 94"/>
          <p:cNvSpPr/>
          <p:nvPr/>
        </p:nvSpPr>
        <p:spPr>
          <a:xfrm>
            <a:off x="0" y="5357826"/>
            <a:ext cx="6000760" cy="769441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r-Cyrl-CS" sz="4400" b="1" cap="all" dirty="0">
                <a:ln w="0"/>
                <a:effectLst>
                  <a:reflection blurRad="12700" stA="50000" endPos="50000" dist="5000" dir="5400000" sy="-100000" rotWithShape="0"/>
                </a:effectLst>
              </a:rPr>
              <a:t>ЈА      В</a:t>
            </a:r>
            <a:r>
              <a:rPr lang="sr-Latn-BA" sz="4400" b="1" cap="all">
                <a:ln w="0"/>
                <a:effectLst>
                  <a:reflection blurRad="12700" stA="50000" endPos="50000" dist="5000" dir="5400000" sy="-100000" rotWithShape="0"/>
                </a:effectLst>
              </a:rPr>
              <a:t>J</a:t>
            </a:r>
            <a:r>
              <a:rPr lang="sr-Cyrl-CS" sz="4400" b="1" cap="all">
                <a:ln w="0"/>
                <a:effectLst>
                  <a:reflection blurRad="12700" stA="50000" endPos="50000" dist="5000" dir="5400000" sy="-100000" rotWithShape="0"/>
                </a:effectLst>
              </a:rPr>
              <a:t>ЕРОНАУКУ</a:t>
            </a:r>
            <a:endParaRPr lang="en-US" sz="44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7" name="Heart 96"/>
          <p:cNvSpPr/>
          <p:nvPr/>
        </p:nvSpPr>
        <p:spPr>
          <a:xfrm>
            <a:off x="1285852" y="5429264"/>
            <a:ext cx="642942" cy="571504"/>
          </a:xfrm>
          <a:prstGeom prst="heart">
            <a:avLst/>
          </a:prstGeom>
          <a:solidFill>
            <a:schemeClr val="bg2"/>
          </a:solidFill>
          <a:ln w="38100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>
              <a:ln>
                <a:solidFill>
                  <a:schemeClr val="tx1"/>
                </a:solidFill>
              </a:ln>
              <a:solidFill>
                <a:srgbClr val="73D6FD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98" name="HeartBeat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0"/>
          <a:stretch>
            <a:fillRect/>
          </a:stretch>
        </p:blipFill>
        <p:spPr>
          <a:xfrm>
            <a:off x="571472" y="6286520"/>
            <a:ext cx="304800" cy="3048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2" imgW="1325880" imgH="434520"/>
        </mc:Choice>
        <mc:Fallback>
          <p:control name="TextBox1" r:id="rId2" imgW="1325880" imgH="43452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1"/>
                <a:srcRect/>
                <a:stretch>
                  <a:fillRect/>
                </a:stretch>
              </p:blipFill>
              <p:spPr bwMode="auto">
                <a:xfrm>
                  <a:off x="7667625" y="5373688"/>
                  <a:ext cx="1325563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3" imgW="1325880" imgH="434520"/>
        </mc:Choice>
        <mc:Fallback>
          <p:control name="TextBox2" r:id="rId3" imgW="1325880" imgH="434520">
            <p:pic>
              <p:nvPicPr>
                <p:cNvPr id="3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1"/>
                <a:srcRect/>
                <a:stretch>
                  <a:fillRect/>
                </a:stretch>
              </p:blipFill>
              <p:spPr bwMode="auto">
                <a:xfrm>
                  <a:off x="7667625" y="6021388"/>
                  <a:ext cx="1325563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10000" autoRev="1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eart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>
                      <p:stCondLst>
                        <p:cond delay="0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1" dur="3026" fill="hold"/>
                                        <p:tgtEl>
                                          <p:spTgt spid="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audio>
              <p:cMediaNode>
                <p:cTn id="2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8"/>
                </p:tgtEl>
              </p:cMediaNode>
            </p:audio>
          </p:childTnLst>
        </p:cTn>
      </p:par>
    </p:tnLst>
    <p:bldLst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52" grpId="0" animBg="1"/>
      <p:bldP spid="54" grpId="0" animBg="1"/>
      <p:bldP spid="56" grpId="0" animBg="1"/>
      <p:bldP spid="58" grpId="0" animBg="1"/>
      <p:bldP spid="62" grpId="0" animBg="1"/>
      <p:bldP spid="63" grpId="0" animBg="1"/>
      <p:bldP spid="65" grpId="0" animBg="1"/>
      <p:bldP spid="67" grpId="0" animBg="1"/>
      <p:bldP spid="81" grpId="0" animBg="1"/>
      <p:bldP spid="81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53" grpId="0" animBg="1"/>
      <p:bldP spid="53" grpId="1" animBg="1"/>
      <p:bldP spid="57" grpId="0" animBg="1"/>
      <p:bldP spid="57" grpId="1" animBg="1"/>
      <p:bldP spid="68" grpId="0" animBg="1"/>
      <p:bldP spid="68" grpId="1" animBg="1"/>
      <p:bldP spid="70" grpId="0" animBg="1"/>
      <p:bldP spid="70" grpId="1" animBg="1"/>
      <p:bldP spid="72" grpId="0" animBg="1"/>
      <p:bldP spid="72" grpId="1" animBg="1"/>
      <p:bldP spid="80" grpId="0" animBg="1"/>
      <p:bldP spid="80" grpId="1" animBg="1"/>
      <p:bldP spid="9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vestenstvo_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4000504"/>
            <a:ext cx="572464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</a:rPr>
              <a:t>Чија је икона ЕПИСКОП? +5</a:t>
            </a:r>
            <a:endParaRPr kumimoji="0" lang="sr-Latn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542926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r="5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Riba-H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flowChartPunchedCard">
            <a:avLst/>
          </a:prstGeom>
          <a:noFill/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786446" y="0"/>
            <a:ext cx="3316815" cy="175432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Када</a:t>
            </a:r>
            <a:r>
              <a:rPr kumimoji="0" lang="sr-Cyrl-CS" sz="3600" b="0" i="0" u="none" strike="noStrike" cap="none" normalizeH="0" dirty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 се крсна слава спрем</a:t>
            </a:r>
            <a:r>
              <a:rPr kumimoji="0" lang="sr-Latn-CS" sz="3600" b="0" i="0" u="none" strike="noStrike" cap="none" normalizeH="0" dirty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a</a:t>
            </a:r>
            <a:r>
              <a:rPr kumimoji="0" lang="sr-Cyrl-CS" sz="3600" b="0" i="0" u="none" strike="noStrike" cap="none" normalizeH="0" dirty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 посно? +2</a:t>
            </a:r>
            <a:endParaRPr kumimoji="0" lang="sr-Cyrl-CS" sz="3600" b="0" i="0" u="none" strike="noStrike" cap="none" normalizeH="0" baseline="0" dirty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5214950"/>
            <a:ext cx="877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9753275d32c85ec0b3732b1ac0f329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5"/>
            <a:ext cx="4000500" cy="6657975"/>
          </a:xfrm>
          <a:prstGeom prst="rect">
            <a:avLst/>
          </a:prstGeom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143372" y="2285992"/>
            <a:ext cx="5000628" cy="9541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r-Cyrl-C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Шта</a:t>
            </a:r>
            <a:r>
              <a:rPr kumimoji="0" lang="sr-Cyrl-C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означава кољиво на крсној слави? +</a:t>
            </a:r>
            <a:r>
              <a:rPr kumimoji="0" lang="sr-Latn-C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5</a:t>
            </a:r>
            <a:endParaRPr kumimoji="0" lang="sr-Latn-C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34" y="5357826"/>
            <a:ext cx="8514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8786842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r-Cyrl-CS" sz="4000" b="1" i="0" u="none" strike="noStrike" cap="none" normalizeH="0" baseline="0" dirty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Како</a:t>
            </a:r>
            <a:r>
              <a:rPr kumimoji="0" lang="sr-Cyrl-CS" sz="4000" b="1" i="0" u="none" strike="noStrike" cap="none" normalizeH="0" dirty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 остварујемо јединство на Литургији? +4</a:t>
            </a:r>
            <a:endParaRPr kumimoji="0" lang="sr-Cyrl-CS" sz="4000" b="1" i="0" u="none" strike="noStrike" cap="none" normalizeH="0" baseline="0" dirty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643578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3811012"/>
            <a:ext cx="5857884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3200" dirty="0">
                <a:solidFill>
                  <a:schemeClr val="accent3">
                    <a:lumMod val="95000"/>
                    <a:lumOff val="5000"/>
                  </a:schemeClr>
                </a:solidFill>
              </a:rPr>
              <a:t> КО СЛУЖИ ЛИТУРГИЈУ? +</a:t>
            </a:r>
            <a:r>
              <a:rPr lang="sr-Latn-CS" sz="3200" dirty="0">
                <a:solidFill>
                  <a:schemeClr val="accent3">
                    <a:lumMod val="95000"/>
                    <a:lumOff val="5000"/>
                  </a:schemeClr>
                </a:solidFill>
              </a:rPr>
              <a:t>5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6643702" y="5072074"/>
            <a:ext cx="304800" cy="3048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428604"/>
          <a:ext cx="6357982" cy="6179388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6357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88226">
                <a:tc>
                  <a:txBody>
                    <a:bodyPr/>
                    <a:lstStyle/>
                    <a:p>
                      <a:r>
                        <a:rPr lang="sr-Cyrl-CS" sz="2400" dirty="0"/>
                        <a:t>ЖИВЕО</a:t>
                      </a:r>
                      <a:r>
                        <a:rPr lang="sr-Cyrl-CS" sz="2400" baseline="0" dirty="0"/>
                        <a:t> ЈЕ У ТРЕЋЕМ ВЕКУ.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/>
                        <a:t>ЖИВОТ ЈЕ ИЗГУБИО КАО МЛАДИЋ.</a:t>
                      </a:r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82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400" dirty="0"/>
                        <a:t>НА</a:t>
                      </a:r>
                      <a:r>
                        <a:rPr lang="sr-Cyrl-CS" sz="2400" baseline="0" dirty="0"/>
                        <a:t> ДАН КАД СЕ СЛАВИ У НАШЕМ НАРОДУ ЈЕ ОБИЧАЈ ДА СЕ СВЕТИ ВИНОВА ЛОЗА.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/>
                        <a:t>НАКОН</a:t>
                      </a:r>
                      <a:r>
                        <a:rPr lang="sr-Cyrl-CS" sz="2400" baseline="0" dirty="0"/>
                        <a:t> ЊЕГОВЕ МОЛИТВЕ ОЗДРАВИЛА ЈЕ ЦАРЕВА КЋИ.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/>
                        <a:t>БАВИО</a:t>
                      </a:r>
                      <a:r>
                        <a:rPr lang="sr-Cyrl-CS" sz="2400" baseline="0" dirty="0"/>
                        <a:t> СЕ ЧУВАЊЕМ ГУСАКА.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3600" dirty="0"/>
                        <a:t>СВЕТИ</a:t>
                      </a:r>
                      <a:r>
                        <a:rPr lang="sr-Cyrl-CS" sz="3600" baseline="0" dirty="0"/>
                        <a:t> ТРИФУН</a:t>
                      </a:r>
                      <a:endParaRPr lang="sr-Cyrl-CS" sz="36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" name="Oval 22"/>
          <p:cNvSpPr/>
          <p:nvPr/>
        </p:nvSpPr>
        <p:spPr>
          <a:xfrm>
            <a:off x="8143900" y="500042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/>
              <a:t>6</a:t>
            </a:r>
          </a:p>
        </p:txBody>
      </p:sp>
      <p:sp>
        <p:nvSpPr>
          <p:cNvPr id="24" name="Oval 23"/>
          <p:cNvSpPr/>
          <p:nvPr/>
        </p:nvSpPr>
        <p:spPr>
          <a:xfrm>
            <a:off x="8143900" y="1428736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/>
              <a:t>5</a:t>
            </a:r>
          </a:p>
        </p:txBody>
      </p:sp>
      <p:sp>
        <p:nvSpPr>
          <p:cNvPr id="25" name="Oval 24"/>
          <p:cNvSpPr/>
          <p:nvPr/>
        </p:nvSpPr>
        <p:spPr>
          <a:xfrm>
            <a:off x="8143900" y="2428868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/>
              <a:t>4</a:t>
            </a:r>
          </a:p>
        </p:txBody>
      </p:sp>
      <p:sp>
        <p:nvSpPr>
          <p:cNvPr id="26" name="Oval 25"/>
          <p:cNvSpPr/>
          <p:nvPr/>
        </p:nvSpPr>
        <p:spPr>
          <a:xfrm>
            <a:off x="8143900" y="3500438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/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8143900" y="4500570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/>
              <a:t>2</a:t>
            </a: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428596" y="428604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1</a:t>
            </a:r>
          </a:p>
        </p:txBody>
      </p:sp>
      <p:pic>
        <p:nvPicPr>
          <p:cNvPr id="38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7429520" y="857232"/>
            <a:ext cx="304800" cy="304800"/>
          </a:xfrm>
          <a:prstGeom prst="rect">
            <a:avLst/>
          </a:prstGeom>
        </p:spPr>
      </p:pic>
      <p:pic>
        <p:nvPicPr>
          <p:cNvPr id="39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643834" y="642918"/>
            <a:ext cx="304800" cy="304800"/>
          </a:xfrm>
          <a:prstGeom prst="rect">
            <a:avLst/>
          </a:prstGeom>
        </p:spPr>
      </p:pic>
      <p:pic>
        <p:nvPicPr>
          <p:cNvPr id="40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29586" y="357166"/>
            <a:ext cx="304800" cy="304800"/>
          </a:xfrm>
          <a:prstGeom prst="rect">
            <a:avLst/>
          </a:prstGeom>
        </p:spPr>
      </p:pic>
      <p:pic>
        <p:nvPicPr>
          <p:cNvPr id="41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358082" y="1714488"/>
            <a:ext cx="304800" cy="304800"/>
          </a:xfrm>
          <a:prstGeom prst="rect">
            <a:avLst/>
          </a:prstGeom>
        </p:spPr>
      </p:pic>
      <p:pic>
        <p:nvPicPr>
          <p:cNvPr id="43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286644" y="2571744"/>
            <a:ext cx="304800" cy="304800"/>
          </a:xfrm>
          <a:prstGeom prst="rect">
            <a:avLst/>
          </a:prstGeom>
        </p:spPr>
      </p:pic>
      <p:pic>
        <p:nvPicPr>
          <p:cNvPr id="44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143768" y="3786190"/>
            <a:ext cx="304800" cy="304800"/>
          </a:xfrm>
          <a:prstGeom prst="rect">
            <a:avLst/>
          </a:prstGeom>
        </p:spPr>
      </p:pic>
      <p:pic>
        <p:nvPicPr>
          <p:cNvPr id="16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86710" y="2857496"/>
            <a:ext cx="304800" cy="304800"/>
          </a:xfrm>
          <a:prstGeom prst="rect">
            <a:avLst/>
          </a:prstGeom>
        </p:spPr>
      </p:pic>
      <p:pic>
        <p:nvPicPr>
          <p:cNvPr id="17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86644" y="2857496"/>
            <a:ext cx="304800" cy="304800"/>
          </a:xfrm>
          <a:prstGeom prst="rect">
            <a:avLst/>
          </a:prstGeom>
        </p:spPr>
      </p:pic>
      <p:pic>
        <p:nvPicPr>
          <p:cNvPr id="18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15272" y="3857628"/>
            <a:ext cx="304800" cy="304800"/>
          </a:xfrm>
          <a:prstGeom prst="rect">
            <a:avLst/>
          </a:prstGeom>
        </p:spPr>
      </p:pic>
      <p:pic>
        <p:nvPicPr>
          <p:cNvPr id="19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29586" y="1928802"/>
            <a:ext cx="304800" cy="304800"/>
          </a:xfrm>
          <a:prstGeom prst="rect">
            <a:avLst/>
          </a:prstGeom>
        </p:spPr>
      </p:pic>
      <p:pic>
        <p:nvPicPr>
          <p:cNvPr id="22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7500958" y="3571876"/>
            <a:ext cx="304800" cy="304800"/>
          </a:xfrm>
          <a:prstGeom prst="rect">
            <a:avLst/>
          </a:prstGeom>
        </p:spPr>
      </p:pic>
      <p:pic>
        <p:nvPicPr>
          <p:cNvPr id="28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7786710" y="1428736"/>
            <a:ext cx="304800" cy="304800"/>
          </a:xfrm>
          <a:prstGeom prst="rect">
            <a:avLst/>
          </a:prstGeom>
        </p:spPr>
      </p:pic>
      <p:pic>
        <p:nvPicPr>
          <p:cNvPr id="29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7643834" y="4857760"/>
            <a:ext cx="304800" cy="304800"/>
          </a:xfrm>
          <a:prstGeom prst="rect">
            <a:avLst/>
          </a:prstGeom>
        </p:spPr>
      </p:pic>
      <p:pic>
        <p:nvPicPr>
          <p:cNvPr id="30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7572396" y="2428868"/>
            <a:ext cx="304800" cy="304800"/>
          </a:xfrm>
          <a:prstGeom prst="rect">
            <a:avLst/>
          </a:prstGeom>
        </p:spPr>
      </p:pic>
      <p:pic>
        <p:nvPicPr>
          <p:cNvPr id="31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643834" y="4572008"/>
            <a:ext cx="304800" cy="304800"/>
          </a:xfrm>
          <a:prstGeom prst="rect">
            <a:avLst/>
          </a:prstGeom>
        </p:spPr>
      </p:pic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00034" y="1428736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71472" y="2500306"/>
            <a:ext cx="6500858" cy="115252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3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00034" y="3571876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4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500034" y="4572008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500034" y="5572140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7" name="Left Arrow 46">
            <a:hlinkClick r:id="rId9" action="ppaction://hlinksldjump">
              <a:snd r:embed="rId10" name="bomb.wav"/>
            </a:hlinkClick>
          </p:cNvPr>
          <p:cNvSpPr/>
          <p:nvPr/>
        </p:nvSpPr>
        <p:spPr bwMode="auto">
          <a:xfrm>
            <a:off x="7010400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8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2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2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 showWhenStopped="0">
                <p:cTn id="20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2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2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20000"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20000"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28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287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62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35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36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37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38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287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287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6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428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287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62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20000"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28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287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62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7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775" y="2357430"/>
            <a:ext cx="8798225" cy="28623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0" cap="none" spc="0" dirty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Ми поштујемо светитеље као:</a:t>
            </a:r>
          </a:p>
          <a:p>
            <a:pPr algn="ctr"/>
            <a:r>
              <a:rPr lang="sr-Cyrl-CS" sz="3600" dirty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А) људе који имају натприродну моћ да чине чуда</a:t>
            </a:r>
          </a:p>
          <a:p>
            <a:pPr algn="ctr"/>
            <a:r>
              <a:rPr lang="sr-Cyrl-CS" sz="3600" b="0" cap="none" spc="0" dirty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Б) људе који су се приближили Богу</a:t>
            </a:r>
          </a:p>
          <a:p>
            <a:pPr algn="ctr"/>
            <a:r>
              <a:rPr lang="sr-Cyrl-CS" sz="3600" dirty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+4</a:t>
            </a:r>
            <a:endParaRPr lang="en-US" sz="36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71501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0" t="-13000" r="13000" b="-6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272677"/>
            <a:ext cx="5975930" cy="2585323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chemeClr val="accent3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Свети Димитрије је</a:t>
            </a:r>
          </a:p>
          <a:p>
            <a:pPr algn="ctr"/>
            <a:r>
              <a:rPr lang="sr-Cyrl-CS" sz="5400" dirty="0">
                <a:ln w="18415" cmpd="sng">
                  <a:solidFill>
                    <a:schemeClr val="accent3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родом из града...? +3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42910" y="642918"/>
            <a:ext cx="7429552" cy="107721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</a:rPr>
              <a:t>Какво</a:t>
            </a:r>
            <a:r>
              <a:rPr kumimoji="0" lang="sr-Cyrl-CS" sz="3200" b="0" i="0" u="none" strike="noStrike" cap="none" normalizeH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</a:rPr>
              <a:t> јединство се остварује на Литургији? +6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50070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6161238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Свештеници</a:t>
            </a:r>
            <a:r>
              <a:rPr kumimoji="0" lang="sr-Cyrl-CS" sz="3200" b="0" i="0" u="none" strike="noStrike" cap="none" normalizeH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су икона кога? </a:t>
            </a: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sr-Latn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 descr="PETROVDAN 2011 14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571480"/>
            <a:ext cx="8643966" cy="42319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0034" y="557214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28596" y="3429000"/>
            <a:ext cx="7143800" cy="76944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  <a:alpha val="7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4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ЈЕ ЦРКВА? 3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643578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57686" y="0"/>
            <a:ext cx="478631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CS" sz="36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Чија је икона ђакон? +5</a:t>
            </a:r>
          </a:p>
        </p:txBody>
      </p:sp>
      <p:pic>
        <p:nvPicPr>
          <p:cNvPr id="4" name="Picture 3" descr="PETROVDAN 2011 053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428728" y="928670"/>
            <a:ext cx="1857388" cy="49291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72198" y="1357298"/>
            <a:ext cx="2285984" cy="255454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Литургија је икона – чега?+</a:t>
            </a:r>
            <a:r>
              <a:rPr lang="sr-Latn-CS" sz="40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5</a:t>
            </a:r>
            <a:endParaRPr lang="en-US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571501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0954.JPG"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2" cstate="screen">
            <a:lum bright="-10000" contrast="20000"/>
          </a:blip>
          <a:stretch>
            <a:fillRect/>
          </a:stretch>
        </p:blipFill>
        <p:spPr>
          <a:xfrm>
            <a:off x="214282" y="2071654"/>
            <a:ext cx="8723106" cy="478634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Када је Господ Исус Христос рекао да се причешћујемо?+</a:t>
            </a:r>
            <a:r>
              <a:rPr lang="sr-Cyrl-CS" sz="40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 У који дан се то десило? +2</a:t>
            </a:r>
            <a:endParaRPr lang="sr-Cyrl-CS" sz="40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3000" r="2000" b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14290"/>
            <a:ext cx="7908383" cy="707886"/>
          </a:xfrm>
          <a:prstGeom prst="rect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4000" dirty="0">
                <a:ln w="18415" cmpd="sng">
                  <a:solidFill>
                    <a:schemeClr val="bg2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 се припрема за Причешће? +4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71501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" t="-12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500438"/>
            <a:ext cx="6458050" cy="1569660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0" cap="none" spc="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Цар родом из Ниша, дао слободу</a:t>
            </a:r>
          </a:p>
          <a:p>
            <a:pPr algn="ctr"/>
            <a:r>
              <a:rPr lang="sr-Cyrl-CS" sz="320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хришћанима 313. год. и нашао Крст</a:t>
            </a:r>
          </a:p>
          <a:p>
            <a:pPr algn="ctr"/>
            <a:r>
              <a:rPr lang="sr-Cyrl-CS" sz="3200" b="0" cap="none" spc="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 ком је распет Господ? +6</a:t>
            </a:r>
            <a:endParaRPr lang="en-US" sz="3200" b="0" cap="none" spc="0" dirty="0">
              <a:ln w="10160">
                <a:solidFill>
                  <a:schemeClr val="bg2"/>
                </a:solidFill>
                <a:prstDash val="solid"/>
              </a:ln>
              <a:solidFill>
                <a:schemeClr val="bg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Picture 3" descr="Picture 04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71480"/>
            <a:ext cx="9318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Када се служи Литургија?+4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550070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Left Arrow 6">
            <a:hlinkClick r:id="rId5" action="ppaction://hlinksldjump">
              <a:snd r:embed="rId3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21" y="3571876"/>
            <a:ext cx="7715304" cy="2585323"/>
          </a:xfrm>
          <a:prstGeom prst="rect">
            <a:avLst/>
          </a:prstGeom>
          <a:solidFill>
            <a:schemeClr val="bg2">
              <a:lumMod val="40000"/>
              <a:lumOff val="60000"/>
              <a:alpha val="5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 су се звали родитељи Светог Саве? </a:t>
            </a:r>
            <a:r>
              <a:rPr lang="sr-Cyrl-CS" sz="5400" dirty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+3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tx2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rotocive%20ikone%20u%20Belorusiji%20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704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Left Arrow 3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  <p:sp>
        <p:nvSpPr>
          <p:cNvPr id="7" name="Rectangle 6"/>
          <p:cNvSpPr/>
          <p:nvPr/>
        </p:nvSpPr>
        <p:spPr>
          <a:xfrm>
            <a:off x="4714876" y="214290"/>
            <a:ext cx="4429124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Објасни зашто ми поштујемо свете иконе? +4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00504"/>
            <a:ext cx="8798225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0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Сапутник апостола Павла, сликар и лекар је свети...? +</a:t>
            </a:r>
            <a:r>
              <a:rPr lang="sr-Cyrl-CS" sz="40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40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3000" t="-26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7317131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r-Cyrl-CS" sz="320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Ко је Свети Симеон Мироточиви</a:t>
            </a: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?</a:t>
            </a:r>
            <a:r>
              <a:rPr kumimoji="0" lang="sr-Latn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+6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433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580555"/>
            <a:ext cx="9144000" cy="52774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5281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Зашто се на Васкрс куцамо јајима?+4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sr-Cyrl-CS" sz="36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rPr>
              <a:t>Шта</a:t>
            </a:r>
            <a:r>
              <a:rPr kumimoji="0" lang="sr-Cyrl-CS" sz="3600" b="1" i="0" u="none" strike="noStrike" cap="none" normalizeH="0" dirty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rPr>
              <a:t> Црква приноси Богу? +3</a:t>
            </a:r>
            <a:endParaRPr kumimoji="0" lang="sr-Cyrl-CS" sz="36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ИКОНЕ Б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860" y="0"/>
            <a:ext cx="4736280" cy="685800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 bwMode="auto">
          <a:xfrm>
            <a:off x="5643570" y="428604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2285984" y="428604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AutoShape 149"/>
          <p:cNvSpPr>
            <a:spLocks noChangeArrowheads="1"/>
          </p:cNvSpPr>
          <p:nvPr/>
        </p:nvSpPr>
        <p:spPr bwMode="auto">
          <a:xfrm>
            <a:off x="2285984" y="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 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AutoShape 149"/>
          <p:cNvSpPr>
            <a:spLocks noChangeArrowheads="1"/>
          </p:cNvSpPr>
          <p:nvPr/>
        </p:nvSpPr>
        <p:spPr bwMode="auto">
          <a:xfrm>
            <a:off x="327660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AutoShape 149"/>
          <p:cNvSpPr>
            <a:spLocks noChangeArrowheads="1"/>
          </p:cNvSpPr>
          <p:nvPr/>
        </p:nvSpPr>
        <p:spPr bwMode="auto">
          <a:xfrm>
            <a:off x="419100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AutoShape 149"/>
          <p:cNvSpPr>
            <a:spLocks noChangeArrowheads="1"/>
          </p:cNvSpPr>
          <p:nvPr/>
        </p:nvSpPr>
        <p:spPr bwMode="auto">
          <a:xfrm>
            <a:off x="5072066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149"/>
          <p:cNvSpPr>
            <a:spLocks noChangeArrowheads="1"/>
          </p:cNvSpPr>
          <p:nvPr/>
        </p:nvSpPr>
        <p:spPr bwMode="auto">
          <a:xfrm>
            <a:off x="2286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8" name="AutoShape 149"/>
          <p:cNvSpPr>
            <a:spLocks noChangeArrowheads="1"/>
          </p:cNvSpPr>
          <p:nvPr/>
        </p:nvSpPr>
        <p:spPr bwMode="auto">
          <a:xfrm>
            <a:off x="2286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</a:t>
            </a: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</a:p>
        </p:txBody>
      </p:sp>
      <p:sp>
        <p:nvSpPr>
          <p:cNvPr id="9" name="AutoShape 149"/>
          <p:cNvSpPr>
            <a:spLocks noChangeArrowheads="1"/>
          </p:cNvSpPr>
          <p:nvPr/>
        </p:nvSpPr>
        <p:spPr bwMode="auto">
          <a:xfrm>
            <a:off x="2286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AutoShape 149"/>
          <p:cNvSpPr>
            <a:spLocks noChangeArrowheads="1"/>
          </p:cNvSpPr>
          <p:nvPr/>
        </p:nvSpPr>
        <p:spPr bwMode="auto">
          <a:xfrm>
            <a:off x="2286000" y="34290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</a:t>
            </a: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</a:p>
        </p:txBody>
      </p:sp>
      <p:sp>
        <p:nvSpPr>
          <p:cNvPr id="11" name="AutoShape 149"/>
          <p:cNvSpPr>
            <a:spLocks noChangeArrowheads="1"/>
          </p:cNvSpPr>
          <p:nvPr/>
        </p:nvSpPr>
        <p:spPr bwMode="auto">
          <a:xfrm>
            <a:off x="2286000" y="4267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2" name="AutoShape 149"/>
          <p:cNvSpPr>
            <a:spLocks noChangeArrowheads="1"/>
          </p:cNvSpPr>
          <p:nvPr/>
        </p:nvSpPr>
        <p:spPr bwMode="auto">
          <a:xfrm>
            <a:off x="2286000" y="5943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3" name="AutoShape 149"/>
          <p:cNvSpPr>
            <a:spLocks noChangeArrowheads="1"/>
          </p:cNvSpPr>
          <p:nvPr/>
        </p:nvSpPr>
        <p:spPr bwMode="auto">
          <a:xfrm>
            <a:off x="2286000" y="51054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" name="AutoShape 149"/>
          <p:cNvSpPr>
            <a:spLocks noChangeArrowheads="1"/>
          </p:cNvSpPr>
          <p:nvPr/>
        </p:nvSpPr>
        <p:spPr bwMode="auto">
          <a:xfrm>
            <a:off x="600076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5" name="AutoShape 149"/>
          <p:cNvSpPr>
            <a:spLocks noChangeArrowheads="1"/>
          </p:cNvSpPr>
          <p:nvPr/>
        </p:nvSpPr>
        <p:spPr bwMode="auto">
          <a:xfrm>
            <a:off x="3200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" name="AutoShape 149"/>
          <p:cNvSpPr>
            <a:spLocks noChangeArrowheads="1"/>
          </p:cNvSpPr>
          <p:nvPr/>
        </p:nvSpPr>
        <p:spPr bwMode="auto">
          <a:xfrm>
            <a:off x="4191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7" name="AutoShape 149"/>
          <p:cNvSpPr>
            <a:spLocks noChangeArrowheads="1"/>
          </p:cNvSpPr>
          <p:nvPr/>
        </p:nvSpPr>
        <p:spPr bwMode="auto">
          <a:xfrm>
            <a:off x="5105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8" name="AutoShape 149"/>
          <p:cNvSpPr>
            <a:spLocks noChangeArrowheads="1"/>
          </p:cNvSpPr>
          <p:nvPr/>
        </p:nvSpPr>
        <p:spPr bwMode="auto">
          <a:xfrm>
            <a:off x="60198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AutoShape 149"/>
          <p:cNvSpPr>
            <a:spLocks noChangeArrowheads="1"/>
          </p:cNvSpPr>
          <p:nvPr/>
        </p:nvSpPr>
        <p:spPr bwMode="auto">
          <a:xfrm>
            <a:off x="3276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AutoShape 149"/>
          <p:cNvSpPr>
            <a:spLocks noChangeArrowheads="1"/>
          </p:cNvSpPr>
          <p:nvPr/>
        </p:nvSpPr>
        <p:spPr bwMode="auto">
          <a:xfrm>
            <a:off x="4191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 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" name="AutoShape 149"/>
          <p:cNvSpPr>
            <a:spLocks noChangeArrowheads="1"/>
          </p:cNvSpPr>
          <p:nvPr/>
        </p:nvSpPr>
        <p:spPr bwMode="auto">
          <a:xfrm>
            <a:off x="51054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5943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3276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3200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5" name="AutoShape 149"/>
          <p:cNvSpPr>
            <a:spLocks noChangeArrowheads="1"/>
          </p:cNvSpPr>
          <p:nvPr/>
        </p:nvSpPr>
        <p:spPr bwMode="auto">
          <a:xfrm>
            <a:off x="4191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6" name="AutoShape 149"/>
          <p:cNvSpPr>
            <a:spLocks noChangeArrowheads="1"/>
          </p:cNvSpPr>
          <p:nvPr/>
        </p:nvSpPr>
        <p:spPr bwMode="auto">
          <a:xfrm>
            <a:off x="5105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7" name="AutoShape 149"/>
          <p:cNvSpPr>
            <a:spLocks noChangeArrowheads="1"/>
          </p:cNvSpPr>
          <p:nvPr/>
        </p:nvSpPr>
        <p:spPr bwMode="auto">
          <a:xfrm>
            <a:off x="59436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8" name="AutoShape 149"/>
          <p:cNvSpPr>
            <a:spLocks noChangeArrowheads="1"/>
          </p:cNvSpPr>
          <p:nvPr/>
        </p:nvSpPr>
        <p:spPr bwMode="auto">
          <a:xfrm>
            <a:off x="5943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9" name="AutoShape 149"/>
          <p:cNvSpPr>
            <a:spLocks noChangeArrowheads="1"/>
          </p:cNvSpPr>
          <p:nvPr/>
        </p:nvSpPr>
        <p:spPr bwMode="auto">
          <a:xfrm>
            <a:off x="51054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0" name="AutoShape 149"/>
          <p:cNvSpPr>
            <a:spLocks noChangeArrowheads="1"/>
          </p:cNvSpPr>
          <p:nvPr/>
        </p:nvSpPr>
        <p:spPr bwMode="auto">
          <a:xfrm>
            <a:off x="41910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1" name="AutoShape 149"/>
          <p:cNvSpPr>
            <a:spLocks noChangeArrowheads="1"/>
          </p:cNvSpPr>
          <p:nvPr/>
        </p:nvSpPr>
        <p:spPr bwMode="auto">
          <a:xfrm>
            <a:off x="51054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943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943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181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672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3276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</a:t>
            </a:r>
            <a:r>
              <a:rPr lang="x-none" sz="2400" b="1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943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40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8" name="AutoShape 149"/>
          <p:cNvSpPr>
            <a:spLocks noChangeArrowheads="1"/>
          </p:cNvSpPr>
          <p:nvPr/>
        </p:nvSpPr>
        <p:spPr bwMode="auto">
          <a:xfrm>
            <a:off x="51054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x-none" sz="2400" b="1">
                <a:solidFill>
                  <a:schemeClr val="bg1"/>
                </a:solidFill>
                <a:cs typeface="+mn-cs"/>
              </a:rPr>
              <a:t>З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9" name="AutoShape 149"/>
          <p:cNvSpPr>
            <a:spLocks noChangeArrowheads="1"/>
          </p:cNvSpPr>
          <p:nvPr/>
        </p:nvSpPr>
        <p:spPr bwMode="auto">
          <a:xfrm>
            <a:off x="42672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38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0" name="AutoShape 149"/>
          <p:cNvSpPr>
            <a:spLocks noChangeArrowheads="1"/>
          </p:cNvSpPr>
          <p:nvPr/>
        </p:nvSpPr>
        <p:spPr bwMode="auto">
          <a:xfrm>
            <a:off x="3276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1" name="AutoShape 149"/>
          <p:cNvSpPr>
            <a:spLocks noChangeArrowheads="1"/>
          </p:cNvSpPr>
          <p:nvPr/>
        </p:nvSpPr>
        <p:spPr bwMode="auto">
          <a:xfrm>
            <a:off x="3276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2" name="AutoShape 149"/>
          <p:cNvSpPr>
            <a:spLocks noChangeArrowheads="1"/>
          </p:cNvSpPr>
          <p:nvPr/>
        </p:nvSpPr>
        <p:spPr bwMode="auto">
          <a:xfrm>
            <a:off x="41910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3" name="Left Arrow 42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858016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" y="4143380"/>
            <a:ext cx="12144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+6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5934670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29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 nodeType="clickPar">
                      <p:stCondLst>
                        <p:cond delay="0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 nodeType="clickPar">
                      <p:stCondLst>
                        <p:cond delay="0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 nodeType="clickPar">
                      <p:stCondLst>
                        <p:cond delay="0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 nodeType="clickPar">
                      <p:stCondLst>
                        <p:cond delay="0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0"/>
            <a:ext cx="4714908" cy="685800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 bwMode="auto">
          <a:xfrm>
            <a:off x="6286512" y="0"/>
            <a:ext cx="571504" cy="571480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929058" y="0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AutoShape 149"/>
          <p:cNvSpPr>
            <a:spLocks noChangeArrowheads="1"/>
          </p:cNvSpPr>
          <p:nvPr/>
        </p:nvSpPr>
        <p:spPr bwMode="auto">
          <a:xfrm>
            <a:off x="2214546" y="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 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AutoShape 149"/>
          <p:cNvSpPr>
            <a:spLocks noChangeArrowheads="1"/>
          </p:cNvSpPr>
          <p:nvPr/>
        </p:nvSpPr>
        <p:spPr bwMode="auto">
          <a:xfrm>
            <a:off x="3214678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AutoShape 149"/>
          <p:cNvSpPr>
            <a:spLocks noChangeArrowheads="1"/>
          </p:cNvSpPr>
          <p:nvPr/>
        </p:nvSpPr>
        <p:spPr bwMode="auto">
          <a:xfrm>
            <a:off x="4143372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AutoShape 149"/>
          <p:cNvSpPr>
            <a:spLocks noChangeArrowheads="1"/>
          </p:cNvSpPr>
          <p:nvPr/>
        </p:nvSpPr>
        <p:spPr bwMode="auto">
          <a:xfrm>
            <a:off x="5072066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149"/>
          <p:cNvSpPr>
            <a:spLocks noChangeArrowheads="1"/>
          </p:cNvSpPr>
          <p:nvPr/>
        </p:nvSpPr>
        <p:spPr bwMode="auto">
          <a:xfrm>
            <a:off x="2286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8" name="AutoShape 149"/>
          <p:cNvSpPr>
            <a:spLocks noChangeArrowheads="1"/>
          </p:cNvSpPr>
          <p:nvPr/>
        </p:nvSpPr>
        <p:spPr bwMode="auto">
          <a:xfrm>
            <a:off x="2286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</a:t>
            </a: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</a:p>
        </p:txBody>
      </p:sp>
      <p:sp>
        <p:nvSpPr>
          <p:cNvPr id="9" name="AutoShape 149"/>
          <p:cNvSpPr>
            <a:spLocks noChangeArrowheads="1"/>
          </p:cNvSpPr>
          <p:nvPr/>
        </p:nvSpPr>
        <p:spPr bwMode="auto">
          <a:xfrm>
            <a:off x="2286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AutoShape 149"/>
          <p:cNvSpPr>
            <a:spLocks noChangeArrowheads="1"/>
          </p:cNvSpPr>
          <p:nvPr/>
        </p:nvSpPr>
        <p:spPr bwMode="auto">
          <a:xfrm>
            <a:off x="2286000" y="34290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</a:t>
            </a: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</a:p>
        </p:txBody>
      </p:sp>
      <p:sp>
        <p:nvSpPr>
          <p:cNvPr id="11" name="AutoShape 149"/>
          <p:cNvSpPr>
            <a:spLocks noChangeArrowheads="1"/>
          </p:cNvSpPr>
          <p:nvPr/>
        </p:nvSpPr>
        <p:spPr bwMode="auto">
          <a:xfrm>
            <a:off x="2286000" y="4267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2" name="AutoShape 149"/>
          <p:cNvSpPr>
            <a:spLocks noChangeArrowheads="1"/>
          </p:cNvSpPr>
          <p:nvPr/>
        </p:nvSpPr>
        <p:spPr bwMode="auto">
          <a:xfrm>
            <a:off x="2286000" y="5943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3" name="AutoShape 149"/>
          <p:cNvSpPr>
            <a:spLocks noChangeArrowheads="1"/>
          </p:cNvSpPr>
          <p:nvPr/>
        </p:nvSpPr>
        <p:spPr bwMode="auto">
          <a:xfrm>
            <a:off x="2286000" y="51054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" name="AutoShape 149"/>
          <p:cNvSpPr>
            <a:spLocks noChangeArrowheads="1"/>
          </p:cNvSpPr>
          <p:nvPr/>
        </p:nvSpPr>
        <p:spPr bwMode="auto">
          <a:xfrm>
            <a:off x="600076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5" name="AutoShape 149"/>
          <p:cNvSpPr>
            <a:spLocks noChangeArrowheads="1"/>
          </p:cNvSpPr>
          <p:nvPr/>
        </p:nvSpPr>
        <p:spPr bwMode="auto">
          <a:xfrm>
            <a:off x="3200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" name="AutoShape 149"/>
          <p:cNvSpPr>
            <a:spLocks noChangeArrowheads="1"/>
          </p:cNvSpPr>
          <p:nvPr/>
        </p:nvSpPr>
        <p:spPr bwMode="auto">
          <a:xfrm>
            <a:off x="4191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7" name="AutoShape 149"/>
          <p:cNvSpPr>
            <a:spLocks noChangeArrowheads="1"/>
          </p:cNvSpPr>
          <p:nvPr/>
        </p:nvSpPr>
        <p:spPr bwMode="auto">
          <a:xfrm>
            <a:off x="5105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8" name="AutoShape 149"/>
          <p:cNvSpPr>
            <a:spLocks noChangeArrowheads="1"/>
          </p:cNvSpPr>
          <p:nvPr/>
        </p:nvSpPr>
        <p:spPr bwMode="auto">
          <a:xfrm>
            <a:off x="60198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AutoShape 149"/>
          <p:cNvSpPr>
            <a:spLocks noChangeArrowheads="1"/>
          </p:cNvSpPr>
          <p:nvPr/>
        </p:nvSpPr>
        <p:spPr bwMode="auto">
          <a:xfrm>
            <a:off x="3276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AutoShape 149"/>
          <p:cNvSpPr>
            <a:spLocks noChangeArrowheads="1"/>
          </p:cNvSpPr>
          <p:nvPr/>
        </p:nvSpPr>
        <p:spPr bwMode="auto">
          <a:xfrm>
            <a:off x="4191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 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" name="AutoShape 149"/>
          <p:cNvSpPr>
            <a:spLocks noChangeArrowheads="1"/>
          </p:cNvSpPr>
          <p:nvPr/>
        </p:nvSpPr>
        <p:spPr bwMode="auto">
          <a:xfrm>
            <a:off x="51054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5943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3276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3200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5" name="AutoShape 149"/>
          <p:cNvSpPr>
            <a:spLocks noChangeArrowheads="1"/>
          </p:cNvSpPr>
          <p:nvPr/>
        </p:nvSpPr>
        <p:spPr bwMode="auto">
          <a:xfrm>
            <a:off x="4191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6" name="AutoShape 149"/>
          <p:cNvSpPr>
            <a:spLocks noChangeArrowheads="1"/>
          </p:cNvSpPr>
          <p:nvPr/>
        </p:nvSpPr>
        <p:spPr bwMode="auto">
          <a:xfrm>
            <a:off x="5105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19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7" name="AutoShape 149"/>
          <p:cNvSpPr>
            <a:spLocks noChangeArrowheads="1"/>
          </p:cNvSpPr>
          <p:nvPr/>
        </p:nvSpPr>
        <p:spPr bwMode="auto">
          <a:xfrm>
            <a:off x="59436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8" name="AutoShape 149"/>
          <p:cNvSpPr>
            <a:spLocks noChangeArrowheads="1"/>
          </p:cNvSpPr>
          <p:nvPr/>
        </p:nvSpPr>
        <p:spPr bwMode="auto">
          <a:xfrm>
            <a:off x="5943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9" name="AutoShape 149"/>
          <p:cNvSpPr>
            <a:spLocks noChangeArrowheads="1"/>
          </p:cNvSpPr>
          <p:nvPr/>
        </p:nvSpPr>
        <p:spPr bwMode="auto">
          <a:xfrm>
            <a:off x="51054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0" name="AutoShape 149"/>
          <p:cNvSpPr>
            <a:spLocks noChangeArrowheads="1"/>
          </p:cNvSpPr>
          <p:nvPr/>
        </p:nvSpPr>
        <p:spPr bwMode="auto">
          <a:xfrm>
            <a:off x="41910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1" name="AutoShape 149"/>
          <p:cNvSpPr>
            <a:spLocks noChangeArrowheads="1"/>
          </p:cNvSpPr>
          <p:nvPr/>
        </p:nvSpPr>
        <p:spPr bwMode="auto">
          <a:xfrm>
            <a:off x="51054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943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943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181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672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3276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</a:t>
            </a:r>
            <a:r>
              <a:rPr lang="x-none" sz="2400" b="1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943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40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8" name="AutoShape 149"/>
          <p:cNvSpPr>
            <a:spLocks noChangeArrowheads="1"/>
          </p:cNvSpPr>
          <p:nvPr/>
        </p:nvSpPr>
        <p:spPr bwMode="auto">
          <a:xfrm>
            <a:off x="51054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x-none" sz="2400" b="1">
                <a:solidFill>
                  <a:schemeClr val="bg1"/>
                </a:solidFill>
                <a:cs typeface="+mn-cs"/>
              </a:rPr>
              <a:t>З</a:t>
            </a:r>
            <a:r>
              <a:rPr lang="sr-Cyrl-CS" sz="2400" b="1" dirty="0">
                <a:solidFill>
                  <a:schemeClr val="bg1"/>
                </a:solidFill>
                <a:cs typeface="+mn-cs"/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9" name="AutoShape 149"/>
          <p:cNvSpPr>
            <a:spLocks noChangeArrowheads="1"/>
          </p:cNvSpPr>
          <p:nvPr/>
        </p:nvSpPr>
        <p:spPr bwMode="auto">
          <a:xfrm>
            <a:off x="42672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  <a:cs typeface="+mn-cs"/>
              </a:rPr>
              <a:t>38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0" name="AutoShape 149"/>
          <p:cNvSpPr>
            <a:spLocks noChangeArrowheads="1"/>
          </p:cNvSpPr>
          <p:nvPr/>
        </p:nvSpPr>
        <p:spPr bwMode="auto">
          <a:xfrm>
            <a:off x="3276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37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1" name="AutoShape 149"/>
          <p:cNvSpPr>
            <a:spLocks noChangeArrowheads="1"/>
          </p:cNvSpPr>
          <p:nvPr/>
        </p:nvSpPr>
        <p:spPr bwMode="auto">
          <a:xfrm>
            <a:off x="3276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2" name="AutoShape 149"/>
          <p:cNvSpPr>
            <a:spLocks noChangeArrowheads="1"/>
          </p:cNvSpPr>
          <p:nvPr/>
        </p:nvSpPr>
        <p:spPr bwMode="auto">
          <a:xfrm>
            <a:off x="41910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>
                <a:solidFill>
                  <a:schemeClr val="bg1"/>
                </a:solidFill>
              </a:rPr>
              <a:t>28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3" name="Left Arrow 42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858016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" y="4143380"/>
            <a:ext cx="12144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+5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5934670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30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 nodeType="clickPar">
                      <p:stCondLst>
                        <p:cond delay="0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 nodeType="clickPar">
                      <p:stCondLst>
                        <p:cond delay="0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 nodeType="clickPar">
                      <p:stCondLst>
                        <p:cond delay="0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 nodeType="clickPar">
                      <p:stCondLst>
                        <p:cond delay="0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" y="0"/>
            <a:ext cx="9144000" cy="707886"/>
          </a:xfrm>
          <a:prstGeom prst="rect">
            <a:avLst/>
          </a:prstGeom>
          <a:solidFill>
            <a:schemeClr val="bg2"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000" b="1" i="0" u="none" strike="noStrike" cap="none" normalizeH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Шта је Литургија? +4</a:t>
            </a:r>
            <a:endParaRPr kumimoji="0" lang="ru-RU" sz="4000" b="1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gradFill flip="none" rotWithShape="1">
            <a:gsLst>
              <a:gs pos="900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r-Cyrl-CS" sz="3600" b="1" dirty="0">
                <a:solidFill>
                  <a:schemeClr val="accent3"/>
                </a:solidFill>
                <a:latin typeface="Arial" pitchFamily="34" charset="0"/>
              </a:rPr>
              <a:t>Шта је Причешће</a:t>
            </a:r>
            <a:r>
              <a:rPr kumimoji="0" lang="sr-Cyrl-CS" sz="3600" b="1" i="0" u="none" strike="noStrike" cap="none" normalizeH="0" dirty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rPr>
              <a:t>?+4</a:t>
            </a:r>
            <a:endParaRPr kumimoji="0" lang="sr-Latn-CS" sz="36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500702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929063" y="5286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9214" name="Group 126"/>
          <p:cNvGraphicFramePr>
            <a:graphicFrameLocks noGrp="1"/>
          </p:cNvGraphicFramePr>
          <p:nvPr/>
        </p:nvGraphicFramePr>
        <p:xfrm>
          <a:off x="539750" y="765175"/>
          <a:ext cx="7921625" cy="5378471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8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9395"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СТЕНА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ВРАТА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РЕДНИ БР.</a:t>
                      </a:r>
                      <a:endParaRPr kumimoji="0" lang="hr-H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МЕСЕЦ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395">
                <a:tc>
                  <a:txBody>
                    <a:bodyPr/>
                    <a:lstStyle/>
                    <a:p>
                      <a:r>
                        <a:rPr lang="sr-Cyrl-CS" sz="2400" dirty="0">
                          <a:solidFill>
                            <a:schemeClr val="bg1"/>
                          </a:solidFill>
                        </a:rPr>
                        <a:t>К</a:t>
                      </a:r>
                      <a:r>
                        <a:rPr lang="sr-Cyrl-CS" sz="2000" dirty="0">
                          <a:solidFill>
                            <a:schemeClr val="bg1"/>
                          </a:solidFill>
                        </a:rPr>
                        <a:t>ОТРЉАЊЕ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АНЂЕО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НАЈБОЉИ</a:t>
                      </a:r>
                      <a:endParaRPr kumimoji="0" lang="hr-H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ЗИМА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395">
                <a:tc>
                  <a:txBody>
                    <a:bodyPr/>
                    <a:lstStyle/>
                    <a:p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ОДРОН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ЧИН</a:t>
                      </a:r>
                      <a:r>
                        <a:rPr lang="sr-Cyrl-CS" sz="2400" b="1" baseline="0" dirty="0">
                          <a:solidFill>
                            <a:schemeClr val="bg1"/>
                          </a:solidFill>
                        </a:rPr>
                        <a:t> У ЦРКВИ</a:t>
                      </a:r>
                      <a:endParaRPr lang="sr-Cyrl-C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АС</a:t>
                      </a:r>
                      <a:endParaRPr kumimoji="0" lang="hr-H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БОЖИЋ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395">
                <a:tc>
                  <a:txBody>
                    <a:bodyPr/>
                    <a:lstStyle/>
                    <a:p>
                      <a:r>
                        <a:rPr lang="sr-Cyrl-CS" sz="2400" dirty="0">
                          <a:solidFill>
                            <a:schemeClr val="bg1"/>
                          </a:solidFill>
                        </a:rPr>
                        <a:t>КАТАПУЛТ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1800" dirty="0">
                          <a:solidFill>
                            <a:schemeClr val="bg1"/>
                          </a:solidFill>
                        </a:rPr>
                        <a:t>СЛУЖИ</a:t>
                      </a:r>
                      <a:r>
                        <a:rPr lang="sr-Cyrl-CS" sz="1800" baseline="0" dirty="0">
                          <a:solidFill>
                            <a:schemeClr val="bg1"/>
                          </a:solidFill>
                        </a:rPr>
                        <a:t> ЛИТУРГИЈУ</a:t>
                      </a:r>
                      <a:endParaRPr lang="sr-Cyrl-C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ДРУГИ</a:t>
                      </a:r>
                      <a:endParaRPr kumimoji="0" lang="hr-H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chemeClr val="bg1"/>
                          </a:solidFill>
                        </a:rPr>
                        <a:t>ПРВИ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569">
                <a:tc>
                  <a:txBody>
                    <a:bodyPr/>
                    <a:lstStyle/>
                    <a:p>
                      <a:r>
                        <a:rPr lang="sr-Cyrl-CS" sz="2400" b="1" dirty="0">
                          <a:solidFill>
                            <a:srgbClr val="FFC000"/>
                          </a:solidFill>
                        </a:rPr>
                        <a:t>КАМЕН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rgbClr val="FFC000"/>
                          </a:solidFill>
                        </a:rPr>
                        <a:t>ЂАКОН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ПРВИ</a:t>
                      </a:r>
                      <a:endParaRPr kumimoji="0" lang="hr-HR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CS" sz="2400" b="1" dirty="0">
                          <a:solidFill>
                            <a:srgbClr val="FFC000"/>
                          </a:solidFill>
                        </a:rPr>
                        <a:t>ЈАНУАР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832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СВЕТИ АРХИЂАКОН И ПРВОМУЧЕНИК СТЕФАН</a:t>
                      </a:r>
                      <a:endParaRPr kumimoji="0" lang="hr-H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75000"/>
                        <a:alpha val="9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9237" name="AutoShape 149"/>
          <p:cNvSpPr>
            <a:spLocks noChangeArrowheads="1"/>
          </p:cNvSpPr>
          <p:nvPr/>
        </p:nvSpPr>
        <p:spPr bwMode="auto">
          <a:xfrm>
            <a:off x="571472" y="857232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 dirty="0">
                <a:solidFill>
                  <a:schemeClr val="bg1"/>
                </a:solidFill>
              </a:rPr>
              <a:t>A 1</a:t>
            </a:r>
          </a:p>
        </p:txBody>
      </p:sp>
      <p:sp>
        <p:nvSpPr>
          <p:cNvPr id="89238" name="AutoShape 150"/>
          <p:cNvSpPr>
            <a:spLocks noChangeArrowheads="1"/>
          </p:cNvSpPr>
          <p:nvPr/>
        </p:nvSpPr>
        <p:spPr bwMode="auto">
          <a:xfrm>
            <a:off x="571472" y="1714488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 dirty="0">
                <a:solidFill>
                  <a:schemeClr val="bg1"/>
                </a:solidFill>
              </a:rPr>
              <a:t>A 2</a:t>
            </a:r>
          </a:p>
        </p:txBody>
      </p:sp>
      <p:sp>
        <p:nvSpPr>
          <p:cNvPr id="89239" name="AutoShape 151"/>
          <p:cNvSpPr>
            <a:spLocks noChangeArrowheads="1"/>
          </p:cNvSpPr>
          <p:nvPr/>
        </p:nvSpPr>
        <p:spPr bwMode="auto">
          <a:xfrm>
            <a:off x="571472" y="2571744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 dirty="0">
                <a:solidFill>
                  <a:schemeClr val="bg1"/>
                </a:solidFill>
              </a:rPr>
              <a:t>A 3</a:t>
            </a:r>
          </a:p>
        </p:txBody>
      </p:sp>
      <p:sp>
        <p:nvSpPr>
          <p:cNvPr id="89240" name="AutoShape 152"/>
          <p:cNvSpPr>
            <a:spLocks noChangeArrowheads="1"/>
          </p:cNvSpPr>
          <p:nvPr/>
        </p:nvSpPr>
        <p:spPr bwMode="auto">
          <a:xfrm>
            <a:off x="571472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 dirty="0">
                <a:solidFill>
                  <a:schemeClr val="bg1"/>
                </a:solidFill>
              </a:rPr>
              <a:t>A 4</a:t>
            </a:r>
          </a:p>
        </p:txBody>
      </p:sp>
      <p:sp>
        <p:nvSpPr>
          <p:cNvPr id="89241" name="AutoShape 153"/>
          <p:cNvSpPr>
            <a:spLocks noChangeArrowheads="1"/>
          </p:cNvSpPr>
          <p:nvPr/>
        </p:nvSpPr>
        <p:spPr bwMode="auto">
          <a:xfrm>
            <a:off x="571472" y="4286256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A</a:t>
            </a:r>
          </a:p>
        </p:txBody>
      </p:sp>
      <p:sp>
        <p:nvSpPr>
          <p:cNvPr id="89242" name="AutoShape 154"/>
          <p:cNvSpPr>
            <a:spLocks noChangeArrowheads="1"/>
          </p:cNvSpPr>
          <p:nvPr/>
        </p:nvSpPr>
        <p:spPr bwMode="auto">
          <a:xfrm>
            <a:off x="2571736" y="857232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9243" name="AutoShape 155"/>
          <p:cNvSpPr>
            <a:spLocks noChangeArrowheads="1"/>
          </p:cNvSpPr>
          <p:nvPr/>
        </p:nvSpPr>
        <p:spPr bwMode="auto">
          <a:xfrm>
            <a:off x="4500562" y="857232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89244" name="AutoShape 156"/>
          <p:cNvSpPr>
            <a:spLocks noChangeArrowheads="1"/>
          </p:cNvSpPr>
          <p:nvPr/>
        </p:nvSpPr>
        <p:spPr bwMode="auto">
          <a:xfrm>
            <a:off x="6572264" y="857232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89245" name="AutoShape 157"/>
          <p:cNvSpPr>
            <a:spLocks noChangeArrowheads="1"/>
          </p:cNvSpPr>
          <p:nvPr/>
        </p:nvSpPr>
        <p:spPr bwMode="auto">
          <a:xfrm>
            <a:off x="2571736" y="1714488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89246" name="AutoShape 158"/>
          <p:cNvSpPr>
            <a:spLocks noChangeArrowheads="1"/>
          </p:cNvSpPr>
          <p:nvPr/>
        </p:nvSpPr>
        <p:spPr bwMode="auto">
          <a:xfrm>
            <a:off x="4500562" y="1714488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89247" name="AutoShape 159"/>
          <p:cNvSpPr>
            <a:spLocks noChangeArrowheads="1"/>
          </p:cNvSpPr>
          <p:nvPr/>
        </p:nvSpPr>
        <p:spPr bwMode="auto">
          <a:xfrm>
            <a:off x="6572264" y="1714488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89248" name="AutoShape 160"/>
          <p:cNvSpPr>
            <a:spLocks noChangeArrowheads="1"/>
          </p:cNvSpPr>
          <p:nvPr/>
        </p:nvSpPr>
        <p:spPr bwMode="auto">
          <a:xfrm>
            <a:off x="2571736" y="2643182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89249" name="AutoShape 161"/>
          <p:cNvSpPr>
            <a:spLocks noChangeArrowheads="1"/>
          </p:cNvSpPr>
          <p:nvPr/>
        </p:nvSpPr>
        <p:spPr bwMode="auto">
          <a:xfrm>
            <a:off x="4572000" y="2571744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89250" name="AutoShape 162"/>
          <p:cNvSpPr>
            <a:spLocks noChangeArrowheads="1"/>
          </p:cNvSpPr>
          <p:nvPr/>
        </p:nvSpPr>
        <p:spPr bwMode="auto">
          <a:xfrm>
            <a:off x="6572264" y="2571744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89251" name="AutoShape 163"/>
          <p:cNvSpPr>
            <a:spLocks noChangeArrowheads="1"/>
          </p:cNvSpPr>
          <p:nvPr/>
        </p:nvSpPr>
        <p:spPr bwMode="auto">
          <a:xfrm>
            <a:off x="2571736" y="3500438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89252" name="AutoShape 164"/>
          <p:cNvSpPr>
            <a:spLocks noChangeArrowheads="1"/>
          </p:cNvSpPr>
          <p:nvPr/>
        </p:nvSpPr>
        <p:spPr bwMode="auto">
          <a:xfrm>
            <a:off x="4572000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89253" name="AutoShape 165"/>
          <p:cNvSpPr>
            <a:spLocks noChangeArrowheads="1"/>
          </p:cNvSpPr>
          <p:nvPr/>
        </p:nvSpPr>
        <p:spPr bwMode="auto">
          <a:xfrm>
            <a:off x="6643702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89254" name="AutoShape 166"/>
          <p:cNvSpPr>
            <a:spLocks noChangeArrowheads="1"/>
          </p:cNvSpPr>
          <p:nvPr/>
        </p:nvSpPr>
        <p:spPr bwMode="auto">
          <a:xfrm>
            <a:off x="2571736" y="4286256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</a:t>
            </a:r>
            <a:r>
              <a:rPr lang="x-none" sz="2000" b="1" dirty="0">
                <a:solidFill>
                  <a:schemeClr val="bg1"/>
                </a:solidFill>
              </a:rPr>
              <a:t>Б</a:t>
            </a:r>
            <a:endParaRPr lang="hr-HR" sz="2000" b="1" dirty="0">
              <a:solidFill>
                <a:schemeClr val="bg1"/>
              </a:solidFill>
            </a:endParaRPr>
          </a:p>
        </p:txBody>
      </p:sp>
      <p:sp>
        <p:nvSpPr>
          <p:cNvPr id="89255" name="AutoShape 167"/>
          <p:cNvSpPr>
            <a:spLocks noChangeArrowheads="1"/>
          </p:cNvSpPr>
          <p:nvPr/>
        </p:nvSpPr>
        <p:spPr bwMode="auto">
          <a:xfrm>
            <a:off x="4572000" y="4286256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</a:t>
            </a:r>
            <a:r>
              <a:rPr lang="x-none" sz="2000" b="1" dirty="0">
                <a:solidFill>
                  <a:schemeClr val="bg1"/>
                </a:solidFill>
              </a:rPr>
              <a:t>В</a:t>
            </a:r>
            <a:endParaRPr lang="hr-HR" sz="2000" b="1" dirty="0">
              <a:solidFill>
                <a:schemeClr val="bg1"/>
              </a:solidFill>
            </a:endParaRPr>
          </a:p>
        </p:txBody>
      </p:sp>
      <p:sp>
        <p:nvSpPr>
          <p:cNvPr id="89256" name="AutoShape 168"/>
          <p:cNvSpPr>
            <a:spLocks noChangeArrowheads="1"/>
          </p:cNvSpPr>
          <p:nvPr/>
        </p:nvSpPr>
        <p:spPr bwMode="auto">
          <a:xfrm>
            <a:off x="6500826" y="4357694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</a:t>
            </a:r>
            <a:r>
              <a:rPr lang="x-none" sz="2000" b="1" dirty="0">
                <a:solidFill>
                  <a:schemeClr val="bg1"/>
                </a:solidFill>
              </a:rPr>
              <a:t>Г</a:t>
            </a:r>
            <a:endParaRPr lang="hr-HR" sz="2000" b="1" dirty="0">
              <a:solidFill>
                <a:schemeClr val="bg1"/>
              </a:solidFill>
            </a:endParaRPr>
          </a:p>
        </p:txBody>
      </p:sp>
      <p:sp>
        <p:nvSpPr>
          <p:cNvPr id="89257" name="AutoShape 169"/>
          <p:cNvSpPr>
            <a:spLocks noChangeArrowheads="1"/>
          </p:cNvSpPr>
          <p:nvPr/>
        </p:nvSpPr>
        <p:spPr bwMode="auto">
          <a:xfrm>
            <a:off x="642910" y="5286388"/>
            <a:ext cx="7775575" cy="71913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</a:rPr>
              <a:t>КОНАЧНО РЕШЕЊЕ</a:t>
            </a:r>
            <a:endParaRPr lang="hr-HR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578645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Left Arrow 25">
            <a:hlinkClick r:id="rId7" action="ppaction://hlinksldjump">
              <a:snd r:embed="rId8" name="bomb.wav"/>
            </a:hlinkClick>
          </p:cNvPr>
          <p:cNvSpPr/>
          <p:nvPr/>
        </p:nvSpPr>
        <p:spPr bwMode="auto">
          <a:xfrm>
            <a:off x="6572264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9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8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9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8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3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9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8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3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9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8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9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8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9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9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89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9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89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9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8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9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89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9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89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9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8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9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89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9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89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9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89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9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89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9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89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89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89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89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89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89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89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92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89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2" dur="471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>
                <p:cTn id="1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89237" grpId="0" animBg="1"/>
      <p:bldP spid="89238" grpId="0" animBg="1"/>
      <p:bldP spid="89239" grpId="0" animBg="1"/>
      <p:bldP spid="89240" grpId="0" animBg="1"/>
      <p:bldP spid="89241" grpId="0" animBg="1"/>
      <p:bldP spid="89242" grpId="0" animBg="1"/>
      <p:bldP spid="89243" grpId="0" animBg="1"/>
      <p:bldP spid="89244" grpId="0" animBg="1"/>
      <p:bldP spid="89245" grpId="0" animBg="1"/>
      <p:bldP spid="89246" grpId="0" animBg="1"/>
      <p:bldP spid="89247" grpId="0" animBg="1"/>
      <p:bldP spid="89248" grpId="0" animBg="1"/>
      <p:bldP spid="89249" grpId="0" animBg="1"/>
      <p:bldP spid="89250" grpId="0" animBg="1"/>
      <p:bldP spid="89251" grpId="0" animBg="1"/>
      <p:bldP spid="89252" grpId="0" animBg="1"/>
      <p:bldP spid="89253" grpId="0" animBg="1"/>
      <p:bldP spid="89254" grpId="0" animBg="1"/>
      <p:bldP spid="89255" grpId="0" animBg="1"/>
      <p:bldP spid="89256" grpId="0" animBg="1"/>
      <p:bldP spid="892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" y="0"/>
            <a:ext cx="9144000" cy="255454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4000" dirty="0"/>
              <a:t>Ко је најсветија личност у људској историји – после Богочовека Христа? +4 -2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500702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9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" y="0"/>
            <a:ext cx="8858280" cy="1323439"/>
          </a:xfrm>
          <a:prstGeom prst="rect">
            <a:avLst/>
          </a:prstGeom>
          <a:gradFill>
            <a:gsLst>
              <a:gs pos="0">
                <a:srgbClr val="CC6600">
                  <a:alpha val="59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sr-Cyrl-CS" sz="4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Чему је посвећена свака недеља</a:t>
            </a:r>
            <a:r>
              <a:rPr kumimoji="0" lang="sr-Latn-CS" sz="4000" b="1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sr-Cyrl-CS" sz="40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sr-Latn-CS" sz="40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5643578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14282" y="0"/>
            <a:ext cx="4675632" cy="67238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00627" y="0"/>
            <a:ext cx="4143373" cy="5078313"/>
          </a:xfrm>
          <a:prstGeom prst="rect">
            <a:avLst/>
          </a:prstGeom>
          <a:solidFill>
            <a:schemeClr val="bg2">
              <a:alpha val="33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Шта је сеоска слава Бачког Грачаца</a:t>
            </a:r>
            <a:r>
              <a:rPr lang="sr-Cyrl-CS" sz="5400" b="1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 +</a:t>
            </a:r>
            <a:r>
              <a:rPr lang="sr-Cyrl-C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sr-Cyrl-C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sr-Cyrl-C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Када се слави? +</a:t>
            </a:r>
            <a:r>
              <a:rPr lang="sr-Latn-C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542926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2571744"/>
            <a:ext cx="571504" cy="16430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C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F4E7ED"/>
      </a:lt2>
      <a:accent1>
        <a:srgbClr val="C00000"/>
      </a:accent1>
      <a:accent2>
        <a:srgbClr val="C00000"/>
      </a:accent2>
      <a:accent3>
        <a:srgbClr val="DE6C36"/>
      </a:accent3>
      <a:accent4>
        <a:srgbClr val="F9B639"/>
      </a:accent4>
      <a:accent5>
        <a:srgbClr val="C00000"/>
      </a:accent5>
      <a:accent6>
        <a:srgbClr val="FA8D3D"/>
      </a:accent6>
      <a:hlink>
        <a:srgbClr val="FFDE66"/>
      </a:hlink>
      <a:folHlink>
        <a:srgbClr val="FF656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Custom 3">
      <a:dk1>
        <a:srgbClr val="005BD3"/>
      </a:dk1>
      <a:lt1>
        <a:srgbClr val="73D6FD"/>
      </a:lt1>
      <a:dk2>
        <a:srgbClr val="00349E"/>
      </a:dk2>
      <a:lt2>
        <a:srgbClr val="D2D2D2"/>
      </a:lt2>
      <a:accent1>
        <a:srgbClr val="2B71FF"/>
      </a:accent1>
      <a:accent2>
        <a:srgbClr val="87BAFF"/>
      </a:accent2>
      <a:accent3>
        <a:srgbClr val="000000"/>
      </a:accent3>
      <a:accent4>
        <a:srgbClr val="2B71FF"/>
      </a:accent4>
      <a:accent5>
        <a:srgbClr val="005BD3"/>
      </a:accent5>
      <a:accent6>
        <a:srgbClr val="002676"/>
      </a:accent6>
      <a:hlink>
        <a:srgbClr val="17BBFD"/>
      </a:hlink>
      <a:folHlink>
        <a:srgbClr val="4B98F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ema">
  <a:themeElements>
    <a:clrScheme name="Office t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418</TotalTime>
  <Words>671</Words>
  <Application>Microsoft Office PowerPoint</Application>
  <PresentationFormat>Пројекција на екрану (4:3)</PresentationFormat>
  <Paragraphs>309</Paragraphs>
  <Slides>31</Slides>
  <Notes>3</Notes>
  <HiddenSlides>0</HiddenSlides>
  <MMClips>18</MMClips>
  <ScaleCrop>false</ScaleCrop>
  <HeadingPairs>
    <vt:vector size="6" baseType="variant">
      <vt:variant>
        <vt:lpstr>Кориштени фонтови</vt:lpstr>
      </vt:variant>
      <vt:variant>
        <vt:i4>9</vt:i4>
      </vt:variant>
      <vt:variant>
        <vt:lpstr>Тема</vt:lpstr>
      </vt:variant>
      <vt:variant>
        <vt:i4>5</vt:i4>
      </vt:variant>
      <vt:variant>
        <vt:lpstr>Наслови слајдова</vt:lpstr>
      </vt:variant>
      <vt:variant>
        <vt:i4>31</vt:i4>
      </vt:variant>
    </vt:vector>
  </HeadingPairs>
  <TitlesOfParts>
    <vt:vector size="45" baseType="lpstr">
      <vt:lpstr>Arial</vt:lpstr>
      <vt:lpstr>Book Antiqua</vt:lpstr>
      <vt:lpstr>Calibri</vt:lpstr>
      <vt:lpstr>Comic Sans MS</vt:lpstr>
      <vt:lpstr>Lucida Sans</vt:lpstr>
      <vt:lpstr>Times New Roman</vt:lpstr>
      <vt:lpstr>Wingdings</vt:lpstr>
      <vt:lpstr>Wingdings 2</vt:lpstr>
      <vt:lpstr>Wingdings 3</vt:lpstr>
      <vt:lpstr>Apex</vt:lpstr>
      <vt:lpstr>1_Apex</vt:lpstr>
      <vt:lpstr>Default Design</vt:lpstr>
      <vt:lpstr>Office Theme</vt:lpstr>
      <vt:lpstr>Office tema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KВИЗ ИЗ ВЕРОНАУКЕ</dc:title>
  <dc:creator>Home</dc:creator>
  <cp:lastModifiedBy>Драган Ђурић</cp:lastModifiedBy>
  <cp:revision>54</cp:revision>
  <dcterms:created xsi:type="dcterms:W3CDTF">2012-10-02T17:23:33Z</dcterms:created>
  <dcterms:modified xsi:type="dcterms:W3CDTF">2026-04-30T07:37:59Z</dcterms:modified>
</cp:coreProperties>
</file>