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4"/>
  </p:notesMasterIdLst>
  <p:sldIdLst>
    <p:sldId id="346" r:id="rId2"/>
    <p:sldId id="453" r:id="rId3"/>
    <p:sldId id="454" r:id="rId4"/>
    <p:sldId id="427" r:id="rId5"/>
    <p:sldId id="429" r:id="rId6"/>
    <p:sldId id="473" r:id="rId7"/>
    <p:sldId id="501" r:id="rId8"/>
    <p:sldId id="502" r:id="rId9"/>
    <p:sldId id="457" r:id="rId10"/>
    <p:sldId id="508" r:id="rId11"/>
    <p:sldId id="510" r:id="rId12"/>
    <p:sldId id="511" r:id="rId13"/>
    <p:sldId id="512" r:id="rId14"/>
    <p:sldId id="514" r:id="rId15"/>
    <p:sldId id="490" r:id="rId16"/>
    <p:sldId id="491" r:id="rId17"/>
    <p:sldId id="492" r:id="rId18"/>
    <p:sldId id="493" r:id="rId19"/>
    <p:sldId id="494" r:id="rId20"/>
    <p:sldId id="495" r:id="rId21"/>
    <p:sldId id="516" r:id="rId22"/>
    <p:sldId id="500" r:id="rId23"/>
    <p:sldId id="515" r:id="rId24"/>
    <p:sldId id="464" r:id="rId25"/>
    <p:sldId id="438" r:id="rId26"/>
    <p:sldId id="439" r:id="rId27"/>
    <p:sldId id="475" r:id="rId28"/>
    <p:sldId id="476" r:id="rId29"/>
    <p:sldId id="477" r:id="rId30"/>
    <p:sldId id="520" r:id="rId31"/>
    <p:sldId id="517" r:id="rId32"/>
    <p:sldId id="518" r:id="rId33"/>
    <p:sldId id="519" r:id="rId34"/>
    <p:sldId id="499" r:id="rId35"/>
    <p:sldId id="498" r:id="rId36"/>
    <p:sldId id="521" r:id="rId37"/>
    <p:sldId id="522" r:id="rId38"/>
    <p:sldId id="523" r:id="rId39"/>
    <p:sldId id="524" r:id="rId40"/>
    <p:sldId id="525" r:id="rId41"/>
    <p:sldId id="526" r:id="rId42"/>
    <p:sldId id="40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576" autoAdjust="0"/>
  </p:normalViewPr>
  <p:slideViewPr>
    <p:cSldViewPr>
      <p:cViewPr>
        <p:scale>
          <a:sx n="68" d="100"/>
          <a:sy n="68" d="100"/>
        </p:scale>
        <p:origin x="-576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4F5CD5-29B8-4385-BCDA-63EE2DB4A4A4}" type="datetimeFigureOut">
              <a:rPr lang="sr-Latn-CS"/>
              <a:pPr>
                <a:defRPr/>
              </a:pPr>
              <a:t>20.8.2019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4C2A44-2AE6-4451-BCBE-05DAC7F264E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4E1DFE-3337-436F-B4AA-A4787D09C245}" type="slidenum">
              <a:rPr lang="sr-Latn-CS" altLang="en-US" smtClean="0"/>
              <a:pPr/>
              <a:t>1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55E26E-4C61-4FC1-B415-2BE3E0D5CB62}" type="slidenum">
              <a:rPr lang="sr-Latn-CS" altLang="en-US" smtClean="0"/>
              <a:pPr/>
              <a:t>10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469C12-FCBD-4C3E-B572-A321EC1EA8B8}" type="slidenum">
              <a:rPr lang="sr-Latn-CS" altLang="en-US" smtClean="0"/>
              <a:pPr/>
              <a:t>11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3307FB-B1F7-484B-AA6E-1F4BAF64B0E1}" type="slidenum">
              <a:rPr lang="sr-Latn-CS" altLang="en-US" smtClean="0"/>
              <a:pPr/>
              <a:t>12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54CD4B-2EF1-4C05-9706-A97A34A6E5F5}" type="slidenum">
              <a:rPr lang="sr-Latn-CS" altLang="en-US" smtClean="0"/>
              <a:pPr/>
              <a:t>15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5ED400-ABF4-4F55-BA53-A586069FA182}" type="slidenum">
              <a:rPr lang="sr-Latn-CS" altLang="en-US" smtClean="0"/>
              <a:pPr/>
              <a:t>16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EA591-42A9-4D80-990C-FB8052FE05FE}" type="slidenum">
              <a:rPr lang="sr-Latn-CS" altLang="en-US" smtClean="0"/>
              <a:pPr/>
              <a:t>17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E46BBA-A619-45FD-A3CF-067BF826F9CD}" type="slidenum">
              <a:rPr lang="sr-Latn-CS" altLang="en-US" smtClean="0"/>
              <a:pPr/>
              <a:t>18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42B46B-074B-43F1-BB53-0BA53163ED89}" type="slidenum">
              <a:rPr lang="sr-Latn-CS" altLang="en-US" smtClean="0"/>
              <a:pPr/>
              <a:t>19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FD856C-AD73-4909-ADF7-6916A0911426}" type="slidenum">
              <a:rPr lang="sr-Latn-CS" altLang="en-US" smtClean="0"/>
              <a:pPr/>
              <a:t>20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B2C0F3-AFF3-4B26-95D5-D1C87F4962F1}" type="slidenum">
              <a:rPr lang="sr-Latn-CS" altLang="en-US" smtClean="0"/>
              <a:pPr/>
              <a:t>21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651F22-5044-44D3-B7F4-3AB7B9AB756D}" type="slidenum">
              <a:rPr lang="sr-Latn-CS" altLang="en-US" smtClean="0"/>
              <a:pPr/>
              <a:t>2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707EAF-5F1A-47D9-B2D1-1F28EBB4DF7A}" type="slidenum">
              <a:rPr lang="sr-Latn-CS" altLang="en-US" smtClean="0"/>
              <a:pPr/>
              <a:t>23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AE2FB4-F3D1-4540-8F31-067FEFE1FB16}" type="slidenum">
              <a:rPr lang="sr-Latn-CS" altLang="en-US" smtClean="0"/>
              <a:pPr/>
              <a:t>24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AE8470-9DCF-4B4A-910A-80A0E95701F7}" type="slidenum">
              <a:rPr lang="sr-Latn-CS" altLang="en-US" smtClean="0"/>
              <a:pPr/>
              <a:t>25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14BA28-48DF-450A-85A9-4BFB04C8D464}" type="slidenum">
              <a:rPr lang="sr-Latn-CS" altLang="en-US" smtClean="0"/>
              <a:pPr/>
              <a:t>26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382A57-BA76-4C92-AAFD-6D318D8AC339}" type="slidenum">
              <a:rPr lang="sr-Latn-CS" altLang="en-US" smtClean="0"/>
              <a:pPr/>
              <a:t>31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EE8F6-E89B-48EA-81FB-0665035B5F24}" type="slidenum">
              <a:rPr lang="sr-Latn-CS" altLang="en-US" smtClean="0"/>
              <a:pPr/>
              <a:t>36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60E601-8856-4E2C-A74C-C3D383622430}" type="slidenum">
              <a:rPr lang="sr-Latn-CS" altLang="en-US" smtClean="0"/>
              <a:pPr/>
              <a:t>37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AD9299-354E-4EE3-BBD2-2101DDA774D6}" type="slidenum">
              <a:rPr lang="sr-Latn-CS" altLang="en-US" smtClean="0"/>
              <a:pPr/>
              <a:t>38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50AAA6-6529-4F03-A382-EDBCEEF7A40C}" type="slidenum">
              <a:rPr lang="sr-Latn-CS" altLang="en-US" smtClean="0"/>
              <a:pPr/>
              <a:t>41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488A31-569B-4A0D-8F6C-AEBC038D4597}" type="slidenum">
              <a:rPr lang="sr-Latn-CS" altLang="en-US" smtClean="0"/>
              <a:pPr/>
              <a:t>42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239D6-A7B0-4293-886C-F7C1C83711AE}" type="slidenum">
              <a:rPr lang="sr-Latn-CS" altLang="en-US" smtClean="0"/>
              <a:pPr/>
              <a:t>3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1FC11B-F5CB-4FB3-8E25-5992D943DDD9}" type="slidenum">
              <a:rPr lang="sr-Latn-CS" altLang="en-US" smtClean="0"/>
              <a:pPr/>
              <a:t>4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546744-1E88-488B-BA32-A6848AD153D4}" type="slidenum">
              <a:rPr lang="sr-Latn-CS" altLang="en-US" smtClean="0"/>
              <a:pPr/>
              <a:t>5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B25353-4838-4E3E-8D69-BE63084C99F5}" type="slidenum">
              <a:rPr lang="sr-Latn-CS" altLang="en-US" smtClean="0"/>
              <a:pPr/>
              <a:t>6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15C606-B7A6-49B8-96FE-6FF2089396CD}" type="slidenum">
              <a:rPr lang="sr-Latn-CS" altLang="en-US" smtClean="0"/>
              <a:pPr/>
              <a:t>7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DF6568-EA0E-4B94-9955-163FB3F9F0D2}" type="slidenum">
              <a:rPr lang="sr-Latn-CS" altLang="en-US" smtClean="0"/>
              <a:pPr/>
              <a:t>8</a:t>
            </a:fld>
            <a:endParaRPr lang="sr-Latn-C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683E9E-0913-49BA-B80E-F1D62F46C23C}" type="slidenum">
              <a:rPr lang="sr-Latn-CS" altLang="en-US" smtClean="0"/>
              <a:pPr/>
              <a:t>9</a:t>
            </a:fld>
            <a:endParaRPr lang="sr-Latn-C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50 h 1906"/>
                <a:gd name="T4" fmla="*/ 6187 w 5740"/>
                <a:gd name="T5" fmla="*/ 350 h 1906"/>
                <a:gd name="T6" fmla="*/ 618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7297A-F2CA-404E-A9E1-33759EF75027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975B-ABF6-41B5-8BEC-1691DF410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2785-4711-4F0B-A28B-F524510F4EB5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2AB10-3973-47FA-B43C-53A80FAD1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14C1-04F9-411C-B589-78ABD32C16BA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175E-C078-4E9E-B9E5-04CB43537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4C6A-CC9D-4B6E-8330-05A4B5B44E31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F5523-29F7-4A84-AA98-ECF10FFB3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C533-63A9-4102-90DB-AB259EF5300D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C6AC-BB49-47A1-8FCF-D1595055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052E-74C8-4441-A4B9-76C29A4B93DB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0BE16-2E7F-4ED0-9804-F1A1ACFE9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E4A3-BF43-4892-8E35-D845CFE97503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35A6-2722-4C97-A371-D45C433A7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0C99-844A-4D93-B50B-115353776436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0462B-37B6-4DF0-B002-8F3EFA777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7CD2-7304-4A2E-A6A5-B8FBB4680152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4641-44C4-411C-ADC4-E7C27088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4607-9CCD-4282-A4DC-2EB99F55BCCB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B2D7-1E7E-4809-832F-87E414ADD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ABDBE-D88D-4B68-9726-C3A8FC88803D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F52D9-1C35-42A7-9479-638EF7136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3108788-7431-4A1D-B40D-A3BD2ECAD704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E60CD89-D42F-4AC4-A10C-335798990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80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50 h 1906"/>
                <a:gd name="T4" fmla="*/ 6187 w 5740"/>
                <a:gd name="T5" fmla="*/ 350 h 1906"/>
                <a:gd name="T6" fmla="*/ 618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9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mf.unibl.org/demografske-determinante-populacione-politike-republike-srpske-2/" TargetMode="External"/><Relationship Id="rId5" Type="http://schemas.openxmlformats.org/officeDocument/2006/relationships/hyperlink" Target="https://pmf.unibl.org/stanovnistvo-republike-srpske/" TargetMode="Externa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571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r-Cyrl-C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sr-Cyrl-CS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2057400"/>
            <a:ext cx="85344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n-US" sz="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125000"/>
              </a:lnSpc>
              <a:defRPr/>
            </a:pPr>
            <a:r>
              <a:rPr lang="sr-Cyrl-BA" sz="2600" b="1" dirty="0" smtClean="0">
                <a:latin typeface="Times New Roman" pitchFamily="18" charset="0"/>
                <a:cs typeface="Times New Roman" pitchFamily="18" charset="0"/>
              </a:rPr>
              <a:t>ДЕМОГРАФСК</a:t>
            </a:r>
            <a:r>
              <a:rPr lang="sr-Cyrl-RS" sz="2600" b="1" dirty="0" smtClean="0">
                <a:latin typeface="Times New Roman" pitchFamily="18" charset="0"/>
                <a:cs typeface="Times New Roman" pitchFamily="18" charset="0"/>
              </a:rPr>
              <a:t>А ЗНАЊА</a:t>
            </a:r>
            <a:endParaRPr lang="sr-Cyrl-BA" sz="2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  <a:defRPr/>
            </a:pPr>
            <a:r>
              <a:rPr lang="sr-Cyrl-RS" sz="2600" b="1" dirty="0" smtClean="0">
                <a:latin typeface="Times New Roman" pitchFamily="18" charset="0"/>
                <a:cs typeface="Times New Roman" pitchFamily="18" charset="0"/>
              </a:rPr>
              <a:t>У ФУНКЦИЈИ </a:t>
            </a:r>
            <a:r>
              <a:rPr lang="sr-Latn-RS" sz="2600" b="1" dirty="0" smtClean="0">
                <a:latin typeface="Times New Roman" pitchFamily="18" charset="0"/>
                <a:cs typeface="Times New Roman" pitchFamily="18" charset="0"/>
              </a:rPr>
              <a:t>ПОПУЛ</a:t>
            </a:r>
            <a:r>
              <a:rPr lang="sr-Cyrl-RS" sz="2600" b="1" dirty="0" smtClean="0">
                <a:latin typeface="Times New Roman" pitchFamily="18" charset="0"/>
                <a:cs typeface="Times New Roman" pitchFamily="18" charset="0"/>
              </a:rPr>
              <a:t>АЦИОНЕ ОБУКЕ</a:t>
            </a:r>
            <a:endParaRPr lang="sr-Latn-RS" sz="2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sr-Cyrl-CS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4600" y="4295775"/>
            <a:ext cx="4191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sr-Cyrl-CS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sr-Cyrl-CS" sz="2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Проф.</a:t>
            </a:r>
            <a:r>
              <a:rPr lang="sr-Latn-RS" sz="2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sr-Cyrl-CS" sz="2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др Драшко Маринковић</a:t>
            </a:r>
            <a:r>
              <a:rPr lang="sr-Cyrl-C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3077" name="Picture 3" descr="C:\Users\Draško\Desktop\Logo PMF_cirilic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9350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03350" y="176213"/>
            <a:ext cx="62642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sr-Cyrl-BA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УНИВЕРЗИТЕТ У БАЊОЈ ЛУЦИ</a:t>
            </a:r>
            <a:r>
              <a:rPr lang="sr-Latn-BA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ПРИРОДНО-МАТЕМАТИЧКИ ФАКУЛТЕТ</a:t>
            </a:r>
            <a:endParaRPr lang="sr-Latn-BA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4" descr="RektorH.pn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20573" r="20573" b="34013"/>
          <a:stretch>
            <a:fillRect/>
          </a:stretch>
        </p:blipFill>
        <p:spPr bwMode="auto">
          <a:xfrm>
            <a:off x="7812088" y="188913"/>
            <a:ext cx="12080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01913" y="5695950"/>
            <a:ext cx="373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sr-Cyrl-CS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sr-Cyrl-B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</a:t>
            </a:r>
            <a:r>
              <a:rPr lang="sr-Latn-R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r>
              <a:rPr lang="sr-Cyrl-B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sr-Cyrl-B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годин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endParaRPr lang="sr-Cyrl-C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990600"/>
            <a:ext cx="7924800" cy="4191000"/>
          </a:xfrm>
          <a:prstGeom prst="rec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периоду 199</a:t>
            </a:r>
            <a:r>
              <a:rPr lang="sr-Cyrl-B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C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године</a:t>
            </a:r>
            <a:r>
              <a:rPr lang="sr-Cyrl-B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у Републици Српској</a:t>
            </a:r>
            <a:r>
              <a:rPr lang="sr-Latn-C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наталитет се </a:t>
            </a: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смањио за </a:t>
            </a:r>
            <a:r>
              <a:rPr lang="sr-Latn-C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трећину </a:t>
            </a: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(-3</a:t>
            </a:r>
            <a:r>
              <a:rPr lang="sr-Cyrl-B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%)</a:t>
            </a:r>
            <a:endParaRPr lang="sr-Latn-C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70000"/>
              <a:defRPr/>
            </a:pPr>
            <a:endParaRPr lang="x-none" sz="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Просјечна старост </a:t>
            </a:r>
            <a:r>
              <a:rPr lang="sr-Latn-C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жене</a:t>
            </a: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при ступању у брак</a:t>
            </a:r>
          </a:p>
          <a:p>
            <a:pPr>
              <a:spcBef>
                <a:spcPts val="1200"/>
              </a:spcBef>
              <a:buClr>
                <a:schemeClr val="hlink"/>
              </a:buClr>
              <a:buSzPct val="70000"/>
              <a:defRPr/>
            </a:pPr>
            <a:r>
              <a:rPr lang="sr-Latn-C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(1998.)                                              (201</a:t>
            </a:r>
            <a:r>
              <a:rPr 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sr-Latn-C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chemeClr val="hlink"/>
              </a:buClr>
              <a:buSzPct val="70000"/>
              <a:defRPr/>
            </a:pPr>
            <a:r>
              <a:rPr lang="sr-Latn-CS" sz="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x-none" sz="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Просјечна старост мајке при рађању</a:t>
            </a:r>
            <a:r>
              <a:rPr lang="sr-Latn-C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дјетета</a:t>
            </a:r>
            <a:endParaRPr lang="x-none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chemeClr val="hlink"/>
              </a:buClr>
              <a:buSzPct val="70000"/>
              <a:defRPr/>
            </a:pPr>
            <a:r>
              <a:rPr lang="sr-Latn-C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(1998.)                                              (201</a:t>
            </a:r>
            <a:r>
              <a:rPr 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x-none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x-none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667000"/>
            <a:ext cx="1844675" cy="3746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26,</a:t>
            </a:r>
            <a:r>
              <a:rPr lang="sr-Latn-B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x-none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годин</a:t>
            </a:r>
            <a:r>
              <a:rPr lang="sr-Latn-C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3962400" y="2667000"/>
            <a:ext cx="1219200" cy="407988"/>
          </a:xfrm>
          <a:prstGeom prst="rightArrow">
            <a:avLst/>
          </a:prstGeom>
          <a:ln>
            <a:solidFill>
              <a:srgbClr val="42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2667000"/>
            <a:ext cx="1828800" cy="407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28,</a:t>
            </a:r>
            <a:r>
              <a:rPr lang="sr-Latn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x-none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годин</a:t>
            </a:r>
            <a:r>
              <a:rPr lang="sr-Cyrl-B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81200" y="3962400"/>
            <a:ext cx="1844675" cy="4048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26,</a:t>
            </a:r>
            <a:r>
              <a:rPr lang="sr-Latn-B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x-none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година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3962400" y="3962400"/>
            <a:ext cx="1219200" cy="407988"/>
          </a:xfrm>
          <a:prstGeom prst="rightArrow">
            <a:avLst/>
          </a:prstGeom>
          <a:ln>
            <a:solidFill>
              <a:srgbClr val="42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3962400"/>
            <a:ext cx="1800225" cy="407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28,</a:t>
            </a:r>
            <a:r>
              <a:rPr lang="sr-Latn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x-none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година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85750" y="66675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Живорођени према старости мајке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199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8. и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 године</a:t>
            </a:r>
            <a:endParaRPr lang="sr-Latn-CS" altLang="en-US" sz="2000"/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066800"/>
            <a:ext cx="76962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04800" y="639763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Живорођена дјеца према реду рођења у периоду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199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altLang="en-US" sz="200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1092200"/>
            <a:ext cx="76517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01625" y="644525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Процентуални удио живорођене дјеце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 године</a:t>
            </a:r>
            <a:endParaRPr lang="sr-Latn-CS" altLang="en-US" sz="200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525" y="1066800"/>
            <a:ext cx="651827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28600" y="74295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Број склопљених бракова у Републици Српској у периоду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199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altLang="en-US" sz="200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25538"/>
            <a:ext cx="73660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7924800" cy="5105400"/>
          </a:xfrm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/>
          <a:lstStyle/>
          <a:p>
            <a:pPr algn="just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CS" sz="2400" dirty="0" smtClean="0">
                <a:latin typeface="Times New Roman" pitchFamily="18" charset="0"/>
              </a:rPr>
              <a:t>Б</a:t>
            </a:r>
            <a:r>
              <a:rPr lang="sr-Cyrl-CS" sz="2400" dirty="0" smtClean="0">
                <a:latin typeface="Times New Roman" pitchFamily="18" charset="0"/>
              </a:rPr>
              <a:t>рој рођене дјеце све више се смањује у 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 већини </a:t>
            </a:r>
            <a:r>
              <a:rPr lang="sr-Latn-CS" sz="2400" dirty="0" smtClean="0">
                <a:latin typeface="Times New Roman" pitchFamily="18" charset="0"/>
              </a:rPr>
              <a:t>градова и </a:t>
            </a:r>
            <a:r>
              <a:rPr lang="sr-Cyrl-CS" sz="2400" dirty="0" smtClean="0">
                <a:latin typeface="Times New Roman" pitchFamily="18" charset="0"/>
              </a:rPr>
              <a:t>општина</a:t>
            </a:r>
            <a:endParaRPr lang="sr-Latn-CS" sz="24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CS" sz="2400" dirty="0" smtClean="0">
                <a:latin typeface="Times New Roman" pitchFamily="18" charset="0"/>
              </a:rPr>
              <a:t>Г</a:t>
            </a:r>
            <a:r>
              <a:rPr lang="sr-Cyrl-CS" sz="2400" dirty="0" smtClean="0">
                <a:latin typeface="Times New Roman" pitchFamily="18" charset="0"/>
              </a:rPr>
              <a:t>одине 1991. било је 42 општине са умјереном 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стопом природног прираштаја (5-14‰)</a:t>
            </a:r>
            <a:endParaRPr lang="sr-Latn-CS" sz="24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CS" sz="2400" dirty="0">
                <a:latin typeface="Times New Roman" pitchFamily="18" charset="0"/>
              </a:rPr>
              <a:t>Г</a:t>
            </a:r>
            <a:r>
              <a:rPr lang="sr-Cyrl-CS" sz="2400" dirty="0">
                <a:latin typeface="Times New Roman" pitchFamily="18" charset="0"/>
              </a:rPr>
              <a:t>одине 20</a:t>
            </a:r>
            <a:r>
              <a:rPr lang="en-US" sz="2400" dirty="0" smtClean="0">
                <a:latin typeface="Times New Roman" pitchFamily="18" charset="0"/>
              </a:rPr>
              <a:t>1</a:t>
            </a:r>
            <a:r>
              <a:rPr lang="sr-Latn-RS" sz="2400" dirty="0" smtClean="0">
                <a:latin typeface="Times New Roman" pitchFamily="18" charset="0"/>
              </a:rPr>
              <a:t>8</a:t>
            </a:r>
            <a:r>
              <a:rPr lang="sr-Cyrl-CS" sz="2400" dirty="0" smtClean="0">
                <a:latin typeface="Times New Roman" pitchFamily="18" charset="0"/>
              </a:rPr>
              <a:t>. </a:t>
            </a:r>
            <a:r>
              <a:rPr lang="sr-Cyrl-CS" sz="2400" dirty="0">
                <a:latin typeface="Times New Roman" pitchFamily="18" charset="0"/>
              </a:rPr>
              <a:t>само </a:t>
            </a:r>
            <a:r>
              <a:rPr lang="sr-Latn-CS" sz="2400" dirty="0">
                <a:latin typeface="Times New Roman" pitchFamily="18" charset="0"/>
              </a:rPr>
              <a:t>град Бања Лука </a:t>
            </a:r>
            <a:r>
              <a:rPr lang="sr-Cyrl-BA" sz="2400" dirty="0" smtClean="0">
                <a:latin typeface="Times New Roman" pitchFamily="18" charset="0"/>
              </a:rPr>
              <a:t>и </a:t>
            </a:r>
            <a:r>
              <a:rPr lang="sr-Cyrl-BA" sz="2400" dirty="0">
                <a:latin typeface="Times New Roman" pitchFamily="18" charset="0"/>
              </a:rPr>
              <a:t>општина </a:t>
            </a:r>
            <a:r>
              <a:rPr lang="sr-Latn-RS" sz="2400" dirty="0" smtClean="0">
                <a:latin typeface="Times New Roman" pitchFamily="18" charset="0"/>
              </a:rPr>
              <a:t>Источно Ново Сарајево</a:t>
            </a:r>
            <a:r>
              <a:rPr lang="sr-Cyrl-BA" sz="2400" dirty="0" smtClean="0">
                <a:latin typeface="Times New Roman" pitchFamily="18" charset="0"/>
              </a:rPr>
              <a:t> </a:t>
            </a:r>
            <a:r>
              <a:rPr lang="sr-Cyrl-CS" sz="2400" dirty="0">
                <a:latin typeface="Times New Roman" pitchFamily="18" charset="0"/>
              </a:rPr>
              <a:t>има</a:t>
            </a:r>
            <a:r>
              <a:rPr lang="sr-Cyrl-BA" sz="2400" dirty="0">
                <a:latin typeface="Times New Roman" pitchFamily="18" charset="0"/>
              </a:rPr>
              <a:t>ју</a:t>
            </a:r>
            <a:r>
              <a:rPr lang="sr-Cyrl-CS" sz="2400" dirty="0">
                <a:latin typeface="Times New Roman" pitchFamily="18" charset="0"/>
              </a:rPr>
              <a:t> </a:t>
            </a:r>
            <a:r>
              <a:rPr lang="sr-Cyrl-CS" sz="2400" dirty="0" smtClean="0">
                <a:latin typeface="Times New Roman" pitchFamily="18" charset="0"/>
              </a:rPr>
              <a:t>позитиван природни прираштај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RS" sz="2400" dirty="0" smtClean="0">
                <a:latin typeface="Times New Roman" pitchFamily="18" charset="0"/>
              </a:rPr>
              <a:t>Изразито</a:t>
            </a:r>
            <a:r>
              <a:rPr lang="sr-Cyrl-CS" sz="2400" dirty="0" smtClean="0">
                <a:latin typeface="Times New Roman" pitchFamily="18" charset="0"/>
              </a:rPr>
              <a:t> негативан природни прираштаја </a:t>
            </a:r>
            <a:r>
              <a:rPr lang="sr-Latn-RS" sz="2400" dirty="0" smtClean="0">
                <a:latin typeface="Times New Roman" pitchFamily="18" charset="0"/>
              </a:rPr>
              <a:t>2017. године</a:t>
            </a:r>
            <a:r>
              <a:rPr lang="sr-Cyrl-CS" sz="2400" dirty="0" smtClean="0">
                <a:latin typeface="Times New Roman" pitchFamily="18" charset="0"/>
              </a:rPr>
              <a:t>: 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 - Бијељина (-4</a:t>
            </a:r>
            <a:r>
              <a:rPr lang="sr-Latn-RS" sz="2400" dirty="0" smtClean="0">
                <a:latin typeface="Times New Roman" pitchFamily="18" charset="0"/>
              </a:rPr>
              <a:t>53</a:t>
            </a:r>
            <a:r>
              <a:rPr lang="sr-Cyrl-CS" sz="2400" dirty="0" smtClean="0">
                <a:latin typeface="Times New Roman" pitchFamily="18" charset="0"/>
              </a:rPr>
              <a:t>)          </a:t>
            </a:r>
            <a:r>
              <a:rPr lang="sr-Latn-RS" sz="2400" dirty="0" smtClean="0">
                <a:latin typeface="Times New Roman" pitchFamily="18" charset="0"/>
              </a:rPr>
              <a:t>          </a:t>
            </a:r>
            <a:r>
              <a:rPr lang="sr-Cyrl-CS" sz="2400" dirty="0" smtClean="0">
                <a:latin typeface="Times New Roman" pitchFamily="18" charset="0"/>
              </a:rPr>
              <a:t>- </a:t>
            </a:r>
            <a:r>
              <a:rPr lang="sr-Latn-RS" sz="2400" dirty="0" smtClean="0">
                <a:latin typeface="Times New Roman" pitchFamily="18" charset="0"/>
              </a:rPr>
              <a:t>Добој </a:t>
            </a:r>
            <a:r>
              <a:rPr lang="sr-Cyrl-CS" sz="2400" dirty="0" smtClean="0">
                <a:latin typeface="Times New Roman" pitchFamily="18" charset="0"/>
              </a:rPr>
              <a:t>(-2</a:t>
            </a:r>
            <a:r>
              <a:rPr lang="sr-Latn-RS" sz="2400" dirty="0" smtClean="0">
                <a:latin typeface="Times New Roman" pitchFamily="18" charset="0"/>
              </a:rPr>
              <a:t>68</a:t>
            </a:r>
            <a:r>
              <a:rPr lang="sr-Cyrl-CS" sz="2400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 - Приједор (-3</a:t>
            </a:r>
            <a:r>
              <a:rPr lang="sr-Latn-RS" sz="2400" dirty="0" smtClean="0">
                <a:latin typeface="Times New Roman" pitchFamily="18" charset="0"/>
              </a:rPr>
              <a:t>39</a:t>
            </a:r>
            <a:r>
              <a:rPr lang="sr-Cyrl-CS" sz="2400" dirty="0" smtClean="0">
                <a:latin typeface="Times New Roman" pitchFamily="18" charset="0"/>
              </a:rPr>
              <a:t>),          </a:t>
            </a:r>
            <a:r>
              <a:rPr lang="sr-Latn-RS" sz="2400" dirty="0" smtClean="0">
                <a:latin typeface="Times New Roman" pitchFamily="18" charset="0"/>
              </a:rPr>
              <a:t>         </a:t>
            </a:r>
            <a:r>
              <a:rPr lang="sr-Cyrl-CS" sz="2400" dirty="0" smtClean="0">
                <a:latin typeface="Times New Roman" pitchFamily="18" charset="0"/>
              </a:rPr>
              <a:t>- Градишка</a:t>
            </a:r>
            <a:r>
              <a:rPr lang="sr-Latn-RS" sz="2400" dirty="0" smtClean="0">
                <a:latin typeface="Times New Roman" pitchFamily="18" charset="0"/>
              </a:rPr>
              <a:t> </a:t>
            </a:r>
            <a:r>
              <a:rPr lang="sr-Cyrl-CS" sz="2400" dirty="0" smtClean="0">
                <a:latin typeface="Times New Roman" pitchFamily="18" charset="0"/>
              </a:rPr>
              <a:t>(-2</a:t>
            </a:r>
            <a:r>
              <a:rPr lang="sr-Latn-RS" sz="2400" dirty="0" smtClean="0">
                <a:latin typeface="Times New Roman" pitchFamily="18" charset="0"/>
              </a:rPr>
              <a:t>68</a:t>
            </a:r>
            <a:r>
              <a:rPr lang="sr-Cyrl-CS" sz="2400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 - </a:t>
            </a:r>
            <a:r>
              <a:rPr lang="sr-Cyrl-CS" sz="2400" dirty="0">
                <a:latin typeface="Times New Roman" pitchFamily="18" charset="0"/>
              </a:rPr>
              <a:t>Источно Сарајево </a:t>
            </a:r>
            <a:r>
              <a:rPr lang="sr-Cyrl-CS" sz="2400" dirty="0" smtClean="0">
                <a:latin typeface="Times New Roman" pitchFamily="18" charset="0"/>
              </a:rPr>
              <a:t>(-</a:t>
            </a:r>
            <a:r>
              <a:rPr lang="sr-Latn-RS" sz="2400" dirty="0" smtClean="0">
                <a:latin typeface="Times New Roman" pitchFamily="18" charset="0"/>
              </a:rPr>
              <a:t>271</a:t>
            </a:r>
            <a:r>
              <a:rPr lang="sr-Cyrl-CS" sz="2400" dirty="0" smtClean="0">
                <a:latin typeface="Times New Roman" pitchFamily="18" charset="0"/>
              </a:rPr>
              <a:t>)  </a:t>
            </a:r>
            <a:r>
              <a:rPr lang="sr-Latn-RS" sz="2400" dirty="0" smtClean="0">
                <a:latin typeface="Times New Roman" pitchFamily="18" charset="0"/>
              </a:rPr>
              <a:t>    </a:t>
            </a:r>
            <a:r>
              <a:rPr lang="sr-Cyrl-CS" sz="2400" dirty="0" smtClean="0">
                <a:latin typeface="Times New Roman" pitchFamily="18" charset="0"/>
              </a:rPr>
              <a:t>- </a:t>
            </a:r>
            <a:r>
              <a:rPr lang="sr-Cyrl-CS" sz="2400" dirty="0">
                <a:latin typeface="Times New Roman" pitchFamily="18" charset="0"/>
              </a:rPr>
              <a:t>Козарска Дубица</a:t>
            </a:r>
            <a:r>
              <a:rPr lang="sr-Cyrl-CS" sz="2400" dirty="0" smtClean="0">
                <a:latin typeface="Times New Roman" pitchFamily="18" charset="0"/>
              </a:rPr>
              <a:t> (-2</a:t>
            </a:r>
            <a:r>
              <a:rPr lang="sr-Latn-RS" sz="2400" dirty="0" smtClean="0">
                <a:latin typeface="Times New Roman" pitchFamily="18" charset="0"/>
              </a:rPr>
              <a:t>65</a:t>
            </a:r>
            <a:r>
              <a:rPr lang="sr-Cyrl-CS" sz="2400" dirty="0" smtClean="0">
                <a:latin typeface="Times New Roman" pitchFamily="18" charset="0"/>
              </a:rPr>
              <a:t>)</a:t>
            </a:r>
            <a:endParaRPr lang="sr-Cyrl-CS" sz="2400" dirty="0">
              <a:latin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spcBef>
                <a:spcPts val="1200"/>
              </a:spcBef>
              <a:defRPr/>
            </a:pPr>
            <a:r>
              <a:rPr lang="sr-Cyrl-BA" sz="2400" b="1" kern="0" dirty="0" smtClean="0">
                <a:latin typeface="Times New Roman" pitchFamily="18" charset="0"/>
              </a:rPr>
              <a:t>Популациона динамика градова и општина</a:t>
            </a:r>
            <a:endParaRPr lang="sr-Cyrl-CS" sz="2400" kern="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Природни прираштај становништва Републике Српске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. године</a:t>
            </a:r>
            <a:endParaRPr lang="sr-Latn-CS" altLang="en-US"/>
          </a:p>
        </p:txBody>
      </p:sp>
      <p:pic>
        <p:nvPicPr>
          <p:cNvPr id="18435" name="Picture 4" descr="G:\Novi kartogrami (Majić - 2019)\Прираштај 2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9888"/>
            <a:ext cx="5013325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Природни прираштај становништва Републике Српске 201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. године</a:t>
            </a:r>
            <a:endParaRPr lang="sr-Latn-CS" altLang="en-US"/>
          </a:p>
        </p:txBody>
      </p:sp>
      <p:pic>
        <p:nvPicPr>
          <p:cNvPr id="19459" name="Picture 4" descr="G:\Novi kartogrami (Majić - 2019)\Прираштај 2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69888"/>
            <a:ext cx="5013325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52400"/>
            <a:ext cx="64770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1125"/>
            <a:ext cx="63246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0198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533400"/>
            <a:ext cx="7848600" cy="3581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900" dirty="0" smtClean="0">
                <a:latin typeface="Times New Roman" pitchFamily="18" charset="0"/>
              </a:rPr>
              <a:t> 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hr-HR" sz="2400" b="1" dirty="0" smtClean="0">
                <a:latin typeface="Times New Roman" pitchFamily="18" charset="0"/>
              </a:rPr>
              <a:t>Најзначајнији </a:t>
            </a:r>
            <a:r>
              <a:rPr lang="sr-Cyrl-CS" sz="2400" b="1" dirty="0" smtClean="0">
                <a:latin typeface="Times New Roman" pitchFamily="18" charset="0"/>
              </a:rPr>
              <a:t>демографски процеси </a:t>
            </a:r>
            <a:r>
              <a:rPr lang="hr-HR" sz="2400" b="1" dirty="0" smtClean="0">
                <a:latin typeface="Times New Roman" pitchFamily="18" charset="0"/>
              </a:rPr>
              <a:t>:</a:t>
            </a:r>
            <a:endParaRPr lang="sr-Cyrl-CS" sz="800" b="1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</a:t>
            </a:r>
            <a:r>
              <a:rPr lang="hr-HR" sz="2400" dirty="0" smtClean="0">
                <a:latin typeface="Times New Roman" pitchFamily="18" charset="0"/>
              </a:rPr>
              <a:t> </a:t>
            </a:r>
            <a:r>
              <a:rPr lang="sr-Cyrl-CS" sz="2400" dirty="0" smtClean="0">
                <a:latin typeface="Times New Roman" pitchFamily="18" charset="0"/>
              </a:rPr>
              <a:t>     - природна </a:t>
            </a:r>
            <a:r>
              <a:rPr lang="hr-HR" sz="2400" dirty="0" smtClean="0">
                <a:latin typeface="Times New Roman" pitchFamily="18" charset="0"/>
              </a:rPr>
              <a:t>депопулација</a:t>
            </a:r>
            <a:endParaRPr lang="sr-Cyrl-CS" sz="24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      - </a:t>
            </a:r>
            <a:r>
              <a:rPr lang="hr-HR" sz="2400" dirty="0" smtClean="0">
                <a:latin typeface="Times New Roman" pitchFamily="18" charset="0"/>
              </a:rPr>
              <a:t>старење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sr-Cyrl-CS" sz="2400" dirty="0" smtClean="0">
                <a:latin typeface="Times New Roman" pitchFamily="18" charset="0"/>
              </a:rPr>
              <a:t>становништва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      - демографско пражњење</a:t>
            </a:r>
            <a:r>
              <a:rPr lang="hr-HR" sz="2400" dirty="0" smtClean="0">
                <a:latin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</a:rPr>
              <a:t>и феминизација </a:t>
            </a:r>
            <a:r>
              <a:rPr lang="hr-HR" sz="2400" dirty="0" smtClean="0">
                <a:latin typeface="Times New Roman" pitchFamily="18" charset="0"/>
              </a:rPr>
              <a:t>села</a:t>
            </a:r>
            <a:endParaRPr lang="sr-Cyrl-CS" sz="24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      - концентрација становништва у градовима 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      - негативан миграциони салдо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6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6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400" dirty="0" smtClean="0">
                <a:latin typeface="Times New Roman" pitchFamily="18" charset="0"/>
              </a:rPr>
              <a:t>М</a:t>
            </a:r>
            <a:r>
              <a:rPr lang="hr-HR" sz="2400" dirty="0" smtClean="0">
                <a:latin typeface="Times New Roman" pitchFamily="18" charset="0"/>
              </a:rPr>
              <a:t>инимум становништва</a:t>
            </a:r>
            <a:r>
              <a:rPr lang="sr-Cyrl-CS" sz="2400" dirty="0" smtClean="0"/>
              <a:t> – </a:t>
            </a:r>
            <a:r>
              <a:rPr lang="sr-Cyrl-CS" sz="2400" dirty="0" smtClean="0">
                <a:latin typeface="Times New Roman" pitchFamily="18" charset="0"/>
              </a:rPr>
              <a:t>потребан за 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sr-Cyrl-CS" sz="2400" dirty="0" smtClean="0"/>
              <a:t>    </a:t>
            </a:r>
            <a:r>
              <a:rPr lang="sr-Cyrl-CS" sz="2400" dirty="0" smtClean="0">
                <a:latin typeface="Times New Roman" pitchFamily="18" charset="0"/>
              </a:rPr>
              <a:t>одржавање постојеће инфраструктуре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latin typeface="Times New Roman" pitchFamily="18" charset="0"/>
                <a:cs typeface="Times New Roman" pitchFamily="18" charset="0"/>
              </a:rPr>
              <a:t>Кумулативни с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алдо унутрашњих миграција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у периоду 2007- 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. године</a:t>
            </a:r>
            <a:endParaRPr lang="sr-Latn-CS" altLang="en-US"/>
          </a:p>
        </p:txBody>
      </p:sp>
      <p:pic>
        <p:nvPicPr>
          <p:cNvPr id="22531" name="Picture 4" descr="G:\Novi kartogrami (Majić - 2019)\Unutrašnje migracije (2007 - 20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063"/>
            <a:ext cx="502920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838200"/>
            <a:ext cx="7467600" cy="4800600"/>
          </a:xfrm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/>
          <a:lstStyle/>
          <a:p>
            <a:pPr algn="just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RS" sz="2400" b="1" dirty="0" smtClean="0">
                <a:latin typeface="Times New Roman" pitchFamily="18" charset="0"/>
              </a:rPr>
              <a:t>Посљедице неповољних демографских трендова</a:t>
            </a:r>
            <a:endParaRPr lang="ru-RU" sz="2400" b="1" dirty="0" smtClean="0">
              <a:latin typeface="Times New Roman" pitchFamily="18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Latn-CS" sz="800" dirty="0">
              <a:latin typeface="Times New Roman" pitchFamily="18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 - Нисконаталитетно подручје</a:t>
            </a:r>
            <a:endParaRPr lang="sr-Latn-CS" sz="24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CS" sz="800" dirty="0" smtClean="0">
                <a:latin typeface="Times New Roman" pitchFamily="18" charset="0"/>
              </a:rPr>
              <a:t> </a:t>
            </a:r>
            <a:endParaRPr lang="ru-RU" sz="800" dirty="0" smtClean="0">
              <a:latin typeface="Times New Roman" pitchFamily="18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 - Сума укупног фертилитета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(SUF)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 је 1,</a:t>
            </a: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0" indent="0"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800" dirty="0" smtClean="0">
              <a:latin typeface="Times New Roman" pitchFamily="18" charset="0"/>
            </a:endParaRP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BA" sz="2400" dirty="0" smtClean="0">
                <a:latin typeface="Times New Roman" pitchFamily="18" charset="0"/>
              </a:rPr>
              <a:t>    - Бруто стопа репродукције је 0,62</a:t>
            </a:r>
            <a:endParaRPr lang="sr-Latn-CS" sz="2400" dirty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>
              <a:latin typeface="Times New Roman" pitchFamily="18" charset="0"/>
            </a:endParaRP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BA" sz="2400" dirty="0" smtClean="0">
                <a:latin typeface="Times New Roman" pitchFamily="18" charset="0"/>
              </a:rPr>
              <a:t>    - </a:t>
            </a:r>
            <a:r>
              <a:rPr lang="sr-Latn-CS" sz="2400" dirty="0" smtClean="0">
                <a:latin typeface="Times New Roman" pitchFamily="18" charset="0"/>
              </a:rPr>
              <a:t>Н</a:t>
            </a:r>
            <a:r>
              <a:rPr lang="sr-Cyrl-CS" sz="2400" dirty="0">
                <a:latin typeface="Times New Roman" pitchFamily="18" charset="0"/>
              </a:rPr>
              <a:t>едостаје </a:t>
            </a:r>
            <a:r>
              <a:rPr lang="sr-Cyrl-CS" sz="2400" dirty="0" smtClean="0">
                <a:latin typeface="Times New Roman" pitchFamily="18" charset="0"/>
              </a:rPr>
              <a:t>4</a:t>
            </a:r>
            <a:r>
              <a:rPr lang="sr-Cyrl-BA" sz="2400" dirty="0" smtClean="0">
                <a:latin typeface="Times New Roman" pitchFamily="18" charset="0"/>
              </a:rPr>
              <a:t>3</a:t>
            </a:r>
            <a:r>
              <a:rPr lang="sr-Cyrl-CS" sz="2400" dirty="0" smtClean="0">
                <a:latin typeface="Times New Roman" pitchFamily="18" charset="0"/>
              </a:rPr>
              <a:t>% </a:t>
            </a:r>
            <a:r>
              <a:rPr lang="sr-Cyrl-CS" sz="2400" dirty="0">
                <a:latin typeface="Times New Roman" pitchFamily="18" charset="0"/>
              </a:rPr>
              <a:t>дјеце за зам</a:t>
            </a:r>
            <a:r>
              <a:rPr lang="en-US" sz="2400" dirty="0">
                <a:latin typeface="Times New Roman" pitchFamily="18" charset="0"/>
              </a:rPr>
              <a:t>j</a:t>
            </a:r>
            <a:r>
              <a:rPr lang="sr-Cyrl-CS" sz="2400" dirty="0">
                <a:latin typeface="Times New Roman" pitchFamily="18" charset="0"/>
              </a:rPr>
              <a:t>ену </a:t>
            </a:r>
            <a:r>
              <a:rPr lang="sr-Cyrl-CS" sz="2400" dirty="0" smtClean="0">
                <a:latin typeface="Times New Roman" pitchFamily="18" charset="0"/>
              </a:rPr>
              <a:t>генерација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>
              <a:latin typeface="Times New Roman" pitchFamily="18" charset="0"/>
            </a:endParaRP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 - Поремећаји биолошког карактера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800" dirty="0">
              <a:latin typeface="Times New Roman" pitchFamily="18" charset="0"/>
            </a:endParaRP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 - Старење становништва</a:t>
            </a:r>
            <a:r>
              <a:rPr lang="sr-Latn-BA" sz="2400" dirty="0" smtClean="0">
                <a:latin typeface="Times New Roman" pitchFamily="18" charset="0"/>
              </a:rPr>
              <a:t> </a:t>
            </a:r>
            <a:endParaRPr lang="sr-Cyrl-BA" sz="2400" dirty="0" smtClean="0">
              <a:latin typeface="Times New Roman" pitchFamily="18" charset="0"/>
            </a:endParaRP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BA" sz="2400" dirty="0" smtClean="0">
                <a:latin typeface="Times New Roman" pitchFamily="18" charset="0"/>
              </a:rPr>
              <a:t>    –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</a:rPr>
              <a:t>просјечна старост</a:t>
            </a:r>
            <a:r>
              <a:rPr lang="sr-Cyrl-BA" sz="2400" dirty="0" smtClean="0">
                <a:latin typeface="Times New Roman" pitchFamily="18" charset="0"/>
              </a:rPr>
              <a:t> 201</a:t>
            </a:r>
            <a:r>
              <a:rPr lang="sr-Latn-RS" sz="2400" dirty="0" smtClean="0">
                <a:latin typeface="Times New Roman" pitchFamily="18" charset="0"/>
              </a:rPr>
              <a:t>8</a:t>
            </a:r>
            <a:r>
              <a:rPr lang="sr-Cyrl-BA" sz="2400" dirty="0" smtClean="0">
                <a:latin typeface="Times New Roman" pitchFamily="18" charset="0"/>
              </a:rPr>
              <a:t>. године износи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</a:rPr>
              <a:t> година</a:t>
            </a:r>
            <a:endParaRPr lang="sr-Latn-CS" sz="2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066800"/>
          <a:ext cx="8305800" cy="4751389"/>
        </p:xfrm>
        <a:graphic>
          <a:graphicData uri="http://schemas.openxmlformats.org/drawingml/2006/table">
            <a:tbl>
              <a:tblPr/>
              <a:tblGrid>
                <a:gridCol w="1085850"/>
                <a:gridCol w="895350"/>
                <a:gridCol w="727075"/>
                <a:gridCol w="801688"/>
                <a:gridCol w="801687"/>
                <a:gridCol w="800100"/>
                <a:gridCol w="798513"/>
                <a:gridCol w="798512"/>
                <a:gridCol w="798513"/>
                <a:gridCol w="798512"/>
              </a:tblGrid>
              <a:tr h="120329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Старост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жена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Репу</a:t>
                      </a:r>
                      <a:r>
                        <a:rPr kumimoji="0" lang="sr-Cyrl-B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блика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Српска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Пописни биро </a:t>
                      </a:r>
                      <a:endParaRPr kumimoji="0" lang="sr-Cyrl-B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САД-а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Пондерисање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Модел УН-а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Брасов модел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+/-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+/-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+/-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+/-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15-19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-833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-594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-539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-1432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20-24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-1882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-2684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-2326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-1413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25-29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-2285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-1894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-1812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-875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30-34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-435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-582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-804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35-39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1061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-952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40-44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-420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45-49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sr-Cyrl-B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купно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15147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-5637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15067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-5557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15102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-5592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15398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-5888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-37,2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-36,9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-37,0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-38,2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7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Оств</a:t>
            </a:r>
            <a:r>
              <a:rPr lang="sr-Cyrl-BA" alt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alt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рени и потребни фертилитет у Републици Српској на основу примјене модела </a:t>
            </a:r>
            <a:endParaRPr lang="en-US" altLang="en-US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alt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Пописног бироа САД-а, пондерисања,  модела УН-а и Брасовог модела за 2013. годину</a:t>
            </a:r>
            <a:endParaRPr lang="en-US" altLang="en-US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1781175"/>
            <a:ext cx="86106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93688" y="1074738"/>
            <a:ext cx="8610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000" b="1"/>
              <a:t>Проценат жена </a:t>
            </a:r>
            <a:r>
              <a:rPr lang="sr-Latn-CS" sz="2000" b="1"/>
              <a:t>и ред рођења дјетета</a:t>
            </a:r>
            <a:r>
              <a:rPr lang="sr-Cyrl-CS" sz="2000" b="1"/>
              <a:t>, модел оптимума </a:t>
            </a:r>
            <a:endParaRPr lang="en-US" sz="2000"/>
          </a:p>
          <a:p>
            <a:pPr algn="ctr"/>
            <a:r>
              <a:rPr lang="sr-Cyrl-CS" sz="2000" b="1"/>
              <a:t>и мањак </a:t>
            </a:r>
            <a:r>
              <a:rPr lang="sr-Latn-CS" sz="2000" b="1"/>
              <a:t>рођених у Републици Српској </a:t>
            </a:r>
            <a:r>
              <a:rPr lang="sr-Cyrl-CS" sz="2000" b="1"/>
              <a:t>20</a:t>
            </a:r>
            <a:r>
              <a:rPr lang="ru-RU" sz="2000" b="1"/>
              <a:t>1</a:t>
            </a:r>
            <a:r>
              <a:rPr lang="sr-Latn-CS" sz="2000" b="1"/>
              <a:t>8</a:t>
            </a:r>
            <a:r>
              <a:rPr lang="sr-Cyrl-CS" sz="2000" b="1"/>
              <a:t>. године  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96863" y="457200"/>
            <a:ext cx="8362950" cy="5943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x-none" sz="2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Смањење основношколског контингента</a:t>
            </a:r>
            <a:endParaRPr 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1625" y="1066800"/>
            <a:ext cx="8458200" cy="4572000"/>
          </a:xfrm>
          <a:prstGeom prst="rec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Деветогодишњи образовни процес (од</a:t>
            </a: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школске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2003/04.)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1996/97</a:t>
            </a: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127.426 ученика</a:t>
            </a:r>
            <a:endParaRPr lang="sr-Latn-CS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/1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sr-Latn-BA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ученика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АПСОЛУТНО СМАЊЕЊЕ: -3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sr-Latn-BA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ученика (</a:t>
            </a:r>
            <a:r>
              <a:rPr lang="sr-Latn-BA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BA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Latn-BA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sr-Cyrl-BA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ПРОСЈЕЧНО 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ГОДИШЊЕ СМАЊЕЊЕ: око</a:t>
            </a:r>
            <a:r>
              <a:rPr lang="sr-Latn-R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BA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Latn-R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sr-Cyrl-BA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ученика</a:t>
            </a:r>
            <a:endParaRPr lang="x-none" altLang="en-US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Clr>
                <a:schemeClr val="hlink"/>
              </a:buClr>
              <a:buSzPct val="70000"/>
              <a:defRPr/>
            </a:pP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x-none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СВАК</a:t>
            </a:r>
            <a:r>
              <a:rPr lang="sr-Cyrl-BA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sr-Latn-R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5,5 </a:t>
            </a:r>
            <a:r>
              <a:rPr lang="x-none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ГОДИН</a:t>
            </a:r>
            <a:r>
              <a:rPr lang="sr-Cyrl-BA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x-none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ГУБИ СЕ</a:t>
            </a:r>
            <a:r>
              <a:rPr lang="sr-Cyrl-BA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hlink"/>
              </a:buClr>
              <a:buSzPct val="70000"/>
              <a:defRPr/>
            </a:pPr>
            <a:r>
              <a:rPr lang="sr-Cyrl-BA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x-none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ЈЕДНА</a:t>
            </a:r>
            <a:r>
              <a:rPr lang="sr-Cyrl-BA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ГЕНЕРАЦИЈА УЧЕНИКА </a:t>
            </a:r>
            <a:r>
              <a:rPr lang="sr-Cyrl-BA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x-none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C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2003/04–201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/1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x-none" altLang="en-US" sz="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C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2003/04–201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x-none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/1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Latn-C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x-none" altLang="en-US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33600" y="1503363"/>
            <a:ext cx="990600" cy="40957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33600" y="1925638"/>
            <a:ext cx="990600" cy="40957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4030663"/>
            <a:ext cx="4248150" cy="407987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затворено више од 80 школа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5313" y="4584700"/>
            <a:ext cx="4240212" cy="442913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око 900</a:t>
            </a:r>
            <a:r>
              <a:rPr lang="x-none" sz="2400" b="1" ker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одјељења мање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30575" y="4087813"/>
            <a:ext cx="914400" cy="40798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30575" y="4602163"/>
            <a:ext cx="914400" cy="40798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2825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Број уписаних ученика у основн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 школ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е у Републици Српској</a:t>
            </a:r>
          </a:p>
          <a:p>
            <a:pPr algn="ctr"/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у периоду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школске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1996/97-2018/19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. године</a:t>
            </a:r>
            <a:endParaRPr lang="sr-Latn-CS" altLang="en-US" sz="2000"/>
          </a:p>
        </p:txBody>
      </p:sp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82296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Број уписаних ученика у први разред основних школа </a:t>
            </a:r>
          </a:p>
          <a:p>
            <a:pPr algn="ctr"/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у Републици Српској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у периоду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школске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1996/97-2018/19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. године</a:t>
            </a:r>
            <a:endParaRPr lang="sr-Latn-CS" altLang="en-US" sz="200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990600"/>
            <a:ext cx="8237537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587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Број уписаних ученика у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средње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 школ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е у Републици Српској</a:t>
            </a:r>
          </a:p>
          <a:p>
            <a:pPr algn="ctr"/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у периоду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школске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1996/97-2018/19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. године</a:t>
            </a:r>
            <a:endParaRPr lang="sr-Latn-CS" altLang="en-US" sz="2000"/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066800"/>
            <a:ext cx="8291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66800" y="336550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Укупан број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активних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студената у Републици Српској 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у периоду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школске 2000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-2018/19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. године</a:t>
            </a:r>
            <a:endParaRPr lang="sr-Latn-CS" altLang="en-US" sz="2000"/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044575"/>
            <a:ext cx="8172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04800"/>
            <a:ext cx="8816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 Укупан б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рој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први пут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уписаних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студената (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бруцош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у Републици Српској 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     у периоду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школске 2000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-2018/19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. године</a:t>
            </a:r>
            <a:endParaRPr lang="sr-Latn-CS" altLang="en-US" sz="200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12825"/>
            <a:ext cx="78263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438150"/>
            <a:ext cx="8001000" cy="685800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400" b="1" dirty="0" smtClean="0">
                <a:latin typeface="Times New Roman" pitchFamily="18" charset="0"/>
              </a:rPr>
              <a:t>Фактори </a:t>
            </a:r>
            <a:r>
              <a:rPr lang="sr-Cyrl-CS" sz="2400" b="1" dirty="0" smtClean="0">
                <a:latin typeface="Times New Roman" pitchFamily="18" charset="0"/>
              </a:rPr>
              <a:t>демографск</a:t>
            </a:r>
            <a:r>
              <a:rPr lang="sr-Latn-CS" sz="2400" b="1" dirty="0" smtClean="0">
                <a:latin typeface="Times New Roman" pitchFamily="18" charset="0"/>
              </a:rPr>
              <a:t>ог</a:t>
            </a:r>
            <a:r>
              <a:rPr lang="sr-Cyrl-CS" sz="2400" b="1" dirty="0" smtClean="0">
                <a:latin typeface="Times New Roman" pitchFamily="18" charset="0"/>
              </a:rPr>
              <a:t> развој</a:t>
            </a:r>
            <a:r>
              <a:rPr lang="sr-Latn-CS" sz="2400" b="1" dirty="0" smtClean="0">
                <a:latin typeface="Times New Roman" pitchFamily="18" charset="0"/>
              </a:rPr>
              <a:t>а</a:t>
            </a:r>
            <a:r>
              <a:rPr lang="sr-Latn-CS" sz="2400" dirty="0" smtClean="0">
                <a:latin typeface="Times New Roman" pitchFamily="18" charset="0"/>
              </a:rPr>
              <a:t>:</a:t>
            </a:r>
            <a:endParaRPr lang="sr-Cyrl-CS" sz="2400" dirty="0" smtClean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688" y="990600"/>
            <a:ext cx="7467600" cy="5048250"/>
          </a:xfrm>
          <a:prstGeom prst="rec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x-non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Негативан природни прираштај</a:t>
            </a: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 2002. године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- у периоду </a:t>
            </a:r>
            <a:r>
              <a:rPr lang="x-non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2002-201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x-non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године  </a:t>
            </a:r>
            <a:r>
              <a:rPr lang="x-non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x-none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563</a:t>
            </a:r>
            <a:r>
              <a:rPr lang="x-none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x-none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x-non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популације</a:t>
            </a: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Републике Српске</a:t>
            </a: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hlink"/>
              </a:buClr>
              <a:buSzPct val="70000"/>
              <a:defRPr/>
            </a:pPr>
            <a:endParaRPr lang="sr-Latn-C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- у</a:t>
            </a:r>
            <a:r>
              <a:rPr lang="x-non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x-non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години  </a:t>
            </a:r>
            <a:r>
              <a:rPr lang="x-none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x-none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</a:t>
            </a:r>
            <a:r>
              <a:rPr lang="x-none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Cyrl-B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Пораст морталитета 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Старење становништва</a:t>
            </a: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- процјена за 201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годину </a:t>
            </a: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– млађих од 14 година 13,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– старијих од 65 година 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endParaRPr lang="x-none" sz="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x-non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Економске миграције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радно способног и </a:t>
            </a: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фертилног становништва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0" y="2590800"/>
            <a:ext cx="2209800" cy="4572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algn="ctr">
              <a:defRPr/>
            </a:pPr>
            <a:r>
              <a:rPr lang="sr-Latn-C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lang="en-U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&gt;N </a:t>
            </a:r>
            <a:r>
              <a:rPr lang="sr-Latn-C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 3</a:t>
            </a:r>
            <a:r>
              <a:rPr lang="en-U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sr-Latn-C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%</a:t>
            </a:r>
            <a:endParaRPr lang="en-U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66675"/>
          <a:ext cx="8610600" cy="6599242"/>
        </p:xfrm>
        <a:graphic>
          <a:graphicData uri="http://schemas.openxmlformats.org/drawingml/2006/table">
            <a:tbl>
              <a:tblPr/>
              <a:tblGrid>
                <a:gridCol w="1089025"/>
                <a:gridCol w="1108075"/>
                <a:gridCol w="1179513"/>
                <a:gridCol w="1089025"/>
                <a:gridCol w="1087437"/>
                <a:gridCol w="1089025"/>
                <a:gridCol w="1231900"/>
                <a:gridCol w="736600"/>
              </a:tblGrid>
              <a:tr h="5778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Година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Број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рођених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Школска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година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Основна школа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Средња школа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Упис на факултет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Укупно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 разред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Укупно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 разред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 година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(I пут)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1996.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12263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1995/96.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1997.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13757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1996/97.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127426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15079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50043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1998.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13527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1997/98.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127543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14743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51908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1999.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14500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1998/99.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125313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14859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53340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2000.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14191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1999/00.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121699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12964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54238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2001.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13699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2000/01.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118504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13102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54340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2002.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12336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2001/02.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114265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15286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52293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15983 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5396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2003.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10537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2002/03.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114098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14470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51948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15530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5977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2004.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10628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2003/04.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124802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11391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51577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14938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7112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2005.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10322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2004/05.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122434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12091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51556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14746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7646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2006.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10524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2005/06.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119405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11856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50754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14323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9134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2007.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10110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2006/07.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116451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11831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50858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14329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10508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2008.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10198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2007/08.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114999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11382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48821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12337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9260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2009.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10603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2008/09.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112884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10824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46938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12384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10463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2010.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10147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2009/10.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108322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10707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48225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14859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9796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2011.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9561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2010/11.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104625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10637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48788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13926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10258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2012.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9978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2011/12.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100966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10469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50452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13877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9126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2013.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9510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2012/13.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98599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10133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49367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11997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8559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2014.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9335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2013/14.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96524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10127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46421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11543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8538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2015.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9357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2014/15.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95223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10550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43975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11247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7856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2016.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9452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2015/16.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93670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10660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42089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11349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7554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2017.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9339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2016/17.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92312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10273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41136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10756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6513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2018.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2017/18</a:t>
                      </a:r>
                      <a:r>
                        <a:rPr kumimoji="0" lang="sr-Cyrl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90995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9841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39831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10236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5939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2019.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2018/19</a:t>
                      </a:r>
                      <a:r>
                        <a:rPr kumimoji="0" lang="sr-Cyrl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89645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9599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38615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10031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5427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46" marR="5714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001" name="Rectangle 2"/>
          <p:cNvSpPr>
            <a:spLocks noChangeArrowheads="1"/>
          </p:cNvSpPr>
          <p:nvPr/>
        </p:nvSpPr>
        <p:spPr bwMode="auto">
          <a:xfrm>
            <a:off x="8229600" y="6477000"/>
            <a:ext cx="685800" cy="225425"/>
          </a:xfrm>
          <a:prstGeom prst="rect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2743200"/>
            <a:ext cx="1381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0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2057400"/>
            <a:ext cx="138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004" name="Rectangle 2"/>
          <p:cNvSpPr>
            <a:spLocks noChangeArrowheads="1"/>
          </p:cNvSpPr>
          <p:nvPr/>
        </p:nvSpPr>
        <p:spPr bwMode="auto">
          <a:xfrm>
            <a:off x="1622425" y="1751013"/>
            <a:ext cx="685800" cy="225425"/>
          </a:xfrm>
          <a:prstGeom prst="rect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005" name="Picture 2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6650" y="3409950"/>
            <a:ext cx="139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006" name="Picture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9150" y="5562600"/>
            <a:ext cx="1254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0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4572000"/>
            <a:ext cx="1381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008" name="Picture 2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6650" y="3124200"/>
            <a:ext cx="749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009" name="Picture 2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6138" y="5257800"/>
            <a:ext cx="749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24000"/>
            <a:ext cx="7924800" cy="3505200"/>
          </a:xfrm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b="1" dirty="0" smtClean="0"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Cyrl-CS" sz="2400" dirty="0" smtClean="0">
                <a:latin typeface="Times New Roman" pitchFamily="18" charset="0"/>
              </a:rPr>
              <a:t>Пројекција становништва</a:t>
            </a:r>
            <a:r>
              <a:rPr lang="sr-Cyrl-CS" sz="2400" dirty="0">
                <a:latin typeface="Times New Roman" pitchFamily="18" charset="0"/>
              </a:rPr>
              <a:t> </a:t>
            </a:r>
            <a:r>
              <a:rPr lang="sr-Cyrl-CS" sz="2400" dirty="0" smtClean="0">
                <a:latin typeface="Times New Roman" pitchFamily="18" charset="0"/>
              </a:rPr>
              <a:t>потврђује интензивирање процеса старења</a:t>
            </a:r>
            <a:endParaRPr lang="sr-Latn-CS" sz="2400" dirty="0" smtClean="0"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Cyrl-CS" sz="2400" dirty="0" smtClean="0">
                <a:latin typeface="Times New Roman" pitchFamily="18" charset="0"/>
              </a:rPr>
              <a:t>Најмлађа старосна група до 19 година има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 константан пад удјела</a:t>
            </a:r>
            <a:endParaRPr lang="sr-Latn-CS" sz="2400" dirty="0" smtClean="0"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Cyrl-CS" sz="2400" dirty="0" smtClean="0">
                <a:latin typeface="Times New Roman" pitchFamily="18" charset="0"/>
              </a:rPr>
              <a:t>До 2025. године становништво Републике Српске </a:t>
            </a:r>
            <a:endParaRPr lang="sr-Latn-CS" sz="2400" dirty="0" smtClean="0"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Latn-CS" sz="2400" dirty="0" smtClean="0">
                <a:latin typeface="Times New Roman" pitchFamily="18" charset="0"/>
              </a:rPr>
              <a:t>     </a:t>
            </a:r>
            <a:r>
              <a:rPr lang="sr-Cyrl-CS" sz="2400" dirty="0" smtClean="0">
                <a:latin typeface="Times New Roman" pitchFamily="18" charset="0"/>
              </a:rPr>
              <a:t>ће имати обиљежје дубоке старости</a:t>
            </a:r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82613" y="6096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r>
              <a:rPr lang="sr-Cyrl-CS" sz="2400" b="1" dirty="0">
                <a:latin typeface="Times New Roman" pitchFamily="18" charset="0"/>
              </a:rPr>
              <a:t>Демографске пројекције и будућност </a:t>
            </a:r>
            <a:r>
              <a:rPr lang="sr-Cyrl-CS" sz="2400" b="1" dirty="0" smtClean="0">
                <a:latin typeface="Times New Roman" pitchFamily="18" charset="0"/>
              </a:rPr>
              <a:t>становништва Републике Српске</a:t>
            </a:r>
          </a:p>
          <a:p>
            <a:pPr algn="just" eaLnBrk="1" hangingPunct="1">
              <a:spcBef>
                <a:spcPts val="1200"/>
              </a:spcBef>
              <a:defRPr/>
            </a:pPr>
            <a:endParaRPr lang="sr-Cyrl-C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123950"/>
            <a:ext cx="7188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117600" y="381000"/>
            <a:ext cx="718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Број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становни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а Републике Српске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одине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en-US" sz="2000">
                <a:latin typeface="Times New Roman" pitchFamily="18" charset="0"/>
                <a:cs typeface="Times New Roman" pitchFamily="18" charset="0"/>
              </a:rPr>
              <a:t>и пројекција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altLang="en-US" sz="2000">
                <a:latin typeface="Times New Roman" pitchFamily="18" charset="0"/>
                <a:cs typeface="Times New Roman" pitchFamily="18" charset="0"/>
              </a:rPr>
              <a:t> 2033. годин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en-US" sz="20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различите</a:t>
            </a:r>
            <a:r>
              <a:rPr lang="ru-RU" altLang="en-US" sz="2000">
                <a:latin typeface="Times New Roman" pitchFamily="18" charset="0"/>
                <a:cs typeface="Times New Roman" pitchFamily="18" charset="0"/>
              </a:rPr>
              <a:t> варијант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е фертилитета</a:t>
            </a:r>
            <a:r>
              <a:rPr lang="ru-RU" altLang="en-US" sz="2000">
                <a:latin typeface="Times New Roman" pitchFamily="18" charset="0"/>
                <a:cs typeface="Times New Roman" pitchFamily="18" charset="0"/>
              </a:rPr>
              <a:t>)</a:t>
            </a:r>
            <a:endParaRPr lang="sr-Latn-C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04800" y="2286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Полно-старосна структура  становништва Републике Српске 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одине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>
                <a:latin typeface="Times New Roman" pitchFamily="18" charset="0"/>
                <a:cs typeface="Times New Roman" pitchFamily="18" charset="0"/>
              </a:rPr>
              <a:t>и пројекција за 2033. годину (константна варијанта)</a:t>
            </a:r>
            <a:endParaRPr lang="sr-Latn-CS" altLang="en-US" sz="2000"/>
          </a:p>
        </p:txBody>
      </p:sp>
      <p:pic>
        <p:nvPicPr>
          <p:cNvPr id="35843" name="Picture 4" descr="C:\Users\User\Desktop\Grafikoni za knjigu 2018\72. График 72. Стање 2013. године  и пројекција полно-старосне структуре становништва Републике Српске за 2033. годину (константна варијанта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725" y="946150"/>
            <a:ext cx="66230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431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Прогноза уписне политике за основце, средњошколце и студенте </a:t>
            </a:r>
          </a:p>
          <a:p>
            <a:pPr algn="ctr"/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у Републици Српској 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у периоду 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Latn-CS" altLang="en-US" sz="200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BA" altLang="en-US" sz="2000">
                <a:latin typeface="Times New Roman" pitchFamily="18" charset="0"/>
                <a:cs typeface="Times New Roman" pitchFamily="18" charset="0"/>
              </a:rPr>
              <a:t>. године</a:t>
            </a:r>
            <a:endParaRPr lang="sr-Latn-CS" altLang="en-US" sz="2000"/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1141413"/>
            <a:ext cx="755967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990600" y="838200"/>
            <a:ext cx="7696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endParaRPr lang="en-US" altLang="en-US" sz="800" b="1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25000"/>
              </a:lnSpc>
              <a:buFontTx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Затварањ</a:t>
            </a:r>
            <a:r>
              <a:rPr lang="sr-Cyrl-BA" altLang="en-US" sz="24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школа</a:t>
            </a:r>
          </a:p>
          <a:p>
            <a:pPr indent="457200">
              <a:lnSpc>
                <a:spcPct val="125000"/>
              </a:lnSpc>
              <a:buFontTx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Укидањ</a:t>
            </a:r>
            <a:r>
              <a:rPr lang="sr-Cyrl-BA" altLang="en-US" sz="24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одјељења</a:t>
            </a:r>
          </a:p>
          <a:p>
            <a:pPr indent="457200">
              <a:lnSpc>
                <a:spcPct val="125000"/>
              </a:lnSpc>
              <a:buFontTx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Суфицит наставног кадра</a:t>
            </a:r>
          </a:p>
          <a:p>
            <a:pPr indent="457200">
              <a:lnSpc>
                <a:spcPct val="125000"/>
              </a:lnSpc>
              <a:buFontTx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Смањењ</a:t>
            </a:r>
            <a:r>
              <a:rPr lang="sr-Cyrl-BA" altLang="en-US" sz="24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уписа у основне и средње школе</a:t>
            </a:r>
          </a:p>
          <a:p>
            <a:pPr indent="457200">
              <a:lnSpc>
                <a:spcPct val="125000"/>
              </a:lnSpc>
              <a:buFontTx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Смањењ</a:t>
            </a:r>
            <a:r>
              <a:rPr lang="sr-Cyrl-BA" altLang="en-US" sz="24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уписа на факултете</a:t>
            </a:r>
          </a:p>
          <a:p>
            <a:pPr indent="457200">
              <a:lnSpc>
                <a:spcPct val="125000"/>
              </a:lnSpc>
              <a:buFontTx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Смањењ</a:t>
            </a:r>
            <a:r>
              <a:rPr lang="sr-Cyrl-BA" altLang="en-US" sz="24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радног контингента</a:t>
            </a:r>
            <a:endParaRPr lang="sr-Cyrl-BA" altLang="en-US" sz="240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25000"/>
              </a:lnSpc>
              <a:buFontTx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Додатни терет</a:t>
            </a:r>
            <a:r>
              <a:rPr lang="sr-Cyrl-BA" altLang="en-US" sz="240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за фондове</a:t>
            </a:r>
          </a:p>
          <a:p>
            <a:pPr indent="457200">
              <a:lnSpc>
                <a:spcPct val="125000"/>
              </a:lnSpc>
              <a:buFontTx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Смањењ</a:t>
            </a:r>
            <a:r>
              <a:rPr lang="sr-Cyrl-BA" altLang="en-US" sz="24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репродуктивног контингента</a:t>
            </a:r>
          </a:p>
          <a:p>
            <a:pPr indent="457200">
              <a:lnSpc>
                <a:spcPct val="125000"/>
              </a:lnSpc>
              <a:buFontTx/>
              <a:buChar char="•"/>
            </a:pPr>
            <a:r>
              <a:rPr lang="sr-Cyrl-BA" altLang="en-US" sz="2400">
                <a:latin typeface="Times New Roman" pitchFamily="18" charset="0"/>
                <a:cs typeface="Times New Roman" pitchFamily="18" charset="0"/>
              </a:rPr>
              <a:t>Интензивирање процеса старења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25000"/>
              </a:lnSpc>
              <a:buFontTx/>
              <a:buChar char="•"/>
            </a:pPr>
            <a:r>
              <a:rPr lang="sr-Cyrl-BA" altLang="en-US" sz="2400">
                <a:latin typeface="Times New Roman" pitchFamily="18" charset="0"/>
                <a:cs typeface="Times New Roman" pitchFamily="18" charset="0"/>
              </a:rPr>
              <a:t>Повећање у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купне депопулације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sr-Cyrl-CS" sz="2400" b="1" dirty="0" smtClean="0">
                <a:latin typeface="Times New Roman" pitchFamily="18" charset="0"/>
              </a:rPr>
              <a:t>Посљедице демографске рецесије: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endParaRPr lang="sr-Cyrl-C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609600"/>
            <a:ext cx="7391400" cy="5029200"/>
          </a:xfrm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381000" indent="-381000" algn="just" eaLnBrk="1" hangingPunct="1">
              <a:lnSpc>
                <a:spcPct val="125000"/>
              </a:lnSpc>
              <a:spcBef>
                <a:spcPts val="0"/>
              </a:spcBef>
              <a:defRPr/>
            </a:pPr>
            <a:r>
              <a:rPr lang="sr-Latn-CS" sz="2400" b="1" dirty="0" smtClean="0">
                <a:latin typeface="Times New Roman" pitchFamily="18" charset="0"/>
              </a:rPr>
              <a:t>Претпоставке за рехабилитацију рађања </a:t>
            </a:r>
            <a:r>
              <a:rPr lang="ru-RU" sz="2400" b="1" dirty="0" smtClean="0">
                <a:latin typeface="Times New Roman" pitchFamily="18" charset="0"/>
              </a:rPr>
              <a:t>:</a:t>
            </a:r>
            <a:r>
              <a:rPr lang="ru-RU" sz="800" b="1" dirty="0" smtClean="0">
                <a:latin typeface="Times New Roman" pitchFamily="18" charset="0"/>
              </a:rPr>
              <a:t> </a:t>
            </a:r>
          </a:p>
          <a:p>
            <a:pPr marL="381000" indent="-381000" algn="just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381000" indent="-381000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sr-Latn-CS" sz="2400" dirty="0" smtClean="0">
                <a:latin typeface="Times New Roman" pitchFamily="18" charset="0"/>
              </a:rPr>
              <a:t>Здрава популациона клима у друштву</a:t>
            </a:r>
            <a:endParaRPr lang="sr-Cyrl-CS" sz="2400" dirty="0" smtClean="0">
              <a:latin typeface="Times New Roman" pitchFamily="18" charset="0"/>
            </a:endParaRPr>
          </a:p>
          <a:p>
            <a:pPr marL="381000" indent="-381000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sr-Latn-CS" sz="2400" dirty="0" smtClean="0">
                <a:latin typeface="Times New Roman" pitchFamily="18" charset="0"/>
              </a:rPr>
              <a:t>Здравље жене и дјетета и промоција материнства</a:t>
            </a:r>
            <a:endParaRPr lang="sr-Cyrl-CS" sz="2400" dirty="0" smtClean="0">
              <a:latin typeface="Times New Roman" pitchFamily="18" charset="0"/>
            </a:endParaRPr>
          </a:p>
          <a:p>
            <a:pPr marL="381000" indent="-381000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sr-Latn-CS" sz="2400" dirty="0" smtClean="0">
                <a:latin typeface="Times New Roman" pitchFamily="18" charset="0"/>
              </a:rPr>
              <a:t>Дјечији додатак и стимулација мајчинства</a:t>
            </a:r>
            <a:endParaRPr lang="sr-Cyrl-CS" sz="2400" dirty="0" smtClean="0">
              <a:latin typeface="Times New Roman" pitchFamily="18" charset="0"/>
            </a:endParaRPr>
          </a:p>
          <a:p>
            <a:pPr marL="381000" indent="-381000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sr-Latn-CS" sz="2400" dirty="0" smtClean="0">
                <a:latin typeface="Times New Roman" pitchFamily="18" charset="0"/>
              </a:rPr>
              <a:t>Унапређење друштвене бриге о дјеци</a:t>
            </a:r>
            <a:endParaRPr lang="sr-Cyrl-CS" sz="2400" dirty="0" smtClean="0">
              <a:latin typeface="Times New Roman" pitchFamily="18" charset="0"/>
            </a:endParaRPr>
          </a:p>
          <a:p>
            <a:pPr marL="381000" indent="-381000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sr-Latn-CS" sz="2400" dirty="0" smtClean="0">
                <a:latin typeface="Times New Roman" pitchFamily="18" charset="0"/>
              </a:rPr>
              <a:t>Рјешавање проблема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неплодности</a:t>
            </a:r>
            <a:endParaRPr lang="sr-Cyrl-CS" sz="2400" dirty="0" smtClean="0">
              <a:latin typeface="Times New Roman" pitchFamily="18" charset="0"/>
            </a:endParaRPr>
          </a:p>
          <a:p>
            <a:pPr marL="381000" indent="-381000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sr-Latn-CS" sz="2400" dirty="0" smtClean="0">
                <a:latin typeface="Times New Roman" pitchFamily="18" charset="0"/>
              </a:rPr>
              <a:t>Задржавање становништва у руралним срединама</a:t>
            </a:r>
            <a:endParaRPr lang="sr-Cyrl-CS" sz="2400" dirty="0" smtClean="0">
              <a:latin typeface="Times New Roman" pitchFamily="18" charset="0"/>
            </a:endParaRPr>
          </a:p>
          <a:p>
            <a:pPr marL="381000" indent="-381000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sr-Latn-CS" sz="2400" dirty="0" smtClean="0">
                <a:latin typeface="Times New Roman" pitchFamily="18" charset="0"/>
              </a:rPr>
              <a:t>Спремност за прихватање пронаталитних мјера</a:t>
            </a:r>
            <a:endParaRPr lang="sr-Cyrl-CS" sz="2400" dirty="0" smtClean="0">
              <a:latin typeface="Times New Roman" pitchFamily="18" charset="0"/>
            </a:endParaRPr>
          </a:p>
          <a:p>
            <a:pPr marL="381000" indent="-381000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sr-Latn-CS" sz="2400" dirty="0" smtClean="0">
                <a:latin typeface="Times New Roman" pitchFamily="18" charset="0"/>
              </a:rPr>
              <a:t>Смањење разлика између реализованог и </a:t>
            </a:r>
            <a:endParaRPr lang="sr-Cyrl-BA" sz="24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sr-Cyrl-BA" sz="2400" dirty="0">
                <a:latin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</a:rPr>
              <a:t>    </a:t>
            </a:r>
            <a:r>
              <a:rPr lang="sr-Latn-CS" sz="2400" dirty="0" smtClean="0">
                <a:latin typeface="Times New Roman" pitchFamily="18" charset="0"/>
              </a:rPr>
              <a:t>жељеног броја дјеце</a:t>
            </a: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4294967295"/>
          </p:nvPr>
        </p:nvSpPr>
        <p:spPr>
          <a:xfrm>
            <a:off x="533400" y="609600"/>
            <a:ext cx="8153400" cy="4495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CS" sz="2400" b="1" dirty="0" smtClean="0">
                <a:latin typeface="Times New Roman" pitchFamily="18" charset="0"/>
              </a:rPr>
              <a:t>	Препоруке :</a:t>
            </a:r>
            <a:endParaRPr lang="sr-Cyrl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Cyrl-CS" sz="2400" dirty="0" smtClean="0">
                <a:latin typeface="Times New Roman" pitchFamily="18" charset="0"/>
              </a:rPr>
              <a:t>Систематизовати постојеће мјере популационе политике</a:t>
            </a:r>
            <a:r>
              <a:rPr lang="sr-Latn-CS" sz="2400" dirty="0" smtClean="0">
                <a:latin typeface="Times New Roman" pitchFamily="18" charset="0"/>
              </a:rPr>
              <a:t> како на државном, тако и на локалном нивоу</a:t>
            </a: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CS" sz="800" dirty="0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Cyrl-CS" sz="2400" dirty="0" smtClean="0">
                <a:latin typeface="Times New Roman" pitchFamily="18" charset="0"/>
              </a:rPr>
              <a:t>Раздвојити мјере социјалне и популационе политике</a:t>
            </a:r>
            <a:r>
              <a:rPr lang="sr-Latn-CS" sz="2400" dirty="0" smtClean="0">
                <a:latin typeface="Times New Roman" pitchFamily="18" charset="0"/>
              </a:rPr>
              <a:t> и усмјерити их у пронаталитетне сврхе</a:t>
            </a: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Latn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CS" sz="2400" dirty="0" smtClean="0">
                <a:latin typeface="Times New Roman" pitchFamily="18" charset="0"/>
              </a:rPr>
              <a:t>Увођење специфичних мјера популационе политике</a:t>
            </a: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Latn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CS" sz="2400" dirty="0" smtClean="0">
                <a:latin typeface="Times New Roman" pitchFamily="18" charset="0"/>
              </a:rPr>
              <a:t>Просторно диференцирати мјере популационе политике</a:t>
            </a:r>
            <a:endParaRPr lang="sr-Cyrl-CS" sz="24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sr-Cyrl-CS" sz="2400" dirty="0" smtClean="0">
              <a:latin typeface="Times New Roman" pitchFamily="18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sr-Cyrl-C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idx="4294967295"/>
          </p:nvPr>
        </p:nvSpPr>
        <p:spPr>
          <a:xfrm>
            <a:off x="762000" y="762000"/>
            <a:ext cx="7620000" cy="4267200"/>
          </a:xfrm>
        </p:spPr>
        <p:txBody>
          <a:bodyPr/>
          <a:lstStyle/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en-U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Cyrl-CS" sz="2400" dirty="0" smtClean="0">
                <a:latin typeface="Times New Roman" pitchFamily="18" charset="0"/>
              </a:rPr>
              <a:t>Појачати популациону </a:t>
            </a:r>
            <a:r>
              <a:rPr lang="sr-Cyrl-CS" sz="2400" dirty="0" smtClean="0">
                <a:latin typeface="Times New Roman" pitchFamily="18" charset="0"/>
              </a:rPr>
              <a:t>обуку </a:t>
            </a:r>
            <a:r>
              <a:rPr lang="sr-Cyrl-CS" sz="2400" dirty="0" smtClean="0">
                <a:latin typeface="Times New Roman" pitchFamily="18" charset="0"/>
              </a:rPr>
              <a:t>на свим нивоима образовног система</a:t>
            </a:r>
            <a:endParaRPr lang="sr-Latn-CS" sz="24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Cyrl-CS" sz="2400" dirty="0" smtClean="0">
                <a:latin typeface="Times New Roman" pitchFamily="18" charset="0"/>
              </a:rPr>
              <a:t>Покретањем савјетовалишта за младе </a:t>
            </a: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Cyrl-CS" sz="2400" dirty="0" smtClean="0">
                <a:latin typeface="Times New Roman" pitchFamily="18" charset="0"/>
              </a:rPr>
              <a:t>        повећати промоцију репродуктивног здравља</a:t>
            </a:r>
          </a:p>
          <a:p>
            <a:pPr marL="609600" indent="-609600"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Cyrl-CS" sz="2400" dirty="0" smtClean="0">
                <a:latin typeface="Times New Roman" pitchFamily="18" charset="0"/>
              </a:rPr>
              <a:t>Основати Завод за планирање породице и популациону политику Републике Српске</a:t>
            </a:r>
          </a:p>
          <a:p>
            <a:pPr marL="609600" indent="-609600"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Cyrl-CS" sz="2400" dirty="0" smtClean="0">
                <a:latin typeface="Times New Roman" pitchFamily="18" charset="0"/>
              </a:rPr>
              <a:t>Израдити </a:t>
            </a:r>
            <a:r>
              <a:rPr lang="en-US" sz="2400" dirty="0" smtClean="0">
                <a:latin typeface="Times New Roman" pitchFamily="18" charset="0"/>
              </a:rPr>
              <a:t>С</a:t>
            </a:r>
            <a:r>
              <a:rPr lang="sr-Cyrl-CS" sz="2400" dirty="0" smtClean="0">
                <a:latin typeface="Times New Roman" pitchFamily="18" charset="0"/>
              </a:rPr>
              <a:t>тратегију демографског развоја Републике Српске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" y="12954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RS" sz="2400" dirty="0">
                <a:latin typeface="Times New Roman" pitchFamily="18" charset="0"/>
              </a:rPr>
              <a:t>Препозната као важан елемент популационе политике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Latn-CS" sz="2400" dirty="0">
                <a:latin typeface="Times New Roman" pitchFamily="18" charset="0"/>
              </a:rPr>
              <a:t>        на Петој међународној конференцији у Каиру 1994. </a:t>
            </a:r>
            <a:r>
              <a:rPr lang="sr-Latn-CS" sz="2400" dirty="0" smtClean="0">
                <a:latin typeface="Times New Roman" pitchFamily="18" charset="0"/>
              </a:rPr>
              <a:t>године</a:t>
            </a:r>
            <a:endParaRPr lang="sr-Cyrl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Latn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CS" sz="2400" dirty="0" smtClean="0">
                <a:latin typeface="Times New Roman" pitchFamily="18" charset="0"/>
              </a:rPr>
              <a:t>Процес који има за циљ да утиче на промјену система вриједности, ставова и понашања и личне улоге и одговорности појединаца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Latn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CS" sz="2400" dirty="0" smtClean="0">
                <a:latin typeface="Times New Roman" pitchFamily="18" charset="0"/>
              </a:rPr>
              <a:t>Програм популационе обуке се односи на активирање демографских знања, породичних вриједности и очувања репродуктивног здравља кроз систем образовања и васпитања у школама Републике </a:t>
            </a:r>
            <a:r>
              <a:rPr lang="sr-Latn-CS" sz="2400" dirty="0" smtClean="0">
                <a:latin typeface="Times New Roman" pitchFamily="18" charset="0"/>
              </a:rPr>
              <a:t>Српске</a:t>
            </a:r>
            <a:endParaRPr lang="sr-Latn-CS" sz="2400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sr-Latn-CS" sz="24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sr-Cyrl-CS" sz="24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sr-Cyrl-CS" sz="2400" dirty="0" smtClean="0">
              <a:latin typeface="Times New Roman" pitchFamily="18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sr-Cyrl-CS" sz="2400" dirty="0" smtClean="0">
              <a:latin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9438" y="642938"/>
            <a:ext cx="765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sr-Cyrl-CS" sz="2400" b="1" dirty="0" smtClean="0">
                <a:latin typeface="Times New Roman" pitchFamily="18" charset="0"/>
              </a:rPr>
              <a:t>По</a:t>
            </a:r>
            <a:r>
              <a:rPr lang="sr-Latn-RS" sz="2400" b="1" dirty="0" smtClean="0">
                <a:latin typeface="Times New Roman" pitchFamily="18" charset="0"/>
              </a:rPr>
              <a:t>пулациона обука у функцији постицаја рађања</a:t>
            </a:r>
            <a:r>
              <a:rPr lang="sr-Cyrl-CS" sz="2400" b="1" dirty="0" smtClean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endParaRPr lang="sr-Cyrl-CS" sz="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04800"/>
            <a:ext cx="8153400" cy="533400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defRPr/>
            </a:pPr>
            <a:r>
              <a:rPr lang="sr-Cyrl-BA" sz="2400" b="1" dirty="0">
                <a:latin typeface="Times New Roman" pitchFamily="18" charset="0"/>
              </a:rPr>
              <a:t>Р</a:t>
            </a:r>
            <a:r>
              <a:rPr lang="sr-Latn-CS" sz="2400" b="1" dirty="0" smtClean="0">
                <a:latin typeface="Times New Roman" pitchFamily="18" charset="0"/>
              </a:rPr>
              <a:t>езултати Пописа становништва 2013.</a:t>
            </a:r>
            <a:r>
              <a:rPr lang="sr-Cyrl-BA" sz="2400" b="1" dirty="0" smtClean="0">
                <a:latin typeface="Times New Roman" pitchFamily="18" charset="0"/>
              </a:rPr>
              <a:t> године</a:t>
            </a:r>
            <a:endParaRPr lang="sr-Cyrl-CS" sz="2400" dirty="0" smtClean="0">
              <a:latin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4650" y="762000"/>
            <a:ext cx="8077200" cy="5080000"/>
          </a:xfrm>
          <a:prstGeom prst="rec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endParaRPr lang="sr-Cyrl-BA" sz="800" dirty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Cyrl-BA" sz="2400" dirty="0">
                <a:latin typeface="Times New Roman" pitchFamily="18" charset="0"/>
              </a:rPr>
              <a:t>Према п</a:t>
            </a:r>
            <a:r>
              <a:rPr lang="en-US" sz="2400" dirty="0">
                <a:latin typeface="Times New Roman" pitchFamily="18" charset="0"/>
              </a:rPr>
              <a:t>o</a:t>
            </a:r>
            <a:r>
              <a:rPr lang="sr-Cyrl-BA" sz="2400" dirty="0">
                <a:latin typeface="Times New Roman" pitchFamily="18" charset="0"/>
              </a:rPr>
              <a:t>пису 2013. године 1.170.342 становника</a:t>
            </a:r>
            <a:endParaRPr lang="sr-Latn-CS" sz="2400" dirty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endParaRPr lang="sr-Latn-CS" sz="800" dirty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Cyrl-BA" sz="2400" dirty="0">
                <a:latin typeface="Times New Roman" pitchFamily="18" charset="0"/>
              </a:rPr>
              <a:t>Апсолутно с</a:t>
            </a:r>
            <a:r>
              <a:rPr lang="sr-Latn-CS" sz="2400" dirty="0">
                <a:latin typeface="Times New Roman" pitchFamily="18" charset="0"/>
              </a:rPr>
              <a:t>мањење у односу на 1991. годину </a:t>
            </a:r>
          </a:p>
          <a:p>
            <a:pPr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sz="2400" dirty="0">
                <a:latin typeface="Times New Roman" pitchFamily="18" charset="0"/>
              </a:rPr>
              <a:t>     за </a:t>
            </a:r>
            <a:r>
              <a:rPr lang="sr-Cyrl-CS" sz="2400" b="1" dirty="0">
                <a:latin typeface="Times New Roman" pitchFamily="18" charset="0"/>
              </a:rPr>
              <a:t>3</a:t>
            </a:r>
            <a:r>
              <a:rPr lang="sr-Latn-RS" sz="2400" b="1" dirty="0">
                <a:latin typeface="Times New Roman" pitchFamily="18" charset="0"/>
              </a:rPr>
              <a:t>99</a:t>
            </a:r>
            <a:r>
              <a:rPr lang="sr-Cyrl-CS" sz="2400" b="1" dirty="0">
                <a:latin typeface="Times New Roman" pitchFamily="18" charset="0"/>
              </a:rPr>
              <a:t>.</a:t>
            </a:r>
            <a:r>
              <a:rPr lang="sr-Latn-RS" sz="2400" b="1" dirty="0">
                <a:latin typeface="Times New Roman" pitchFamily="18" charset="0"/>
              </a:rPr>
              <a:t>823</a:t>
            </a:r>
            <a:r>
              <a:rPr lang="sr-Cyrl-CS" sz="2400" dirty="0">
                <a:latin typeface="Times New Roman" pitchFamily="18" charset="0"/>
              </a:rPr>
              <a:t> становника</a:t>
            </a:r>
            <a:endParaRPr lang="sr-Latn-CS" sz="2400" dirty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endParaRPr lang="sr-Latn-CS" sz="800" dirty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Latn-C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Процјена за 201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C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годину 1.1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sr-Latn-C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902</a:t>
            </a:r>
            <a:r>
              <a:rPr lang="sr-Latn-C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становника</a:t>
            </a:r>
          </a:p>
          <a:p>
            <a:pPr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r>
              <a:rPr lang="sr-Latn-C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(за 5 година мање за 23.277 становника)</a:t>
            </a:r>
          </a:p>
          <a:p>
            <a:pPr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endParaRPr lang="sr-Latn-CS" sz="8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Latn-C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x-none" sz="2400" ker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sr-Cyrl-B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више од </a:t>
            </a:r>
            <a:r>
              <a:rPr lang="sr-Latn-C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x-none" sz="2400" ker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sr-Cyrl-B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простора</a:t>
            </a:r>
            <a:r>
              <a:rPr lang="x-none" sz="2400" ker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природна депопулација</a:t>
            </a: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endParaRPr lang="sr-Latn-CS" sz="8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Latn-C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x-none" sz="2400" ker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 20% насеља испод 10</a:t>
            </a:r>
            <a:r>
              <a:rPr lang="sr-Latn-R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а 8% б</a:t>
            </a:r>
            <a:r>
              <a:rPr lang="sr-Cyrl-B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ез становништва</a:t>
            </a:r>
            <a:endParaRPr lang="sr-Latn-R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endParaRPr lang="sr-Latn-RS" sz="8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 2.756 насеља само у 346 (или 12%) </a:t>
            </a:r>
            <a:r>
              <a:rPr lang="x-non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повећање броја становника</a:t>
            </a:r>
            <a:endParaRPr lang="sr-Latn-R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R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70000"/>
              <a:defRPr/>
            </a:pPr>
            <a:endParaRPr lang="sr-Latn-CS" sz="8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6050" y="2020888"/>
            <a:ext cx="914400" cy="4572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algn="ctr">
              <a:defRPr/>
            </a:pPr>
            <a:r>
              <a:rPr lang="sr-Latn-C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sr-Cyrl-BA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sr-Latn-C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5%</a:t>
            </a:r>
            <a:endParaRPr lang="en-U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3200" y="762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Latn-CS" sz="800" dirty="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sr-Latn-CS" sz="2400" smtClean="0">
                <a:latin typeface="Times New Roman" pitchFamily="18" charset="0"/>
              </a:rPr>
              <a:t>Популациона обука претпоставља промоцију система вриједности и стила живота путем ширења знања о демографским процесима и факторима и одговорног понашања појединаца у сфери породичног живота, брака, одгајања дјеце и односа мушкарца и жене у савременој култури, међугенерецијске солидарности, репродуктивног здравља и свијести о будућности заједнице којој се припада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Latn-CS" sz="8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sr-Latn-CS" sz="2400" dirty="0" smtClean="0">
                <a:latin typeface="Times New Roman" pitchFamily="18" charset="0"/>
              </a:rPr>
              <a:t>Прави резултати се не могу брзо очекивати, али са дугорочном и систематичном примјеном популационе 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Latn-CS" sz="2400" dirty="0">
                <a:latin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</a:rPr>
              <a:t>       обуке формира се репродуктивна свијест , чиме се ствара 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r-Latn-CS" sz="2400" dirty="0">
                <a:latin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</a:rPr>
              <a:t>       и позитивна полулациона клима у друштву</a:t>
            </a:r>
            <a:endParaRPr lang="sr-Latn-CS" sz="2400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sr-Latn-CS" sz="24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sr-Cyrl-CS" sz="2400" dirty="0" smtClean="0">
              <a:latin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sr-Cyrl-CS" sz="800" dirty="0" smtClean="0">
              <a:latin typeface="Times New Roman" pitchFamily="18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sr-Cyrl-CS" sz="2400" dirty="0" smtClean="0">
              <a:latin typeface="Times New Roman" pitchFamily="18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sr-Cyrl-C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206375" y="152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sr-Latn-RS" sz="2000" b="1" dirty="0">
                <a:latin typeface="Times New Roman" pitchFamily="18" charset="0"/>
              </a:rPr>
              <a:t>      Литература: </a:t>
            </a:r>
            <a:endParaRPr lang="sr-Cyrl-CS" sz="2000" b="1" dirty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sr-Cyrl-CS" sz="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hr-HR" sz="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4035" name="Picture 4" descr="C:\Users\User\Desktop\Knjige za prezentaciju Demografije\Monografija Demografske determinante populacione politike Republike Srpske - 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3527425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C:\Users\User\Desktop\Knjige za prezentaciju Demografije\Stanovništvo Republike Srpske - demografski faktori i pokazatelj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96900"/>
            <a:ext cx="3392488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4949825" y="5662613"/>
            <a:ext cx="3395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https://pmf.unibl.org/stanovnistvo-republike-srpske/</a:t>
            </a:r>
            <a:endParaRPr lang="en-US"/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665163" y="5662613"/>
            <a:ext cx="35480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https://pmf.unibl.org/demografske-determinante-populacione-politike-republike-srpske-2/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Untitled-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74700"/>
            <a:ext cx="8548688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206375" y="304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sr-Cyrl-CS" sz="2000" b="1" dirty="0">
                <a:latin typeface="Times New Roman" pitchFamily="18" charset="0"/>
              </a:rPr>
              <a:t>У м ј е с т о   з а к љ у ч к а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sr-Cyrl-CS" sz="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hr-HR" sz="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latin typeface="Times New Roman" pitchFamily="18" charset="0"/>
                <a:cs typeface="Times New Roman" pitchFamily="18" charset="0"/>
              </a:rPr>
              <a:t>Међупописна п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ромјен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 број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 становника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Републи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ци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 Српск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ој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 у периоду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1991-2013. године</a:t>
            </a:r>
            <a:endParaRPr lang="sr-Latn-CS" altLang="en-US"/>
          </a:p>
        </p:txBody>
      </p:sp>
      <p:pic>
        <p:nvPicPr>
          <p:cNvPr id="7171" name="Picture 4" descr="C:\Users\User\Desktop\Кartogrami za knjigu - 2018\10.  Међупописна промјена броја становника у градовима и општинама Републике Српске у периоду 1991–2013. годи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8938"/>
            <a:ext cx="49022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Број становника по насељеним мјестима Републике Српске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2013. године</a:t>
            </a:r>
            <a:r>
              <a:rPr lang="sr-Cyrl-BA" altLang="en-US">
                <a:latin typeface="Times New Roman" pitchFamily="18" charset="0"/>
                <a:cs typeface="Times New Roman" pitchFamily="18" charset="0"/>
              </a:rPr>
              <a:t> </a:t>
            </a:r>
            <a:endParaRPr lang="sr-Latn-CS" altLang="en-US"/>
          </a:p>
        </p:txBody>
      </p:sp>
      <p:pic>
        <p:nvPicPr>
          <p:cNvPr id="8195" name="Picture 4" descr="C:\Users\User\Desktop\Кartogrami za knjigu - 2018\13. Просторна дистрибуција становништва по насељеним мјестима Републике Српске према Попису 2013. годи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54013"/>
            <a:ext cx="4924425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72200" y="452438"/>
            <a:ext cx="2514600" cy="4572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algn="ctr">
              <a:defRPr/>
            </a:pPr>
            <a:r>
              <a:rPr lang="sr-Latn-BA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 </a:t>
            </a:r>
            <a:r>
              <a:rPr lang="x-none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= </a:t>
            </a:r>
            <a:r>
              <a:rPr lang="sr-Latn-BA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9.</a:t>
            </a:r>
            <a:r>
              <a:rPr lang="sr-Latn-R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568</a:t>
            </a:r>
            <a:r>
              <a:rPr lang="x-none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(201</a:t>
            </a:r>
            <a:r>
              <a:rPr lang="sr-Latn-R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lang="x-none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.)</a:t>
            </a:r>
            <a:endParaRPr lang="en-U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444500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ts val="12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Latn-C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Наталитет</a:t>
            </a:r>
            <a:endParaRPr lang="sr-Cyrl-C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84238"/>
            <a:ext cx="8229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4675" y="457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ts val="12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Latn-C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Морталитет</a:t>
            </a:r>
            <a:endParaRPr lang="sr-Cyrl-C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43600" y="457200"/>
            <a:ext cx="2600325" cy="4572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algn="ctr">
              <a:defRPr/>
            </a:pPr>
            <a:r>
              <a:rPr lang="sr-Cyrl-BA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 </a:t>
            </a:r>
            <a:r>
              <a:rPr lang="x-none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= </a:t>
            </a:r>
            <a:r>
              <a:rPr lang="sr-Latn-C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sr-Latn-R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sr-Cyrl-BA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sr-Latn-R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763</a:t>
            </a:r>
            <a:r>
              <a:rPr lang="x-none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(201</a:t>
            </a:r>
            <a:r>
              <a:rPr lang="sr-Latn-R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lang="x-none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.)</a:t>
            </a:r>
            <a:endParaRPr lang="en-U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38" y="914400"/>
            <a:ext cx="7685087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60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ts val="12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sr-Latn-C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Природни прираштај</a:t>
            </a:r>
            <a:endParaRPr lang="sr-Cyrl-C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61050" y="609600"/>
            <a:ext cx="2673350" cy="4572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algn="ctr">
              <a:defRPr/>
            </a:pPr>
            <a:r>
              <a:rPr lang="sr-Cyrl-BA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Ј</a:t>
            </a:r>
            <a:r>
              <a:rPr lang="x-none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= </a:t>
            </a:r>
            <a:r>
              <a:rPr lang="sr-Latn-C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sr-Latn-R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sr-Cyrl-BA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sr-Latn-R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195</a:t>
            </a:r>
            <a:r>
              <a:rPr lang="x-none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(201</a:t>
            </a:r>
            <a:r>
              <a:rPr lang="sr-Latn-R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lang="x-none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.)</a:t>
            </a:r>
            <a:endParaRPr lang="en-U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1066800"/>
            <a:ext cx="7764462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4742</TotalTime>
  <Words>1708</Words>
  <Application>Microsoft Office PowerPoint</Application>
  <PresentationFormat>On-screen Show (4:3)</PresentationFormat>
  <Paragraphs>556</Paragraphs>
  <Slides>42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Garamond</vt:lpstr>
      <vt:lpstr>Arial</vt:lpstr>
      <vt:lpstr>Wingdings</vt:lpstr>
      <vt:lpstr>Calibri</vt:lpstr>
      <vt:lpstr>Times New Roman</vt:lpstr>
      <vt:lpstr>Cambria</vt:lpstr>
      <vt:lpstr>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Demografija</dc:title>
  <dc:creator>Prof.dr Drasko Marinkovic</dc:creator>
  <cp:lastModifiedBy>unibl</cp:lastModifiedBy>
  <cp:revision>765</cp:revision>
  <dcterms:created xsi:type="dcterms:W3CDTF">2007-06-02T07:33:39Z</dcterms:created>
  <dcterms:modified xsi:type="dcterms:W3CDTF">2019-08-20T21:59:55Z</dcterms:modified>
</cp:coreProperties>
</file>