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EBCB0A-07E1-4D91-8444-E93BBFA1E36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770878-3D6B-4BFF-82A4-12ED67DAEF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143932" cy="3357586"/>
          </a:xfrm>
        </p:spPr>
        <p:txBody>
          <a:bodyPr>
            <a:noAutofit/>
          </a:bodyPr>
          <a:lstStyle/>
          <a:p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ВЈЕРОУЧИТЕЉ У ВАСПИТНО-ОБРАЗОВНОМ ПРОЦЕСУ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29066"/>
            <a:ext cx="9144000" cy="271464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r-Cyrl-RS" dirty="0" smtClean="0"/>
              <a:t>ВЈЕРОУЧИТЕЉ СВЈЕДОЧИ У ШКОЛИ БЛАГОДАТНИ ЖИВОТ КОЈИ ДАРУЈЕ ЦРКВА, ОДНОСНО ХРИСТОС У СВЕТИМ ТАЈНАМА И КРОЗ СВЕТЕ ВРЛИНЕ.</a:t>
            </a:r>
          </a:p>
          <a:p>
            <a:pPr>
              <a:buFontTx/>
              <a:buChar char="-"/>
            </a:pPr>
            <a:r>
              <a:rPr lang="sr-Cyrl-RS" dirty="0" smtClean="0"/>
              <a:t>ЦИЉ ВЈЕРОНАУКЕ НИЈЕ ПРЕНИЈЕТИ ИНФОРМАЦИЈЕ О БОГУ, СВИЈЕТУ, ЧОВЈЕКУ И ИСТИНАМА ВЈЕРЕ БЕЗ ЗАЈЕДНИЦЕ СА ХРИСТОМ НА ОСНОВУ РАЦИОНАЛНОГ ЗНАЊА, ВЕЋ ОСПОСОБИТИ ДЈЕЦУ ДА ОТКРИЈУ И УЂУ У ПРОСТОР СЛОБОДЕ И ЉУБАВИ КОЈУ ДАРУЈЕ БЛАГОДАТНИ ЖИВОТ У ЦРКВИ.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20482" name="Picture 2" descr="http://www.6yka.com/img/s/724x420/upload/images/00%20AAA111Adec2017/vjeronau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6215106" cy="3605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439982"/>
          </a:xfrm>
        </p:spPr>
        <p:txBody>
          <a:bodyPr>
            <a:noAutofit/>
          </a:bodyPr>
          <a:lstStyle/>
          <a:p>
            <a:r>
              <a:rPr lang="sr-Cyrl-RS" sz="9600" dirty="0" smtClean="0"/>
              <a:t>?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2861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4400" dirty="0" smtClean="0"/>
              <a:t>- </a:t>
            </a:r>
            <a:r>
              <a:rPr lang="sr-Cyrl-RS" sz="4400" b="1" dirty="0" smtClean="0"/>
              <a:t>НАВЕДИТЕ ПО ВАШЕМ МИШЉЕЊУ КОЈЕ СУ ОСОБИНЕ КОЈЕ ТРЕБА ВЈЕРОУЧИТЕЉ ДА ПОСЈЕДУЈЕ У РАДУ СА ДЈЕЦОМ?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dirty="0" smtClean="0"/>
              <a:t>ЉУБАВ ПРЕМА БОГУ И БЛИЖЊИМА</a:t>
            </a:r>
          </a:p>
          <a:p>
            <a:pPr>
              <a:buFontTx/>
              <a:buChar char="-"/>
            </a:pPr>
            <a:r>
              <a:rPr lang="sr-Cyrl-RS" dirty="0" smtClean="0"/>
              <a:t>МОЛИТВЕНОСТ</a:t>
            </a:r>
          </a:p>
          <a:p>
            <a:pPr>
              <a:buFontTx/>
              <a:buChar char="-"/>
            </a:pPr>
            <a:r>
              <a:rPr lang="sr-Cyrl-RS" dirty="0" smtClean="0"/>
              <a:t>СМИРЕЊЕ</a:t>
            </a:r>
          </a:p>
          <a:p>
            <a:pPr>
              <a:buFontTx/>
              <a:buChar char="-"/>
            </a:pPr>
            <a:r>
              <a:rPr lang="sr-Cyrl-RS" dirty="0" smtClean="0"/>
              <a:t>СТРПЉЕЊЕ</a:t>
            </a:r>
          </a:p>
          <a:p>
            <a:pPr>
              <a:buFontTx/>
              <a:buChar char="-"/>
            </a:pPr>
            <a:r>
              <a:rPr lang="sr-Cyrl-RS" dirty="0" smtClean="0"/>
              <a:t>БЛАГОСТ</a:t>
            </a:r>
          </a:p>
          <a:p>
            <a:pPr>
              <a:buFontTx/>
              <a:buChar char="-"/>
            </a:pPr>
            <a:r>
              <a:rPr lang="sr-Cyrl-RS" dirty="0" smtClean="0"/>
              <a:t>МИЛОСТИВОСТ</a:t>
            </a:r>
          </a:p>
          <a:p>
            <a:pPr>
              <a:buFontTx/>
              <a:buChar char="-"/>
            </a:pPr>
            <a:r>
              <a:rPr lang="sr-Cyrl-RS" dirty="0" smtClean="0"/>
              <a:t>КРОТОСТ</a:t>
            </a:r>
          </a:p>
          <a:p>
            <a:pPr>
              <a:buFontTx/>
              <a:buChar char="-"/>
            </a:pPr>
            <a:r>
              <a:rPr lang="sr-Cyrl-RS" dirty="0" smtClean="0"/>
              <a:t>СПРЕМНОСТ ДА ЧУЈЕ ДЈЕЧИЈЕ ПИТАЊА И КОМЕНТАРЕ </a:t>
            </a:r>
            <a:endParaRPr lang="sr-Latn-RS" dirty="0" smtClean="0"/>
          </a:p>
          <a:p>
            <a:pPr>
              <a:buFontTx/>
              <a:buChar char="-"/>
            </a:pPr>
            <a:endParaRPr lang="sr-Cyrl-R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43314"/>
            <a:ext cx="9144000" cy="3214686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r-Cyrl-RS" dirty="0" smtClean="0"/>
              <a:t>АУТЕНТИЧНО СВЈЕДОЧЕЊЕ ВЈЕРОУЧИТЕЉА ЗАСНИВА СЕ НА ТОМЕ ДА СУ ВЈЕРОУЧИТЕЉИ “ЉУДИ ЦРКВЕ”, ОДНОСНО СВЕТОТАЈИНСКИ ЖИВОТ И СВЕТЕ ВРЛИНЕ КОЈЕ ПОСЈЕДУЈУ СУ </a:t>
            </a:r>
            <a:r>
              <a:rPr lang="sr-Cyrl-RS" b="1" dirty="0" smtClean="0"/>
              <a:t>НЕБЕСКИ ИДЕНТИТЕТ </a:t>
            </a:r>
            <a:r>
              <a:rPr lang="sr-Cyrl-RS" dirty="0" smtClean="0"/>
              <a:t>КОЈИ ВЈЕРОУЧИТЕЉЕ ОТКРИВА КАО ИСТИНСКЕ УЧИТЕЉЕ ПОБОЖНОСТИ И ЖИВОТА У ХРИСТУ. </a:t>
            </a:r>
          </a:p>
          <a:p>
            <a:pPr>
              <a:buFontTx/>
              <a:buChar char="-"/>
            </a:pPr>
            <a:r>
              <a:rPr lang="sr-Cyrl-RS" dirty="0" smtClean="0"/>
              <a:t>ДЈЕЦА У ВЈЕРОУЧИТЕЉИМА “ВИДЕ” БОГА, ОДНОСНО, ЧИСТИМ СРЦЕМ ПРЕПОЗНАЈУ ХРИСТА У ЛИЧНОСТИ ВЈЕРОУЧИТЕЉА. -ВАЖНИЈИ СУ ИЗГРАЂЕНИ ОДНОСИ ВЈЕРОУЧИТЕЉА И ДЈЕЦЕ ЗАСНОВАНИ НА БЛАГОДАТИ (ЉУБАВИ И СЛОБОДИ), НЕГО ЗНАЊУ .</a:t>
            </a:r>
            <a:endParaRPr lang="en-US" dirty="0"/>
          </a:p>
        </p:txBody>
      </p:sp>
      <p:pic>
        <p:nvPicPr>
          <p:cNvPr id="22530" name="Picture 2" descr="https://pravoslavie.ru/sas/image/101968/196808.p.jpg?mtime=15254138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666750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algn="ctr">
              <a:buNone/>
            </a:pPr>
            <a:r>
              <a:rPr lang="sr-Cyrl-RS" sz="6600" dirty="0" smtClean="0"/>
              <a:t>ХВАЛА НА ПАЖЊИ.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301038" cy="1214446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b="1" dirty="0" smtClean="0"/>
              <a:t>ПРЕВЈЕЧНИ САВЈЕТ СВЕТЕ ТРОЈИЦЕ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- УЗРОК СТВАРАЊА СВИЈЕТА ВИДЉИВОГ И НЕВИДЉИВОГ ЈЕ БОЖИЈА СЛОБОДА И ЉУБАВ</a:t>
            </a:r>
            <a:br>
              <a:rPr lang="sr-Cyrl-RS" sz="3200" dirty="0" smtClean="0"/>
            </a:br>
            <a:r>
              <a:rPr lang="sr-Cyrl-RS" sz="3200" dirty="0" smtClean="0"/>
              <a:t>- БОГ СТВАРА СВИЈЕТ ДА БИ ОН ПОСТАО ТИЈЕЛО ХРИСТОВО, ОДНОСНО ЦРКВА.</a:t>
            </a:r>
            <a:endParaRPr lang="en-US" sz="3200" dirty="0"/>
          </a:p>
        </p:txBody>
      </p:sp>
      <p:pic>
        <p:nvPicPr>
          <p:cNvPr id="1026" name="Picture 2" descr="https://istmedia.rs/wp-content/uploads/2015/05/Sveta-Trojica-ikona-Rubljov-Trisveto-angelska-pes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"/>
            <a:ext cx="6858048" cy="3863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3214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400" b="1" dirty="0" smtClean="0"/>
              <a:t>     У ПОЧЕТКУ СТВОРИ БОГ НЕБО И ЗЕМЉУ. А ЗЕМЉА БИЈАШЕ БЕЗ ОБЛИЧЈА И ПУСТА... И ДУХ БОЖИЈИ ЛЕБДИО ЈЕ НАД ВОДАМА. (1 МОЈ. 1,1-2)</a:t>
            </a:r>
          </a:p>
          <a:p>
            <a:pPr>
              <a:buFontTx/>
              <a:buChar char="-"/>
            </a:pPr>
            <a:r>
              <a:rPr lang="sr-Cyrl-RS" sz="2400" dirty="0" smtClean="0"/>
              <a:t>СТВОРЕНА МАТЕРИЈА ЈЕ БЕЗ ОБЛИКА, ОДНОСНО БОГ ПОСТЕПЕНО КРОЗ ШЕСТ ДАНА ДАЈЕ ТВОРЕВИНИ ОБЛИК. ТВОРЕВИНА ПОСТАЈЕ КОСМОС – УКРАС.</a:t>
            </a:r>
          </a:p>
          <a:p>
            <a:pPr>
              <a:buFontTx/>
              <a:buChar char="-"/>
            </a:pPr>
            <a:r>
              <a:rPr lang="sr-Cyrl-RS" sz="2200" dirty="0" smtClean="0"/>
              <a:t>НАПРЕДОВАЊЕ ТВОРЕВИНЕ ОД НЕБИЋА </a:t>
            </a:r>
            <a:r>
              <a:rPr lang="sr-Latn-RS" sz="2200" dirty="0" smtClean="0"/>
              <a:t>(EX NIHILO – </a:t>
            </a:r>
            <a:r>
              <a:rPr lang="sr-Cyrl-RS" sz="2200" dirty="0" smtClean="0"/>
              <a:t>ОДСТУСТВО БИЛО КАКВОГ  ПОСТОЈАЊА У БИЛО КОМ ВИДУ</a:t>
            </a:r>
            <a:r>
              <a:rPr lang="sr-Latn-RS" sz="2200" dirty="0" smtClean="0"/>
              <a:t>)  </a:t>
            </a:r>
            <a:r>
              <a:rPr lang="sr-Cyrl-RS" sz="2200" dirty="0" smtClean="0"/>
              <a:t>ПРЕКО БЕЗОБЛИЧНЕ МАСЕ ДО САВРШЕНОГ ПОРЕТКА СТВАРИ – КОСМОСА ЈЕ УСАВРШАВАЊЕ И ОБРАЗОВАЊЕ НЕЖИВЕ ПРИРОДЕ. ТО СВЈЕДОЧИ ДА И НЕЖИВА ПРИРОДА У СЕБИ ИМА МОГУЋНОСТ ДА ПОСТАНЕ НЕШТО ВИШЕ НЕГО ШТО ЈЕСТЕ.</a:t>
            </a:r>
            <a:endParaRPr lang="en-US" sz="2200" dirty="0"/>
          </a:p>
        </p:txBody>
      </p:sp>
      <p:pic>
        <p:nvPicPr>
          <p:cNvPr id="15362" name="Picture 2" descr="https://encrypted-tbn0.gstatic.com/images?q=tbn:ANd9GcS2b9cPAU5sbdwxunzrPikT7FcK6GoHg-dwlZ6z_i9EfJucMWOP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0"/>
            <a:ext cx="4143404" cy="2328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3512"/>
            <a:ext cx="9144000" cy="1714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dirty="0" smtClean="0">
                <a:cs typeface="Times New Roman" pitchFamily="18" charset="0"/>
              </a:rPr>
              <a:t>     ЧОВЈЕК ЈЕ МИКРОКОСМОС У ОДНОСУ НА СТОРЕНИ СВИЈЕТ, ЈЕР У СЕБИ САБИРА СВУ ТВОРЕВИНУ (ТЈЕЛЕСНО И ДУХОВНО), АЛИ ЈЕ МАКРОКОСМОС ПО ДОСТОЈАНСТВУ У ОДНОСУ НА ТВОРЕВИНУ, ЈЕР ЈЕ СТВОРЕН ПО ОБРАЗУ И ПОДОБИЈУ БОЖИЈЕМ (1 МОЈ. 1,26).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s://1.bp.blogspot.com/-XQ8zjOgsFzs/XLncouars_I/AAAAAAAAYR4/wdUSW7krWTA2GxIvRkqWBCltHrBVHHK0wCLcBGAs/s1600/57232013_2456938494592473_883535658243588096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6497858" cy="4825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3800" dirty="0" smtClean="0">
                <a:cs typeface="Times New Roman" pitchFamily="18" charset="0"/>
              </a:rPr>
              <a:t>ДОСТОЈАНСТВО ЧОВЈЕКА И ЊЕГОВА БОГОЛИКОСТ СЕ ОГЛЕДА У СЛОБОДИ.</a:t>
            </a:r>
          </a:p>
          <a:p>
            <a:pPr>
              <a:buFontTx/>
              <a:buChar char="-"/>
            </a:pPr>
            <a:r>
              <a:rPr lang="sr-Cyrl-RS" sz="3800" dirty="0" smtClean="0">
                <a:cs typeface="Times New Roman" pitchFamily="18" charset="0"/>
              </a:rPr>
              <a:t>БОГ ЈЕ АПСОЛУТНО СЛОБОДАН КАКО У ОДНОСУ НА СВОЈУ СУШТИНУ (БОГ ОТАЦ ЈЕ ОНАЈ КОЈИ РАЂА СИНА И ОД КОГА ИСХОДИ СВЕТИ ДУХ И УЈЕДНО ЈЕ ОНАЈ КОЈИ ЈЕ УЗРОК БОЖИЈЕ СУШТИНЕ) ТАКО И У ОДНОСУ НА СТВОРЕНИ СВИЈЕТ (ВИДЉИВИ И НЕВИДЉИВИ).</a:t>
            </a:r>
          </a:p>
          <a:p>
            <a:pPr>
              <a:buNone/>
            </a:pPr>
            <a:endParaRPr lang="sr-Cyrl-R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96743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2800" dirty="0" smtClean="0">
                <a:cs typeface="Times New Roman" pitchFamily="18" charset="0"/>
              </a:rPr>
              <a:t>ОНО ПО ЧЕМУ СМО МИ ИСТИНСКИ БОГОЛИКИ ЈЕ СЛОБОДА, ЈЕР СМО ПРИЗВАНИ ДА ПРЕВАЗИЂЕМО СВОЈУ СТВОРЕНОСТ И ОГРАНИЧЕНОСТ КРОЗ ЛИЧНИ ОДНОС СА СВЕТОМ ТРОЈИЦОМ У ХРИСТУ.</a:t>
            </a:r>
          </a:p>
          <a:p>
            <a:pPr>
              <a:buFontTx/>
              <a:buChar char="-"/>
            </a:pPr>
            <a:r>
              <a:rPr lang="sr-Cyrl-RS" sz="2800" dirty="0" smtClean="0">
                <a:cs typeface="Times New Roman" pitchFamily="18" charset="0"/>
              </a:rPr>
              <a:t>ЗАЈЕДНИЦА СА СВЕТОМ ТРОЈИЦОМ СЕ ОСТВАРУЈЕ БЛАГОДАЋУ СВЕТОГ ДУХА. ЗБОГ ТОГА ЈЕ БОГ ЧОВЈЕКУ СТВОРЕНОМ ОД ПРАХА ЗЕМАЉСКОГ УДАХНУО СВЕТОГ ДУХА, ТЕ ЈЕ ЧОВЈЕК ПОСТАО ДУША ЖИВА (1 МОЈ. 2,7).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857760"/>
            <a:ext cx="8572560" cy="16430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dirty="0" smtClean="0"/>
              <a:t>-   ПРЕДНАЗНАЧЕНИ ЦИЉ СТВАРАЊА ЧОВЈЕКА ЈЕ ТАЈНА ХРИСТА, ОДНОСНО, БОГ ОТАЦ СТВАРА СВИЈЕТ И ЧОВЈЕКА ГЛЕДАЈУЋИ НА СИНА СВОГА, ДА БИ ЧОВЈЕК И СВЕ СТВОРЕНО ПОСТАЛО ТИЈЕЛО ХРИСТОВО – ЦРКВА.</a:t>
            </a:r>
            <a:endParaRPr lang="en-US" dirty="0"/>
          </a:p>
        </p:txBody>
      </p:sp>
      <p:pic>
        <p:nvPicPr>
          <p:cNvPr id="17410" name="Picture 2" descr="http://www.carsa.rs/wp-content/uploads/2015/11/%D0%98%D1%81%D1%83%D1%81-%D0%A5%D1%80%D0%B8%D1%81%D1%82%D0%BE%D1%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5935036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335758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r-Cyrl-RS" dirty="0" smtClean="0"/>
              <a:t>КАО СЛОБОДНО БИЋЕ ЧОВЈЕК ЈЕ ТРЕБАО ДА КРОЗ ПОСЛУШНОСТ И ЗАЈЕДНИЦУ СА БОГОМ ОСТВАРИ СВОЈЕ НАЗНАЧЕЊЕ. ЗБОГ ТОГА ЈЕ ЗАПОВЈЕСТ О НЕЈЕДЕЊУ СА ДРВЕТА ПОЗНАЊА ДОБРА И ЗЛА БИЛА ПОЗИВ НА ЖИВОТ СА СВЕТОМ ТРОЈИЦОМ.</a:t>
            </a:r>
          </a:p>
          <a:p>
            <a:pPr>
              <a:buFontTx/>
              <a:buChar char="-"/>
            </a:pPr>
            <a:r>
              <a:rPr lang="sr-Cyrl-RS" b="1" dirty="0" smtClean="0"/>
              <a:t>НАРУШАВАЊЕМ ЗАПОВЈЕСТИ ПРЕКИНУТ ЈЕ ВАСПИТНО – ОБРАЗОВНИ ПРОЦЕС УСАВРШАВАЊА ЧОВЈЕКА КА ОБОЖЕЊУ.</a:t>
            </a:r>
          </a:p>
          <a:p>
            <a:pPr>
              <a:buFontTx/>
              <a:buChar char="-"/>
            </a:pPr>
            <a:r>
              <a:rPr lang="sr-Cyrl-RS" dirty="0" smtClean="0"/>
              <a:t>ЧОВЈЕК БИ ДОСТИГАО МЈЕРУ САВРШЕНСТВА У ХРИСТУ ДА ЈЕ ОСТАО У БЛАГОДАТНОЈ ЗАЈЕДНИЦИ СА БОГОМ. </a:t>
            </a:r>
            <a:endParaRPr lang="en-US" dirty="0"/>
          </a:p>
        </p:txBody>
      </p:sp>
      <p:pic>
        <p:nvPicPr>
          <p:cNvPr id="19458" name="Picture 2" descr="Ð¡ÑÐ¾Ð´Ð½Ð° ÑÐ»Ð¸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4786346" cy="2935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/>
          <a:lstStyle/>
          <a:p>
            <a:r>
              <a:rPr lang="sr-Cyrl-RS" b="1" dirty="0" smtClean="0"/>
              <a:t>ЗНАЊЕ КАО ИСКУШЕЊЕ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072098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sr-Cyrl-RS" dirty="0" smtClean="0"/>
              <a:t>БИБЛИЈСКО ИСКУСТВО СВЈЕДОЧИ ДА ЈЕ УЗРОК ПАДА ЧОВЈЕКА ОБОЖЕЊЕ НА ОСНОВУ ЗНАЊА БЕЗ ЗАЈЕДНИЦЕ СА БОГОМ.</a:t>
            </a:r>
          </a:p>
          <a:p>
            <a:pPr>
              <a:buFontTx/>
              <a:buChar char="-"/>
            </a:pPr>
            <a:r>
              <a:rPr lang="sr-Cyrl-RS" dirty="0" smtClean="0"/>
              <a:t>ОБЈЕКТИВНО ЗНАЊЕ, ДОВОДИ ДО ПРОМАШАЈА ЦИЉА И ДО ОБЕСМИШЉАВАЊА ЦЈЕЛОКУПНОГ ВАСПИТНО - ОБРАЗОВНОГ ПРОЦЕСА НА ВЈЕЧНОМ, ОДНОСНО ЕСХАТОЛОШКОМ ПЛАНУ ПОСТОЈАЊА.</a:t>
            </a:r>
          </a:p>
          <a:p>
            <a:pPr>
              <a:buFontTx/>
              <a:buChar char="-"/>
            </a:pPr>
            <a:r>
              <a:rPr lang="sr-Cyrl-RS" dirty="0" smtClean="0"/>
              <a:t>САВРЕМЕНИ ШКОЛСКИ ВАСПИТНО – ОБРАЗОВНИ ПРОЦЕС ЈЕ УТЕМЕЉЕН НА РАЦИОНАЛНОМ И ОБЈЕКТИВНОМ ЗНАЊУ.</a:t>
            </a:r>
          </a:p>
          <a:p>
            <a:pPr>
              <a:buFontTx/>
              <a:buChar char="-"/>
            </a:pPr>
            <a:r>
              <a:rPr lang="sr-Cyrl-RS" dirty="0" smtClean="0"/>
              <a:t>ЗБОГ ТОГА ВЈЕРОНАУКА КАО ПРОПОВЈЕД БОЖИЈЕ РИЈЕЧИ ЈЕ У СТАЛНОМ ТРАГАЊУ ЗА МЈЕСТОМ И АДЕКВАТНИМ ВРЕДНОВАЊЕМ У ВАСПИТНО – ОБРАЗОВНОМ СИСТЕМУ  ШКОЛЕ.</a:t>
            </a:r>
          </a:p>
          <a:p>
            <a:pPr>
              <a:buFontTx/>
              <a:buChar char="-"/>
            </a:pPr>
            <a:r>
              <a:rPr lang="sr-Cyrl-RS" dirty="0" smtClean="0"/>
              <a:t>ВЈЕРОНАУКА НЕ ПРЕНОСИ ЉУДСКУ РИЈЕЧ И ИСКУСТВО, ОНА ЈЕ БЛАГОДАТНО СВЈЕДОЧАНСТВО ИСТИНЕ О ОВАПЛОЋЕЊУ И СПАСЕЊУ ЉУДИ У ХРИСТУ.</a:t>
            </a:r>
          </a:p>
          <a:p>
            <a:pPr>
              <a:buFontTx/>
              <a:buChar char="-"/>
            </a:pP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654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Flow</vt:lpstr>
      <vt:lpstr>ВЈЕРОУЧИТЕЉ У ВАСПИТНО-ОБРАЗОВНОМ ПРОЦЕСУ</vt:lpstr>
      <vt:lpstr>ПРЕВЈЕЧНИ САВЈЕТ СВЕТЕ ТРОЈИЦЕ - УЗРОК СТВАРАЊА СВИЈЕТА ВИДЉИВОГ И НЕВИДЉИВОГ ЈЕ БОЖИЈА СЛОБОДА И ЉУБАВ - БОГ СТВАРА СВИЈЕТ ДА БИ ОН ПОСТАО ТИЈЕЛО ХРИСТОВО, ОДНОСНО ЦРКВА.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ЗНАЊЕ КАО ИСКУШЕЊЕ</vt:lpstr>
      <vt:lpstr>PowerPoint Presentation</vt:lpstr>
      <vt:lpstr>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Dragan</cp:lastModifiedBy>
  <cp:revision>20</cp:revision>
  <dcterms:created xsi:type="dcterms:W3CDTF">2019-08-18T12:33:00Z</dcterms:created>
  <dcterms:modified xsi:type="dcterms:W3CDTF">2019-08-26T17:53:25Z</dcterms:modified>
</cp:coreProperties>
</file>